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acifico" pitchFamily="2" charset="77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Sans 3" panose="020B0303030403020204" pitchFamily="34" charset="0"/>
      <p:regular r:id="rId28"/>
      <p:bold r:id="rId29"/>
      <p:italic r:id="rId30"/>
      <p:boldItalic r:id="rId31"/>
    </p:embeddedFont>
    <p:embeddedFont>
      <p:font typeface="Source Sans 3 Medium" panose="020B0303030403020204" pitchFamily="34" charset="0"/>
      <p:regular r:id="rId32"/>
      <p:bold r:id="rId33"/>
      <p:italic r:id="rId34"/>
      <p:boldItalic r:id="rId35"/>
    </p:embeddedFont>
    <p:embeddedFont>
      <p:font typeface="Source Sans 3 SemiBold" panose="020B0303030403020204" pitchFamily="34" charset="0"/>
      <p:regular r:id="rId36"/>
      <p:bold r:id="rId37"/>
      <p:italic r:id="rId38"/>
      <p:boldItalic r:id="rId39"/>
    </p:embeddedFont>
    <p:embeddedFont>
      <p:font typeface="Teko" pitchFamily="2" charset="0"/>
      <p:regular r:id="rId40"/>
      <p:bold r:id="rId41"/>
    </p:embeddedFont>
    <p:embeddedFont>
      <p:font typeface="Teko Medium" pitchFamily="2" charset="0"/>
      <p:regular r:id="rId42"/>
      <p:bold r:id="rId43"/>
    </p:embeddedFont>
    <p:embeddedFont>
      <p:font typeface="Teko SemiBold" pitchFamily="2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1F4A9F-303D-4B69-8D64-89219FFF3FA1}">
  <a:tblStyle styleId="{E91F4A9F-303D-4B69-8D64-89219FFF3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107b0fa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0107b0fa7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313951ca7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313951ca7_4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13951ca7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13951ca7_4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313951ca7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313951ca7_4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313951ca7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313951ca7_2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313951ca7_9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313951ca7_9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313951ca7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313951ca7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107b0f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0107b0fa7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313951ca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313951ca7_2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13951ca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13951ca7_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13951ca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13951ca7_2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13951ca7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13951ca7_2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313951ca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313951ca7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313951ca7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313951ca7_9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313951ca7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313951ca7_2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68" b="268"/>
          <a:stretch/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eko SemiBold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2782650"/>
            <a:ext cx="8229600" cy="714300"/>
          </a:xfrm>
          <a:prstGeom prst="rect">
            <a:avLst/>
          </a:prstGeom>
        </p:spPr>
        <p:txBody>
          <a:bodyPr spcFirstLastPara="1" wrap="square" lIns="18275" tIns="0" rIns="0" bIns="0" anchor="t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461400" y="4429125"/>
            <a:ext cx="8229600" cy="257100"/>
          </a:xfrm>
          <a:prstGeom prst="rect">
            <a:avLst/>
          </a:prstGeom>
        </p:spPr>
        <p:txBody>
          <a:bodyPr spcFirstLastPara="1" wrap="square" lIns="18275" tIns="0" rIns="0" bIns="0" anchor="t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753">
          <p15:clr>
            <a:srgbClr val="E46962"/>
          </p15:clr>
        </p15:guide>
        <p15:guide id="4" orient="horz" pos="2203">
          <p15:clr>
            <a:srgbClr val="E46962"/>
          </p15:clr>
        </p15:guide>
        <p15:guide id="5" orient="horz" pos="295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90544"/>
          <a:stretch/>
        </p:blipFill>
        <p:spPr>
          <a:xfrm>
            <a:off x="1850" y="4657993"/>
            <a:ext cx="9143998" cy="4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1522413"/>
            <a:ext cx="8229599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i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457200" y="1300163"/>
            <a:ext cx="822960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marL="2743200" lvl="5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">
  <p:cSld name="Title &amp; 2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300175"/>
            <a:ext cx="39504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4736400" y="1300175"/>
            <a:ext cx="39504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57200" y="891100"/>
            <a:ext cx="8229600" cy="238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457200" y="3098325"/>
            <a:ext cx="8229600" cy="47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911259" y="35587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None/>
              <a:defRPr sz="1150"/>
            </a:lvl1pPr>
            <a:lvl2pPr marL="914400" lvl="1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2pPr>
            <a:lvl3pPr marL="1371600" lvl="2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3pPr>
            <a:lvl4pPr marL="1828800" lvl="3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4pPr>
            <a:lvl5pPr marL="2286000" lvl="4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5pPr>
            <a:lvl6pPr marL="2743200" lvl="5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6pPr>
            <a:lvl7pPr marL="3200400" lvl="6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7pPr>
            <a:lvl8pPr marL="3657600" lvl="7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8pPr>
            <a:lvl9pPr marL="4114800" lvl="8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657721" y="1057275"/>
            <a:ext cx="7828558" cy="223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"/>
              <a:buNone/>
              <a:defRPr sz="3200" b="1" i="0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"/>
              <a:buChar char="•"/>
              <a:defRPr sz="3200" b="1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lvl="2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"/>
              <a:buChar char="•"/>
              <a:defRPr sz="3200" b="1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lvl="3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"/>
              <a:buChar char="•"/>
              <a:defRPr sz="3200" b="1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"/>
              <a:buNone/>
              <a:defRPr sz="3200" b="1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lvl="5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"/>
              <a:buChar char="•"/>
              <a:defRPr sz="3200" b="1">
                <a:latin typeface="Teko"/>
                <a:ea typeface="Teko"/>
                <a:cs typeface="Teko"/>
                <a:sym typeface="Teko"/>
              </a:defRPr>
            </a:lvl6pPr>
            <a:lvl7pPr marL="3200400" lvl="6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"/>
              <a:buChar char="•"/>
              <a:defRPr sz="3200" b="1">
                <a:latin typeface="Teko"/>
                <a:ea typeface="Teko"/>
                <a:cs typeface="Teko"/>
                <a:sym typeface="Teko"/>
              </a:defRPr>
            </a:lvl7pPr>
            <a:lvl8pPr marL="3657600" lvl="7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"/>
              <a:buChar char="•"/>
              <a:defRPr sz="3200" b="1">
                <a:latin typeface="Teko"/>
                <a:ea typeface="Teko"/>
                <a:cs typeface="Teko"/>
                <a:sym typeface="Teko"/>
              </a:defRPr>
            </a:lvl8pPr>
            <a:lvl9pPr marL="4114800" lvl="8" indent="-431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"/>
              <a:buChar char="•"/>
              <a:defRPr sz="3200" b="1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5910262" y="2647500"/>
            <a:ext cx="2776538" cy="2019774"/>
          </a:xfrm>
          <a:prstGeom prst="roundRect">
            <a:avLst>
              <a:gd name="adj" fmla="val 4810"/>
            </a:avLst>
          </a:prstGeom>
          <a:noFill/>
          <a:ln>
            <a:noFill/>
          </a:ln>
        </p:spPr>
      </p:sp>
      <p:sp>
        <p:nvSpPr>
          <p:cNvPr id="97" name="Google Shape;97;p17"/>
          <p:cNvSpPr>
            <a:spLocks noGrp="1"/>
          </p:cNvSpPr>
          <p:nvPr>
            <p:ph type="pic" idx="3"/>
          </p:nvPr>
        </p:nvSpPr>
        <p:spPr>
          <a:xfrm>
            <a:off x="5910262" y="452296"/>
            <a:ext cx="2776538" cy="2019774"/>
          </a:xfrm>
          <a:prstGeom prst="roundRect">
            <a:avLst>
              <a:gd name="adj" fmla="val 4810"/>
            </a:avLst>
          </a:prstGeom>
          <a:noFill/>
          <a:ln>
            <a:noFill/>
          </a:ln>
        </p:spPr>
      </p:sp>
      <p:sp>
        <p:nvSpPr>
          <p:cNvPr id="98" name="Google Shape;98;p17"/>
          <p:cNvSpPr>
            <a:spLocks noGrp="1"/>
          </p:cNvSpPr>
          <p:nvPr>
            <p:ph type="pic" idx="4"/>
          </p:nvPr>
        </p:nvSpPr>
        <p:spPr>
          <a:xfrm>
            <a:off x="457200" y="452628"/>
            <a:ext cx="5291100" cy="4214700"/>
          </a:xfrm>
          <a:prstGeom prst="roundRect">
            <a:avLst>
              <a:gd name="adj" fmla="val 2254"/>
            </a:avLst>
          </a:prstGeom>
          <a:noFill/>
          <a:ln>
            <a:noFill/>
          </a:ln>
        </p:spPr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ame Only">
  <p:cSld name="Fram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Numbered">
  <p:cSld name="Agenda Numbere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body" idx="1"/>
          </p:nvPr>
        </p:nvSpPr>
        <p:spPr>
          <a:xfrm>
            <a:off x="452438" y="13093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body" idx="2"/>
          </p:nvPr>
        </p:nvSpPr>
        <p:spPr>
          <a:xfrm>
            <a:off x="452438" y="189406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body" idx="3"/>
          </p:nvPr>
        </p:nvSpPr>
        <p:spPr>
          <a:xfrm>
            <a:off x="452438" y="24788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body" idx="4"/>
          </p:nvPr>
        </p:nvSpPr>
        <p:spPr>
          <a:xfrm>
            <a:off x="452438" y="36483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body" idx="5"/>
          </p:nvPr>
        </p:nvSpPr>
        <p:spPr>
          <a:xfrm>
            <a:off x="452438" y="306356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body" idx="6"/>
          </p:nvPr>
        </p:nvSpPr>
        <p:spPr>
          <a:xfrm>
            <a:off x="4716645" y="13093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body" idx="7"/>
          </p:nvPr>
        </p:nvSpPr>
        <p:spPr>
          <a:xfrm>
            <a:off x="4716645" y="189406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body" idx="8"/>
          </p:nvPr>
        </p:nvSpPr>
        <p:spPr>
          <a:xfrm>
            <a:off x="4716645" y="24788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body" idx="9"/>
          </p:nvPr>
        </p:nvSpPr>
        <p:spPr>
          <a:xfrm>
            <a:off x="4716645" y="364831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body" idx="13"/>
          </p:nvPr>
        </p:nvSpPr>
        <p:spPr>
          <a:xfrm>
            <a:off x="4716645" y="3063564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sz="2700" i="0" baseline="-25000">
                <a:latin typeface="Teko Medium"/>
                <a:ea typeface="Teko Medium"/>
                <a:cs typeface="Teko Medium"/>
                <a:sym typeface="Teko Medium"/>
              </a:defRPr>
            </a:lvl1pPr>
            <a:lvl2pPr marL="914400" lvl="1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marL="1371600" lvl="2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marL="1828800" lvl="3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marL="2286000" lvl="4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marL="2743200" lvl="5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marL="3200400" lvl="6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marL="3657600" lvl="7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marL="4114800" lvl="8" indent="-40005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4"/>
          </p:nvPr>
        </p:nvSpPr>
        <p:spPr>
          <a:xfrm>
            <a:off x="951200" y="13021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5"/>
          </p:nvPr>
        </p:nvSpPr>
        <p:spPr>
          <a:xfrm>
            <a:off x="951200" y="188687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6"/>
          </p:nvPr>
        </p:nvSpPr>
        <p:spPr>
          <a:xfrm>
            <a:off x="951200" y="24716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7"/>
          </p:nvPr>
        </p:nvSpPr>
        <p:spPr>
          <a:xfrm>
            <a:off x="951200" y="305637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8"/>
          </p:nvPr>
        </p:nvSpPr>
        <p:spPr>
          <a:xfrm>
            <a:off x="951200" y="36411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9"/>
          </p:nvPr>
        </p:nvSpPr>
        <p:spPr>
          <a:xfrm>
            <a:off x="5215425" y="13021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20"/>
          </p:nvPr>
        </p:nvSpPr>
        <p:spPr>
          <a:xfrm>
            <a:off x="5215425" y="188687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21"/>
          </p:nvPr>
        </p:nvSpPr>
        <p:spPr>
          <a:xfrm>
            <a:off x="5215425" y="24716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22"/>
          </p:nvPr>
        </p:nvSpPr>
        <p:spPr>
          <a:xfrm>
            <a:off x="5215425" y="305637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3"/>
          </p:nvPr>
        </p:nvSpPr>
        <p:spPr>
          <a:xfrm>
            <a:off x="5215425" y="3641125"/>
            <a:ext cx="3476100" cy="39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9">
          <p15:clr>
            <a:srgbClr val="E46962"/>
          </p15:clr>
        </p15:guide>
        <p15:guide id="2" pos="599">
          <p15:clr>
            <a:srgbClr val="E46962"/>
          </p15:clr>
        </p15:guide>
        <p15:guide id="3" pos="2789">
          <p15:clr>
            <a:srgbClr val="E46962"/>
          </p15:clr>
        </p15:guide>
        <p15:guide id="4" pos="3285">
          <p15:clr>
            <a:srgbClr val="E46962"/>
          </p15:clr>
        </p15:guide>
        <p15:guide id="5" orient="horz" pos="2543">
          <p15:clr>
            <a:srgbClr val="E46962"/>
          </p15:clr>
        </p15:guide>
        <p15:guide id="6" orient="horz" pos="2294">
          <p15:clr>
            <a:srgbClr val="E46962"/>
          </p15:clr>
        </p15:guide>
        <p15:guide id="7" orient="horz" pos="1930">
          <p15:clr>
            <a:srgbClr val="E46962"/>
          </p15:clr>
        </p15:guide>
        <p15:guide id="8" orient="horz" pos="1557">
          <p15:clr>
            <a:srgbClr val="E46962"/>
          </p15:clr>
        </p15:guide>
        <p15:guide id="9" orient="horz" pos="119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RIght">
  <p:cSld name="Photo RIgh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599" cy="65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457075" y="1300175"/>
            <a:ext cx="36576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200" y="1300175"/>
            <a:ext cx="82296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 type="tx">
  <p:cSld name="TITLE_AND_BODY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t="90544"/>
          <a:stretch/>
        </p:blipFill>
        <p:spPr>
          <a:xfrm>
            <a:off x="1850" y="4657993"/>
            <a:ext cx="9143998" cy="4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457200" y="400050"/>
            <a:ext cx="8229600" cy="402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eko"/>
              <a:buNone/>
              <a:defRPr sz="4800" b="1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8pPr>
            <a:lvl9pPr lvl="8" algn="ctr">
              <a:spcBef>
                <a:spcPts val="1200"/>
              </a:spcBef>
              <a:spcAft>
                <a:spcPts val="0"/>
              </a:spcAft>
              <a:buSzPts val="1600"/>
              <a:buFont typeface="Teko"/>
              <a:buNone/>
              <a:defRPr b="1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t="90792"/>
          <a:stretch/>
        </p:blipFill>
        <p:spPr>
          <a:xfrm>
            <a:off x="1850" y="4671781"/>
            <a:ext cx="9143998" cy="4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79455"/>
          <a:stretch/>
        </p:blipFill>
        <p:spPr>
          <a:xfrm>
            <a:off x="1850" y="0"/>
            <a:ext cx="9140299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>
            <a:spLocks noGrp="1"/>
          </p:cNvSpPr>
          <p:nvPr>
            <p:ph type="pic" idx="3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2263818"/>
            <a:ext cx="82296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eko SemiBold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450450" y="412900"/>
            <a:ext cx="5400900" cy="2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450450" y="4020350"/>
            <a:ext cx="8229600" cy="40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2">
          <p15:clr>
            <a:srgbClr val="E46962"/>
          </p15:clr>
        </p15:guide>
        <p15:guide id="2" pos="3686">
          <p15:clr>
            <a:srgbClr val="E46962"/>
          </p15:clr>
        </p15:guide>
        <p15:guide id="3" orient="horz" pos="2533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imple">
  <p:cSld name="Agenda Simp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57075" y="1300175"/>
            <a:ext cx="82296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001965" y="813547"/>
            <a:ext cx="3684834" cy="17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1"/>
          </p:nvPr>
        </p:nvSpPr>
        <p:spPr>
          <a:xfrm>
            <a:off x="5001975" y="2641600"/>
            <a:ext cx="3684900" cy="17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SzPts val="1700"/>
              <a:buFont typeface="Source Sans 3 Medium"/>
              <a:buNone/>
              <a:defRPr sz="1700">
                <a:latin typeface="Source Sans 3 Medium"/>
                <a:ea typeface="Source Sans 3 Medium"/>
                <a:cs typeface="Source Sans 3 Medium"/>
                <a:sym typeface="Source Sans 3 Medium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9148763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t="709" b="709"/>
          <a:stretch/>
        </p:blipFill>
        <p:spPr>
          <a:xfrm>
            <a:off x="7538833" y="240172"/>
            <a:ext cx="1377803" cy="2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sz="9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300163"/>
            <a:ext cx="822960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sz="160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eko"/>
              <a:buNone/>
              <a:defRPr sz="34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sz="3375" b="1" i="0" u="none" strike="noStrike" cap="non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819">
          <p15:clr>
            <a:srgbClr val="F26B43"/>
          </p15:clr>
        </p15:guide>
        <p15:guide id="4" orient="horz" pos="2790">
          <p15:clr>
            <a:srgbClr val="F26B43"/>
          </p15:clr>
        </p15:guide>
        <p15:guide id="5" orient="horz" pos="252">
          <p15:clr>
            <a:srgbClr val="F26B43"/>
          </p15:clr>
        </p15:guide>
        <p15:guide id="6" orient="horz" pos="666">
          <p15:clr>
            <a:srgbClr val="F26B43"/>
          </p15:clr>
        </p15:guide>
        <p15:guide id="7" pos="288">
          <p15:clr>
            <a:srgbClr val="F26B43"/>
          </p15:clr>
        </p15:guide>
        <p15:guide id="8" pos="5472">
          <p15:clr>
            <a:srgbClr val="F26B43"/>
          </p15:clr>
        </p15:guide>
        <p15:guide id="9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/>
          <a:stretch/>
        </p:blipFill>
        <p:spPr>
          <a:xfrm>
            <a:off x="6819843" y="286172"/>
            <a:ext cx="2009699" cy="382200"/>
          </a:xfrm>
          <a:prstGeom prst="rect">
            <a:avLst/>
          </a:prstGeom>
        </p:spPr>
      </p:pic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1057275"/>
            <a:ext cx="8229600" cy="216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DSC 245 - Final Project: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Evaluating Causality in LLMs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9000"/>
                </a:solidFill>
              </a:rPr>
              <a:t>Do LLMs understand causality?</a:t>
            </a:r>
            <a:endParaRPr sz="3200">
              <a:solidFill>
                <a:srgbClr val="BF9000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7429450" y="3699975"/>
            <a:ext cx="1471200" cy="1226700"/>
          </a:xfrm>
          <a:prstGeom prst="rect">
            <a:avLst/>
          </a:prstGeom>
        </p:spPr>
        <p:txBody>
          <a:bodyPr spcFirstLastPara="1" wrap="square" lIns="18275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/>
              <a:t>Group members: </a:t>
            </a:r>
            <a:endParaRPr sz="1400" b="1"/>
          </a:p>
          <a:p>
            <a:pPr marL="457200" lvl="0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Aseem 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Dinesh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Nandita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Prathish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Quantization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80875" y="1071575"/>
            <a:ext cx="83058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F9000"/>
                </a:solidFill>
              </a:rPr>
              <a:t>Quantization </a:t>
            </a:r>
            <a:r>
              <a:rPr lang="en-US">
                <a:solidFill>
                  <a:srgbClr val="000000"/>
                </a:solidFill>
              </a:rPr>
              <a:t>is a technique used to reduce the size and memory usage while maintaining quality 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of the LLM.  </a:t>
            </a:r>
            <a:r>
              <a:rPr lang="en-US"/>
              <a:t>Done by </a:t>
            </a:r>
            <a:r>
              <a:rPr lang="en-US" b="1">
                <a:solidFill>
                  <a:srgbClr val="000000"/>
                </a:solidFill>
              </a:rPr>
              <a:t>reducing the precision </a:t>
            </a:r>
            <a:r>
              <a:rPr lang="en-US"/>
              <a:t>of the model parameters and weights.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chose to use quantized versions of the models, such as the </a:t>
            </a:r>
            <a:r>
              <a:rPr lang="en-US" b="1"/>
              <a:t>Llama-2-7B-Chat-GGUF</a:t>
            </a:r>
            <a:r>
              <a:rPr lang="en-US"/>
              <a:t> and </a:t>
            </a:r>
            <a:r>
              <a:rPr lang="en-US" b="1"/>
              <a:t>Mixtral-8x7B-Instruct-v0.1-GGUF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9950"/>
            <a:ext cx="4931976" cy="20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25" y="1749950"/>
            <a:ext cx="4003201" cy="7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325" y="2877200"/>
            <a:ext cx="4003201" cy="8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Llama and Alpaca🦙 and Mixtral 👾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57075" y="1300175"/>
            <a:ext cx="82296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reduction is achieved by </a:t>
            </a:r>
            <a:r>
              <a:rPr lang="en-US" b="1"/>
              <a:t>GGUF quantization </a:t>
            </a:r>
            <a:r>
              <a:rPr lang="en-US"/>
              <a:t>method through </a:t>
            </a:r>
            <a:r>
              <a:rPr lang="en-US" i="1"/>
              <a:t>llama.cpp</a:t>
            </a:r>
            <a:r>
              <a:rPr lang="en-US"/>
              <a:t>, allowing them to run efficiently on CPUs </a:t>
            </a:r>
            <a:r>
              <a:rPr lang="en-US" b="1"/>
              <a:t>without the need for GPU </a:t>
            </a:r>
            <a:r>
              <a:rPr lang="en-US"/>
              <a:t>support.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 provide the LLM a list of instructions  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l </a:t>
            </a:r>
            <a:r>
              <a:rPr lang="en-US"/>
              <a:t> := (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s</a:t>
            </a:r>
            <a:r>
              <a:rPr lang="en-US" baseline="-25000"/>
              <a:t>1</a:t>
            </a:r>
            <a:r>
              <a:rPr lang="en-US"/>
              <a:t>, . . . , 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s</a:t>
            </a:r>
            <a:r>
              <a:rPr lang="en-US" baseline="-25000">
                <a:latin typeface="Pacifico"/>
                <a:ea typeface="Pacifico"/>
                <a:cs typeface="Pacifico"/>
                <a:sym typeface="Pacifico"/>
              </a:rPr>
              <a:t>n</a:t>
            </a:r>
            <a:r>
              <a:rPr lang="en-US"/>
              <a:t>)  consisting of the detailed descriptions; the model  </a:t>
            </a:r>
            <a:r>
              <a:rPr lang="en-US" sz="1700">
                <a:latin typeface="Pacifico"/>
                <a:ea typeface="Pacifico"/>
                <a:cs typeface="Pacifico"/>
                <a:sym typeface="Pacifico"/>
              </a:rPr>
              <a:t>f</a:t>
            </a:r>
            <a:r>
              <a:rPr lang="en-US" sz="1700" baseline="-25000"/>
              <a:t>LLM</a:t>
            </a:r>
            <a:r>
              <a:rPr lang="en-US" sz="1700"/>
              <a:t> : </a:t>
            </a:r>
            <a:r>
              <a:rPr lang="en-US" sz="1700">
                <a:latin typeface="Pacifico"/>
                <a:ea typeface="Pacifico"/>
                <a:cs typeface="Pacifico"/>
                <a:sym typeface="Pacifico"/>
              </a:rPr>
              <a:t>s</a:t>
            </a:r>
            <a:r>
              <a:rPr lang="en-US" sz="1700" baseline="-25000"/>
              <a:t>i</a:t>
            </a:r>
            <a:r>
              <a:rPr lang="en-US" sz="1700"/>
              <a:t> ↦ </a:t>
            </a:r>
            <a:r>
              <a:rPr lang="en-US" sz="1700">
                <a:latin typeface="Pacifico"/>
                <a:ea typeface="Pacifico"/>
                <a:cs typeface="Pacifico"/>
                <a:sym typeface="Pacifico"/>
              </a:rPr>
              <a:t>r</a:t>
            </a:r>
            <a:r>
              <a:rPr lang="en-US" sz="1700" baseline="-25000">
                <a:latin typeface="Pacifico"/>
                <a:ea typeface="Pacifico"/>
                <a:cs typeface="Pacifico"/>
                <a:sym typeface="Pacifico"/>
              </a:rPr>
              <a:t>i</a:t>
            </a:r>
            <a:r>
              <a:rPr lang="en-US"/>
              <a:t>  autoregressively produces responses  </a:t>
            </a:r>
            <a:r>
              <a:rPr lang="en-US" sz="1700">
                <a:latin typeface="Pacifico"/>
                <a:ea typeface="Pacifico"/>
                <a:cs typeface="Pacifico"/>
                <a:sym typeface="Pacifico"/>
              </a:rPr>
              <a:t>r</a:t>
            </a:r>
            <a:r>
              <a:rPr lang="en-US" sz="1700" baseline="-25000"/>
              <a:t>1</a:t>
            </a:r>
            <a:r>
              <a:rPr lang="en-US" sz="1700"/>
              <a:t>, · · · , </a:t>
            </a:r>
            <a:r>
              <a:rPr lang="en-US" sz="1700">
                <a:latin typeface="Pacifico"/>
                <a:ea typeface="Pacifico"/>
                <a:cs typeface="Pacifico"/>
                <a:sym typeface="Pacifico"/>
              </a:rPr>
              <a:t>r</a:t>
            </a:r>
            <a:r>
              <a:rPr lang="en-US" sz="1700" baseline="-25000"/>
              <a:t>n</a:t>
            </a:r>
            <a:r>
              <a:rPr lang="en-US"/>
              <a:t> &amp; answer 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a</a:t>
            </a:r>
            <a:r>
              <a:rPr lang="en-US"/>
              <a:t> ∈ {Yes, No}</a:t>
            </a:r>
            <a:endParaRPr sz="1700" baseline="-25000"/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952500" y="20002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{E91F4A9F-303D-4B69-8D64-89219FFF3FA1}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Size Before Quantization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Size After Quantization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Llama2 7B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15 GB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6GB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Alpaca 7B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15 GB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6GB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Mixtral 8x7B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26 GB (Ollama)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≈ 15 GB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Trends in models w.r.t causal relationships 📈📉: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457075" y="1300175"/>
            <a:ext cx="82296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20000"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There is a monotonically </a:t>
            </a:r>
            <a:r>
              <a:rPr lang="en-US" b="1"/>
              <a:t>decreasing performance as the rungs get higher</a:t>
            </a:r>
            <a:r>
              <a:rPr lang="en-US"/>
              <a:t>, i.e., the questions get more difficult, irrespective of the models.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Higher number of parameters in the model means better accuracy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With </a:t>
            </a:r>
            <a:r>
              <a:rPr lang="en-US" b="1"/>
              <a:t>instruction-tuning</a:t>
            </a:r>
            <a:r>
              <a:rPr lang="en-US"/>
              <a:t> such as Alpaca, models start to show some improvement.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Newer the model, more the chance of </a:t>
            </a:r>
            <a:r>
              <a:rPr lang="en-US" b="1"/>
              <a:t>Data Contamination</a:t>
            </a:r>
            <a:r>
              <a:rPr lang="en-US"/>
              <a:t> through training set.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Chain of Thought </a:t>
            </a:r>
            <a:r>
              <a:rPr lang="en-US" b="1"/>
              <a:t>CoT improves the model</a:t>
            </a:r>
            <a:r>
              <a:rPr lang="en-US"/>
              <a:t>’s understanding of the causal relationship.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00" y="1849275"/>
            <a:ext cx="6274348" cy="1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Metrics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414750" y="1231050"/>
          <a:ext cx="8424450" cy="3288204"/>
        </p:xfrm>
        <a:graphic>
          <a:graphicData uri="http://schemas.openxmlformats.org/drawingml/2006/table">
            <a:tbl>
              <a:tblPr>
                <a:noFill/>
                <a:tableStyleId>{E91F4A9F-303D-4B69-8D64-89219FFF3FA1}</a:tableStyleId>
              </a:tblPr>
              <a:tblGrid>
                <a:gridCol w="15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Model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Overall Accuracy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Rung 1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Rung 2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Rung 3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Common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-Sense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NonSense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Anti-Common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BF9000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-Sence</a:t>
                      </a:r>
                      <a:endParaRPr sz="1500" b="1">
                        <a:solidFill>
                          <a:srgbClr val="BF9000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GPT 4 + CausalCoT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1155CC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68.89</a:t>
                      </a:r>
                      <a:endParaRPr sz="1200" b="1">
                        <a:solidFill>
                          <a:srgbClr val="1155CC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81.25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65.58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61.76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68.11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70.28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69.09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GPT 4</a:t>
                      </a:r>
                      <a:endParaRPr sz="1300"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62.03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63.01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62.82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60.55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62.27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63.09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60.47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Mixtral</a:t>
                      </a:r>
                      <a:endParaRPr sz="1300"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58.82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58.31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57.9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55.77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59.22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57.19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58.46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GPT 3.5</a:t>
                      </a:r>
                      <a:endParaRPr sz="1200"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52.68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52.5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53.51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52.12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52.44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53.06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52.46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Alpaca </a:t>
                      </a:r>
                      <a:endParaRPr sz="1200"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42.1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49.92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26.14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48.09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41.35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40.27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41.99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Llama 2</a:t>
                      </a:r>
                      <a:endParaRPr sz="1300"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41.03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45.17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25.50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46.98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40.94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40.19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41.76</a:t>
                      </a:r>
                      <a:endParaRPr sz="12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GPT Models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l="67184" r="389" b="56408"/>
          <a:stretch/>
        </p:blipFill>
        <p:spPr>
          <a:xfrm>
            <a:off x="5716975" y="2739700"/>
            <a:ext cx="2871199" cy="168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25" y="1118400"/>
            <a:ext cx="4551949" cy="29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l="33526" t="51731" r="33327" b="4030"/>
          <a:stretch/>
        </p:blipFill>
        <p:spPr>
          <a:xfrm>
            <a:off x="5681906" y="951275"/>
            <a:ext cx="2871192" cy="16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833300" y="4032875"/>
            <a:ext cx="4848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GPT-4 with CausalCoT show </a:t>
            </a:r>
            <a:r>
              <a:rPr lang="en-US" sz="16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significantly better </a:t>
            </a: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performance compared to GPT-4 and GPT-3.5-turbo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457200" y="402325"/>
            <a:ext cx="62865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and Conclusion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71400" y="929225"/>
            <a:ext cx="5075700" cy="3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accuracy increase that is observed with the model with CoT (Chain of Thought) can be attributed to the fact that it associates statistical values with causal graphs.</a:t>
            </a:r>
            <a:endParaRPr sz="1400"/>
          </a:p>
          <a:p>
            <a:pPr marL="457200" marR="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 open source models, </a:t>
            </a:r>
            <a:r>
              <a:rPr lang="en-US" sz="1400" b="1"/>
              <a:t>Mixtral and Alpaca</a:t>
            </a:r>
            <a:r>
              <a:rPr lang="en-US" sz="1400"/>
              <a:t> seem to perform better causal reasoning in comparison to the LLaMA 2 model.</a:t>
            </a:r>
            <a:endParaRPr sz="1400"/>
          </a:p>
          <a:p>
            <a:pPr marL="457200" marR="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/>
              <a:t>Future implementation</a:t>
            </a:r>
            <a:r>
              <a:rPr lang="en-US" sz="1400"/>
              <a:t> ⇒ provide the LLM access to an actual implementation of the CI engine.</a:t>
            </a:r>
            <a:endParaRPr sz="1400"/>
          </a:p>
          <a:p>
            <a:pPr marL="457200" marR="0" lvl="0" indent="-3175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It has been claimed that LLMs understand causality to a high extent but the results obtained seem to be </a:t>
            </a:r>
            <a:r>
              <a:rPr lang="en-US" sz="1400" b="1"/>
              <a:t>average at best, </a:t>
            </a:r>
            <a:r>
              <a:rPr lang="en-US" sz="1400"/>
              <a:t>therefore the potential to improve LLMs and their ability to reason is quite crucial.</a:t>
            </a: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l="22485" r="22485" b="10386"/>
          <a:stretch/>
        </p:blipFill>
        <p:spPr>
          <a:xfrm>
            <a:off x="5997600" y="1577525"/>
            <a:ext cx="2600124" cy="2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19843" y="286172"/>
            <a:ext cx="2009774" cy="38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57200" y="1300175"/>
            <a:ext cx="8229600" cy="17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eko SemiBold"/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Teko SemiBold"/>
                <a:ea typeface="Teko SemiBold"/>
                <a:cs typeface="Teko SemiBold"/>
                <a:sym typeface="Teko SemiBold"/>
              </a:rPr>
              <a:t>Thank you!</a:t>
            </a:r>
            <a:endParaRPr sz="6000" b="1" i="0" u="none" strike="noStrike" cap="none">
              <a:solidFill>
                <a:srgbClr val="FFFFFF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2931000" y="3163600"/>
            <a:ext cx="34122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F9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Visit our project in GitHub   ⇒</a:t>
            </a:r>
            <a:endParaRPr sz="2000" b="1">
              <a:solidFill>
                <a:srgbClr val="BF9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l="8122" t="8861" r="8314" b="9844"/>
          <a:stretch/>
        </p:blipFill>
        <p:spPr>
          <a:xfrm>
            <a:off x="6539075" y="2841975"/>
            <a:ext cx="1700125" cy="16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075" y="1088600"/>
            <a:ext cx="3657600" cy="33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1411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47"/>
              <a:buChar char="•"/>
            </a:pPr>
            <a:r>
              <a:rPr lang="en-US" sz="1346" b="1"/>
              <a:t>Evaluating LLMs</a:t>
            </a:r>
            <a:r>
              <a:rPr lang="en-US" sz="1346"/>
              <a:t> for causal reasoning with </a:t>
            </a:r>
            <a:endParaRPr sz="1346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46"/>
              <a:t>the help of the </a:t>
            </a:r>
            <a:r>
              <a:rPr lang="en-US" sz="1346" i="1"/>
              <a:t>CLADDER</a:t>
            </a:r>
            <a:r>
              <a:rPr lang="en-US" sz="1346"/>
              <a:t> dataset.</a:t>
            </a:r>
            <a:endParaRPr sz="1346"/>
          </a:p>
          <a:p>
            <a:pPr marL="457200" marR="0" lvl="0" indent="-31411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47"/>
              <a:buChar char="•"/>
            </a:pPr>
            <a:r>
              <a:rPr lang="en-US" sz="1346"/>
              <a:t>It has symbolic questions and ground-truth answers, that assess various types of causality.</a:t>
            </a:r>
            <a:endParaRPr sz="1346"/>
          </a:p>
          <a:p>
            <a:pPr marL="457200" marR="0" lvl="0" indent="-31411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47"/>
              <a:buChar char="•"/>
            </a:pPr>
            <a:r>
              <a:rPr lang="en-US" sz="1346"/>
              <a:t>Introduce a bespoke chain-of-thought </a:t>
            </a:r>
            <a:endParaRPr sz="1346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46"/>
              <a:t>prompting strategy, </a:t>
            </a:r>
            <a:r>
              <a:rPr lang="en-US" sz="1346" b="1"/>
              <a:t>CAUSALCOT.</a:t>
            </a:r>
            <a:endParaRPr sz="1346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46" b="1"/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972" b="1">
                <a:solidFill>
                  <a:srgbClr val="BF9000"/>
                </a:solidFill>
              </a:rPr>
              <a:t>Do LLMs understand causality?</a:t>
            </a:r>
            <a:endParaRPr sz="1972" b="1">
              <a:solidFill>
                <a:srgbClr val="BF9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00" b="1">
              <a:solidFill>
                <a:srgbClr val="BF9000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Previous works addresses this by focusing on </a:t>
            </a:r>
            <a:r>
              <a:rPr lang="en-US" sz="1300" b="1"/>
              <a:t>commonsense causality.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LLMs may just be</a:t>
            </a:r>
            <a:r>
              <a:rPr lang="en-US" sz="1300" b="1"/>
              <a:t> “causal parrots”.</a:t>
            </a:r>
            <a:endParaRPr sz="13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00" y="1300175"/>
            <a:ext cx="4669800" cy="2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0875" y="1147775"/>
            <a:ext cx="76845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Previous work done for evaluating causality using LLMs on</a:t>
            </a:r>
            <a:r>
              <a:rPr lang="en-US" sz="1400" b="1"/>
              <a:t> existing datasets</a:t>
            </a:r>
            <a:r>
              <a:rPr lang="en-US" sz="1400"/>
              <a:t> is unreliable due to</a:t>
            </a:r>
            <a:r>
              <a:rPr lang="en-US" sz="1400" b="1"/>
              <a:t> training set contamination</a:t>
            </a:r>
            <a:r>
              <a:rPr lang="en-US" sz="1400"/>
              <a:t>.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Existing studies determine how well NLP models </a:t>
            </a:r>
            <a:r>
              <a:rPr lang="en-US" sz="1400" b="1"/>
              <a:t>understand common sense causality</a:t>
            </a:r>
            <a:r>
              <a:rPr lang="en-US" sz="1400"/>
              <a:t>  and in general LLMs serve as a knowledge base of causality.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Some work focuses on evaluating LLMs on various causality-related tasks by </a:t>
            </a:r>
            <a:r>
              <a:rPr lang="en-US" sz="1400" b="1"/>
              <a:t>leveraging the conceptual knowledge accrued from the training data</a:t>
            </a:r>
            <a:r>
              <a:rPr lang="en-US" sz="1400"/>
              <a:t>, rather than formal causal inference.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Most work </a:t>
            </a:r>
            <a:r>
              <a:rPr lang="en-US" sz="1400" b="1"/>
              <a:t>does not define explicit causal graphs</a:t>
            </a:r>
            <a:r>
              <a:rPr lang="en-US" sz="1400"/>
              <a:t> making it difficult to quantitatively define the ground-truth causal relationships properly.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lang="en-US" sz="1400" b="1"/>
              <a:t>CLADDER </a:t>
            </a:r>
            <a:r>
              <a:rPr lang="en-US" sz="1400"/>
              <a:t>dataset formulates the task of causal inference for NLP.</a:t>
            </a:r>
            <a:endParaRPr sz="1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CLADDER - Dataset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57075" y="920525"/>
            <a:ext cx="8229600" cy="35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6305"/>
          <a:stretch/>
        </p:blipFill>
        <p:spPr>
          <a:xfrm>
            <a:off x="4064300" y="1318450"/>
            <a:ext cx="4466248" cy="27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98425" y="1123325"/>
            <a:ext cx="2551500" cy="31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9000"/>
                </a:solidFill>
              </a:rPr>
              <a:t>CLADDER dataset question format:</a:t>
            </a:r>
            <a:endParaRPr sz="1400" b="1">
              <a:solidFill>
                <a:srgbClr val="BF9000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dataset contains triples, each containing a </a:t>
            </a:r>
            <a:r>
              <a:rPr lang="en-US" sz="1200" b="1"/>
              <a:t>question </a:t>
            </a:r>
            <a:r>
              <a:rPr lang="en-US" sz="1200"/>
              <a:t>q</a:t>
            </a:r>
            <a:r>
              <a:rPr lang="en-US" sz="1200" baseline="-25000"/>
              <a:t>i</a:t>
            </a:r>
            <a:r>
              <a:rPr lang="en-US" sz="1200"/>
              <a:t>, </a:t>
            </a:r>
            <a:r>
              <a:rPr lang="en-US" sz="1200" b="1"/>
              <a:t>binary answer </a:t>
            </a:r>
            <a:r>
              <a:rPr lang="en-US" sz="1200"/>
              <a:t>a</a:t>
            </a:r>
            <a:r>
              <a:rPr lang="en-US" sz="1200" baseline="-25000"/>
              <a:t>i </a:t>
            </a:r>
            <a:r>
              <a:rPr lang="en-US" sz="1200"/>
              <a:t>∈ {Yes, No}, and an </a:t>
            </a:r>
            <a:r>
              <a:rPr lang="en-US" sz="1200" b="1"/>
              <a:t>explanation </a:t>
            </a:r>
            <a:r>
              <a:rPr lang="en-US" sz="1200"/>
              <a:t>e</a:t>
            </a:r>
            <a:r>
              <a:rPr lang="en-US" sz="1200" baseline="-25000"/>
              <a:t>i</a:t>
            </a:r>
            <a:r>
              <a:rPr lang="en-US" sz="1200"/>
              <a:t>.</a:t>
            </a:r>
            <a:endParaRPr sz="12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Construction of data:</a:t>
            </a:r>
            <a:endParaRPr sz="1200"/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AutoNum type="arabicPeriod"/>
            </a:pPr>
            <a:r>
              <a:rPr lang="en-US" sz="1200" b="1"/>
              <a:t>the causal query</a:t>
            </a:r>
            <a:endParaRPr sz="1200" b="1"/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/>
              <a:t>the ground-truth answer, </a:t>
            </a:r>
            <a:endParaRPr sz="1200" b="1"/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AutoNum type="arabicPeriod"/>
            </a:pPr>
            <a:r>
              <a:rPr lang="en-US" sz="1200" b="1"/>
              <a:t>A step-by-step explanation</a:t>
            </a:r>
            <a:endParaRPr sz="1200" b="1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These questions are verbalized by turning them into stories and expressed in natural language, formulated with a causal inference engine.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7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CLADDER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80875" y="1071575"/>
            <a:ext cx="30393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BF9000"/>
                </a:solidFill>
              </a:rPr>
              <a:t>Details of the CLADDER dataset:</a:t>
            </a:r>
            <a:endParaRPr sz="1500" b="1">
              <a:solidFill>
                <a:srgbClr val="BF9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●"/>
            </a:pPr>
            <a:r>
              <a:rPr lang="en-US" sz="1300"/>
              <a:t>More than 10,000 Causal Questions.</a:t>
            </a:r>
            <a:endParaRPr sz="13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●"/>
            </a:pPr>
            <a:r>
              <a:rPr lang="en-US" sz="1300"/>
              <a:t>Three rungs of Ladder of Causation: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○"/>
            </a:pPr>
            <a:r>
              <a:rPr lang="en-US" sz="1300" b="1"/>
              <a:t>Rung 1</a:t>
            </a:r>
            <a:r>
              <a:rPr lang="en-US" sz="1300"/>
              <a:t> (associational)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○"/>
            </a:pPr>
            <a:r>
              <a:rPr lang="en-US" sz="1300" b="1"/>
              <a:t>Rung 2</a:t>
            </a:r>
            <a:r>
              <a:rPr lang="en-US" sz="1300"/>
              <a:t> (interventional)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○"/>
            </a:pPr>
            <a:r>
              <a:rPr lang="en-US" sz="1300" b="1"/>
              <a:t>Rung 3</a:t>
            </a:r>
            <a:r>
              <a:rPr lang="en-US" sz="1300"/>
              <a:t> (counterfactual)</a:t>
            </a:r>
            <a:endParaRPr sz="13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●"/>
            </a:pPr>
            <a:r>
              <a:rPr lang="en-US" sz="1300"/>
              <a:t>Ground-truth explanations.</a:t>
            </a:r>
            <a:endParaRPr sz="13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3"/>
              <a:buChar char="●"/>
            </a:pPr>
            <a:r>
              <a:rPr lang="en-US" sz="1300"/>
              <a:t>Commonsensical, anti-commonsensical and nonsensical causal relations.</a:t>
            </a:r>
            <a:endParaRPr b="1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r="35060" b="10466"/>
          <a:stretch/>
        </p:blipFill>
        <p:spPr>
          <a:xfrm>
            <a:off x="4114800" y="2313175"/>
            <a:ext cx="4193700" cy="2251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l="72612" t="17349" b="16783"/>
          <a:stretch/>
        </p:blipFill>
        <p:spPr>
          <a:xfrm>
            <a:off x="4410675" y="402325"/>
            <a:ext cx="1768649" cy="165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625" y="1134575"/>
            <a:ext cx="2415894" cy="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 models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80875" y="1071575"/>
            <a:ext cx="4322400" cy="3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2" b="1">
              <a:solidFill>
                <a:srgbClr val="BF9000"/>
              </a:solidFill>
            </a:endParaRPr>
          </a:p>
          <a:p>
            <a:pPr marL="457200" marR="0" lvl="0" indent="-32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572"/>
              <a:buFont typeface="Lato"/>
              <a:buChar char="●"/>
            </a:pPr>
            <a:r>
              <a:rPr lang="en-US" sz="1572" b="1">
                <a:solidFill>
                  <a:srgbClr val="BF9000"/>
                </a:solidFill>
              </a:rPr>
              <a:t>GPT Models used</a:t>
            </a:r>
            <a:endParaRPr b="1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GPT-3.5-Turbo, GPT-4, GPT-4 enabling Causal COT</a:t>
            </a:r>
            <a:endParaRPr sz="13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-32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572"/>
              <a:buFont typeface="Lato"/>
              <a:buChar char="●"/>
            </a:pPr>
            <a:r>
              <a:rPr lang="en-US" sz="1572" b="1">
                <a:solidFill>
                  <a:srgbClr val="BF9000"/>
                </a:solidFill>
              </a:rPr>
              <a:t>Data flow for GPT </a:t>
            </a:r>
            <a:endParaRPr sz="1572" b="1">
              <a:solidFill>
                <a:srgbClr val="BF9000"/>
              </a:solidFill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Curate CLADDER data for generating prompts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Connect with the Chatbot API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Prompt the query and get response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Execute the Scorer</a:t>
            </a:r>
            <a:endParaRPr sz="13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-32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572"/>
              <a:buFont typeface="Lato"/>
              <a:buChar char="●"/>
            </a:pPr>
            <a:r>
              <a:rPr lang="en-US" sz="1572" b="1">
                <a:solidFill>
                  <a:srgbClr val="BF9000"/>
                </a:solidFill>
              </a:rPr>
              <a:t>Scorer</a:t>
            </a:r>
            <a:endParaRPr sz="1572" b="1">
              <a:solidFill>
                <a:srgbClr val="BF9000"/>
              </a:solidFill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-US" sz="1300"/>
              <a:t>Compare the prediction and ground truth</a:t>
            </a:r>
            <a:endParaRPr sz="130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-US" sz="1300"/>
              <a:t>Estimate Acc. for the Classification Task</a:t>
            </a:r>
            <a:endParaRPr sz="130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en-US" sz="1300"/>
              <a:t>Estimate score for each query type</a:t>
            </a:r>
            <a:endParaRPr sz="13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rgbClr val="BF9000"/>
                </a:solidFill>
              </a:rPr>
              <a:t> 	</a:t>
            </a:r>
            <a:endParaRPr sz="1572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rgbClr val="BF9000"/>
                </a:solidFill>
              </a:rPr>
              <a:t>	</a:t>
            </a:r>
            <a:endParaRPr sz="1572" b="1">
              <a:solidFill>
                <a:srgbClr val="BF9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2550" t="1097" r="-2550"/>
          <a:stretch/>
        </p:blipFill>
        <p:spPr>
          <a:xfrm>
            <a:off x="4752025" y="587475"/>
            <a:ext cx="2292324" cy="422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325" y="1572450"/>
            <a:ext cx="2164825" cy="17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6848325" y="1243950"/>
            <a:ext cx="2040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rgbClr val="BF9000"/>
                </a:solidFill>
                <a:latin typeface="Source Sans 3"/>
                <a:ea typeface="Source Sans 3"/>
                <a:cs typeface="Source Sans 3"/>
                <a:sym typeface="Source Sans 3"/>
              </a:rPr>
              <a:t>GPT 3.5 Turbo Tokens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CausalCoT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57075" y="1184225"/>
            <a:ext cx="3462900" cy="296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32500" lnSpcReduction="1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BF9000"/>
                </a:solidFill>
              </a:rPr>
              <a:t>What Is CausalCoT?</a:t>
            </a:r>
            <a:endParaRPr sz="55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A multi-step causal chain-of-thought process which combines formal causal reasoning skills with the idea of chain-of-thought prompting.</a:t>
            </a:r>
            <a:endParaRPr sz="43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Chain-of-thought prompting is a way for structuring the input prompt to enable the model for performing logical tasks.</a:t>
            </a:r>
            <a:endParaRPr sz="43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Chain-of-thought prompting asks an LLM to mimic this process of decomposing a problem and working through it step by step.</a:t>
            </a:r>
            <a:endParaRPr sz="43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950" y="1084462"/>
            <a:ext cx="4700227" cy="3162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CausalCoT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075" y="1056025"/>
            <a:ext cx="4986900" cy="359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BF9000"/>
                </a:solidFill>
              </a:rPr>
              <a:t>Will Citrus Intake Decrease the Chance of Curly Hair?</a:t>
            </a:r>
            <a:endParaRPr sz="1700" b="1">
              <a:solidFill>
                <a:srgbClr val="BF9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chemeClr val="dk2"/>
                </a:solidFill>
              </a:rPr>
              <a:t>Step 1: Extract the Causal Graph</a:t>
            </a:r>
            <a:endParaRPr sz="1572" b="1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Eating Citrus (X) -&gt; Vitamin C (V2) -&gt; Curly Hair (Y)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chemeClr val="dk2"/>
                </a:solidFill>
              </a:rPr>
              <a:t>Step 2: Identify the Query Type</a:t>
            </a:r>
            <a:endParaRPr sz="1572" b="1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</a:rPr>
              <a:t>Query Type: Average Treatment Effect - ATE</a:t>
            </a:r>
            <a:endParaRPr sz="1300">
              <a:solidFill>
                <a:schemeClr val="accent4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4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chemeClr val="accent1"/>
                </a:solidFill>
              </a:rPr>
              <a:t>Step 3: Formalize the Query</a:t>
            </a:r>
            <a:endParaRPr sz="1572" b="1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</a:rPr>
              <a:t>Formalized Query: P(Curly Hair | do(Eating Citrus))</a:t>
            </a:r>
            <a:endParaRPr sz="1300">
              <a:solidFill>
                <a:schemeClr val="accent4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4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2" b="1">
                <a:solidFill>
                  <a:schemeClr val="dk2"/>
                </a:solidFill>
              </a:rPr>
              <a:t>Step 4: Gather Data from the prompt</a:t>
            </a:r>
            <a:endParaRPr sz="1572" b="1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</a:rPr>
              <a:t>Gathered Data:</a:t>
            </a:r>
            <a:br>
              <a:rPr lang="en-US" sz="1300">
                <a:solidFill>
                  <a:schemeClr val="accent4"/>
                </a:solidFill>
              </a:rPr>
            </a:br>
            <a:r>
              <a:rPr lang="en-US" sz="1300">
                <a:solidFill>
                  <a:schemeClr val="accent4"/>
                </a:solidFill>
              </a:rPr>
              <a:t>P(Eating Citrus) = 0.15</a:t>
            </a:r>
            <a:br>
              <a:rPr lang="en-US" sz="1300">
                <a:solidFill>
                  <a:schemeClr val="accent4"/>
                </a:solidFill>
              </a:rPr>
            </a:br>
            <a:r>
              <a:rPr lang="en-US" sz="1300">
                <a:solidFill>
                  <a:schemeClr val="accent4"/>
                </a:solidFill>
              </a:rPr>
              <a:t>P(Curly Hair | Eating Citrus) = 0.15</a:t>
            </a:r>
            <a:br>
              <a:rPr lang="en-US" sz="1300">
                <a:solidFill>
                  <a:schemeClr val="accent4"/>
                </a:solidFill>
              </a:rPr>
            </a:br>
            <a:r>
              <a:rPr lang="en-US" sz="1300">
                <a:solidFill>
                  <a:schemeClr val="accent4"/>
                </a:solidFill>
              </a:rPr>
              <a:t>P(Curly Hair | Not Eating Citrus) = 0.47</a:t>
            </a:r>
            <a:endParaRPr sz="1300">
              <a:solidFill>
                <a:schemeClr val="accent4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71" name="Google Shape;171;p27"/>
          <p:cNvSpPr txBox="1"/>
          <p:nvPr/>
        </p:nvSpPr>
        <p:spPr>
          <a:xfrm>
            <a:off x="5569800" y="3005425"/>
            <a:ext cx="34383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2"/>
              <a:buFont typeface="Lato"/>
              <a:buChar char="●"/>
            </a:pPr>
            <a:r>
              <a:rPr lang="en-US" sz="1572" b="1">
                <a:solidFill>
                  <a:schemeClr val="dk2"/>
                </a:solidFill>
                <a:latin typeface="Source Sans 3"/>
                <a:ea typeface="Source Sans 3"/>
                <a:cs typeface="Source Sans 3"/>
                <a:sym typeface="Source Sans 3"/>
              </a:rPr>
              <a:t>Step 5: Perform Arithmetic</a:t>
            </a:r>
            <a:endParaRPr sz="1572" b="1">
              <a:solidFill>
                <a:schemeClr val="dk2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ATE = P(Curly Hair | do(Eating Citrus))</a:t>
            </a:r>
            <a:endParaRPr sz="1300">
              <a:solidFill>
                <a:schemeClr val="accent4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 ATE = 0.15</a:t>
            </a:r>
            <a:endParaRPr sz="800">
              <a:solidFill>
                <a:schemeClr val="accent4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457200" marR="0" lvl="0" indent="-328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2"/>
              <a:buFont typeface="Lato"/>
              <a:buChar char="●"/>
            </a:pPr>
            <a:r>
              <a:rPr lang="en-US" sz="1572" b="1">
                <a:solidFill>
                  <a:schemeClr val="dk2"/>
                </a:solidFill>
                <a:latin typeface="Source Sans 3"/>
                <a:ea typeface="Source Sans 3"/>
                <a:cs typeface="Source Sans 3"/>
                <a:sym typeface="Source Sans 3"/>
              </a:rPr>
              <a:t>Step 6: Prediction</a:t>
            </a:r>
            <a:endParaRPr sz="1572" b="1">
              <a:solidFill>
                <a:schemeClr val="dk2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Predicted Answer: </a:t>
            </a:r>
            <a:r>
              <a:rPr lang="en-US" sz="1300" b="1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“Yes”</a:t>
            </a:r>
            <a:endParaRPr sz="1300" b="1">
              <a:solidFill>
                <a:schemeClr val="accent4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Ground Truth:</a:t>
            </a:r>
            <a:r>
              <a:rPr lang="en-US" sz="1300" b="1">
                <a:solidFill>
                  <a:schemeClr val="accent4"/>
                </a:solidFill>
                <a:latin typeface="Source Sans 3"/>
                <a:ea typeface="Source Sans 3"/>
                <a:cs typeface="Source Sans 3"/>
                <a:sym typeface="Source Sans 3"/>
              </a:rPr>
              <a:t> “Yes”</a:t>
            </a:r>
            <a:endParaRPr sz="1300" b="1">
              <a:solidFill>
                <a:schemeClr val="accent4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812" y="943925"/>
            <a:ext cx="1964275" cy="1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Models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80875" y="1071575"/>
            <a:ext cx="8305800" cy="31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F9000"/>
                </a:solidFill>
              </a:rPr>
              <a:t>Models we used:</a:t>
            </a:r>
            <a:endParaRPr sz="2000" b="1" dirty="0">
              <a:solidFill>
                <a:srgbClr val="BF9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Llama 2 🦙, Alpaca 🦙 and Mixtral</a:t>
            </a:r>
            <a:r>
              <a:rPr lang="en-US" b="1" dirty="0"/>
              <a:t>-8x7B </a:t>
            </a: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F9000"/>
                </a:solidFill>
              </a:rPr>
              <a:t>Problems with Open-Source Models:</a:t>
            </a:r>
            <a:endParaRPr sz="2000" b="1" dirty="0">
              <a:solidFill>
                <a:srgbClr val="BF9000"/>
              </a:solidFill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Significant</a:t>
            </a:r>
            <a:r>
              <a:rPr lang="en-US" b="1" dirty="0"/>
              <a:t> computational resources</a:t>
            </a:r>
            <a:r>
              <a:rPr lang="en-US" dirty="0"/>
              <a:t> like GPU/TPU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To run the 7B model in full precision, you need 7 * 4 = </a:t>
            </a:r>
            <a:r>
              <a:rPr lang="en-US" dirty="0">
                <a:solidFill>
                  <a:srgbClr val="FF0000"/>
                </a:solidFill>
              </a:rPr>
              <a:t>28GB of GPU RAM !!</a:t>
            </a:r>
            <a:endParaRPr dirty="0"/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Locally stored ⇒ Means </a:t>
            </a:r>
            <a:r>
              <a:rPr lang="en-US" b="1" dirty="0"/>
              <a:t>higher disk space needed</a:t>
            </a:r>
            <a:endParaRPr b="1" dirty="0"/>
          </a:p>
          <a:p>
            <a:pPr marL="18288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size of llama-2-13B is ≈ </a:t>
            </a:r>
            <a:r>
              <a:rPr lang="en-US" dirty="0">
                <a:solidFill>
                  <a:srgbClr val="FF0000"/>
                </a:solidFill>
              </a:rPr>
              <a:t>25GB !!</a:t>
            </a:r>
            <a:endParaRPr dirty="0">
              <a:solidFill>
                <a:srgbClr val="FF0000"/>
              </a:solidFill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Lots of dependencies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This is just for </a:t>
            </a:r>
            <a:r>
              <a:rPr lang="en-US" dirty="0" err="1"/>
              <a:t>LLama</a:t>
            </a:r>
            <a:r>
              <a:rPr lang="en-US" dirty="0"/>
              <a:t>, imagine for Mixtral-8x7B  🤯🤯🤯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2286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Notch">
  <a:themeElements>
    <a:clrScheme name="Blue &amp; Gold">
      <a:dk1>
        <a:srgbClr val="182B48"/>
      </a:dk1>
      <a:lt1>
        <a:srgbClr val="FFFFFF"/>
      </a:lt1>
      <a:dk2>
        <a:srgbClr val="00629B"/>
      </a:dk2>
      <a:lt2>
        <a:srgbClr val="FEFFFF"/>
      </a:lt2>
      <a:accent1>
        <a:srgbClr val="00629B"/>
      </a:accent1>
      <a:accent2>
        <a:srgbClr val="00C6D7"/>
      </a:accent2>
      <a:accent3>
        <a:srgbClr val="B6B1A9"/>
      </a:accent3>
      <a:accent4>
        <a:srgbClr val="182B49"/>
      </a:accent4>
      <a:accent5>
        <a:srgbClr val="747678"/>
      </a:accent5>
      <a:accent6>
        <a:srgbClr val="00C6D7"/>
      </a:accent6>
      <a:hlink>
        <a:srgbClr val="00629B"/>
      </a:hlink>
      <a:folHlink>
        <a:srgbClr val="7475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Macintosh PowerPoint</Application>
  <PresentationFormat>On-screen Show (16:9)</PresentationFormat>
  <Paragraphs>249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Source Sans 3 Medium</vt:lpstr>
      <vt:lpstr>Roboto</vt:lpstr>
      <vt:lpstr>Teko</vt:lpstr>
      <vt:lpstr>Pacifico</vt:lpstr>
      <vt:lpstr>Arial</vt:lpstr>
      <vt:lpstr>Source Sans 3 SemiBold</vt:lpstr>
      <vt:lpstr>Teko SemiBold</vt:lpstr>
      <vt:lpstr>Teko Medium</vt:lpstr>
      <vt:lpstr>Lato</vt:lpstr>
      <vt:lpstr>Source Sans 3</vt:lpstr>
      <vt:lpstr>Blue Notch</vt:lpstr>
      <vt:lpstr>DSC 245 - Final Project: Evaluating Causality in LLMs  Do LLMs understand causality?</vt:lpstr>
      <vt:lpstr>Introduction</vt:lpstr>
      <vt:lpstr>Related Work</vt:lpstr>
      <vt:lpstr>CLADDER - Dataset</vt:lpstr>
      <vt:lpstr>Analysis of CLADDER</vt:lpstr>
      <vt:lpstr>GPT models</vt:lpstr>
      <vt:lpstr>CausalCoT</vt:lpstr>
      <vt:lpstr>CausalCoT</vt:lpstr>
      <vt:lpstr>Open Source Models</vt:lpstr>
      <vt:lpstr>Quantization</vt:lpstr>
      <vt:lpstr>Llama and Alpaca🦙 and Mixtral 👾</vt:lpstr>
      <vt:lpstr>General Trends in models w.r.t causal relationships 📈📉:  </vt:lpstr>
      <vt:lpstr>Results and Metrics</vt:lpstr>
      <vt:lpstr>Compare GPT Models</vt:lpstr>
      <vt:lpstr>Future Work and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245 - Final Project: Evaluating Causality in LLMs  Do LLMs understand causality?</dc:title>
  <cp:lastModifiedBy>Prathish Murugan</cp:lastModifiedBy>
  <cp:revision>1</cp:revision>
  <dcterms:modified xsi:type="dcterms:W3CDTF">2024-06-06T21:36:53Z</dcterms:modified>
</cp:coreProperties>
</file>