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56" r:id="rId5"/>
    <p:sldId id="340" r:id="rId6"/>
    <p:sldId id="341" r:id="rId7"/>
    <p:sldId id="357" r:id="rId8"/>
    <p:sldId id="342" r:id="rId9"/>
    <p:sldId id="358" r:id="rId10"/>
    <p:sldId id="360" r:id="rId11"/>
    <p:sldId id="361" r:id="rId12"/>
    <p:sldId id="35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E0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 autoAdjust="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outlineViewPr>
    <p:cViewPr>
      <p:scale>
        <a:sx n="33" d="100"/>
        <a:sy n="33" d="100"/>
      </p:scale>
      <p:origin x="0" y="-1137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264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482B951-AFFF-3499-FDE3-02A7F0BD15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5896A-FCE2-110F-B202-A8E435372D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E69F83-204D-4778-AAD0-A0F851A3AEEE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BFBA0-47AD-543A-6AE4-769D8F86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FC355-FEF6-ED8F-8D0E-F362E204A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69D59-B021-49CB-887D-52B8FEE1CE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06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AE3C21-C3CB-4B8D-9033-56C1B3CE75FA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32C3C-A191-48C2-A7E8-9C96AF841A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394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6048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480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170DA-349D-4839-4071-C5DCBBE7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783C0E-044F-CCCD-CEEA-C496F214A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907359-84B8-A6C3-F547-FCD58FF05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ABABF-C8CD-6930-58D0-ECF09CF57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171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99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43B0B3-210F-4679-ECD8-23A4659D7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A536D7-C7DF-9A62-45C6-49FDD2DB66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287BD-9F2F-17B4-45B6-3823D31484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70A96-1496-851B-51DF-9D7A6D09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769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7DFB0-4250-34C4-FF59-D3754F06F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536B63-4C46-C2DA-61EB-8F1BB88E1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0B7D8-379F-689E-3745-DD45A34AD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04DB1-E8B1-C857-7216-F92821E616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720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B1E2A-0F6F-CB23-559B-047FF70D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E8B5AB-5BEC-5A9B-1F81-04A0A9A4D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3A7381-E508-80D7-7A57-1EFB4B54B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89756-D349-E417-978C-4062855B3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32C3C-A191-48C2-A7E8-9C96AF841A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40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BECDFC6B-0742-962E-44A1-19C9C173B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848" y="425303"/>
            <a:ext cx="11305217" cy="6007394"/>
          </a:xfrm>
          <a:prstGeom prst="rect">
            <a:avLst/>
          </a:prstGeom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33046"/>
            <a:ext cx="10571998" cy="3366198"/>
          </a:xfrm>
          <a:ln>
            <a:noFill/>
          </a:ln>
          <a:effectLst/>
        </p:spPr>
        <p:txBody>
          <a:bodyPr/>
          <a:lstStyle>
            <a:lvl1pPr algn="ctr">
              <a:defRPr sz="7200" b="1" spc="-30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23698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12B799F-04B8-4A62-EB7D-F17311231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56500" y="0"/>
            <a:ext cx="4635500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F310BE-5861-E73D-5979-D11A97151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270" y="487680"/>
            <a:ext cx="6482080" cy="590296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12F5E6-EC22-5E10-94FB-5E546A7B9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95630" y="477518"/>
            <a:ext cx="6482079" cy="5913121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6952" y="477518"/>
            <a:ext cx="3829465" cy="2693887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4BBA88A-FAA8-CE13-2A76-BF8B014AE343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952500" y="909638"/>
            <a:ext cx="5578475" cy="5038725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036953" y="3449781"/>
            <a:ext cx="3829465" cy="2940860"/>
          </a:xfrm>
          <a:effectLst/>
        </p:spPr>
        <p:txBody>
          <a:bodyPr anchor="t"/>
          <a:lstStyle>
            <a:lvl1pPr marL="2857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2818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8373" y="571501"/>
            <a:ext cx="11139054" cy="1028699"/>
          </a:xfrm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E10735F5-6B7D-348D-AC70-8BC10CB5F70A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60550"/>
            <a:ext cx="10515600" cy="4198938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912634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AFCA1-BDD9-1108-8F95-E3FC1A793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0" y="0"/>
            <a:ext cx="11532896" cy="6858000"/>
            <a:chOff x="659106" y="0"/>
            <a:chExt cx="11532896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4BFDB24-6BE4-2FC0-F772-DC1DE926E485}"/>
                </a:ext>
              </a:extLst>
            </p:cNvPr>
            <p:cNvSpPr/>
            <p:nvPr/>
          </p:nvSpPr>
          <p:spPr>
            <a:xfrm>
              <a:off x="5995086" y="0"/>
              <a:ext cx="6196916" cy="685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254000" dist="508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131EABEA-AB8A-5E4C-A6DD-8F32B70E90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-1353" t="-388" r="-1" b="-254"/>
            <a:stretch/>
          </p:blipFill>
          <p:spPr>
            <a:xfrm flipH="1">
              <a:off x="659106" y="1956391"/>
              <a:ext cx="4878094" cy="278041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2279AAC-0D81-D3CD-3F0F-E8CEE0F56D43}"/>
                </a:ext>
              </a:extLst>
            </p:cNvPr>
            <p:cNvSpPr/>
            <p:nvPr/>
          </p:nvSpPr>
          <p:spPr>
            <a:xfrm>
              <a:off x="1328303" y="776532"/>
              <a:ext cx="3434316" cy="50182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7542" y="132080"/>
            <a:ext cx="4928894" cy="6507711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720B2D-C199-57FA-9453-DBFB607BA9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29500" y="992188"/>
            <a:ext cx="3425825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59858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s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11222B-29F6-BF2A-09DE-82F659638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035F993-EADB-1C5A-7158-41E510B70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12E34E-DBAF-BA5D-15D9-E69A05535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1889759"/>
            <a:ext cx="11424920" cy="45429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571499"/>
            <a:ext cx="11118274" cy="1154114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BF6A552-CE6A-3977-8507-74A1C4C4B5A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41667" y="2461056"/>
            <a:ext cx="3626424" cy="3721535"/>
          </a:xfrm>
          <a:effectLst/>
        </p:spPr>
        <p:txBody>
          <a:bodyPr anchor="t">
            <a:normAutofit/>
          </a:bodyPr>
          <a:lstStyle>
            <a:lvl1pPr marL="285750" indent="-285750">
              <a:lnSpc>
                <a:spcPct val="120000"/>
              </a:lnSpc>
              <a:spcBef>
                <a:spcPts val="600"/>
              </a:spcBef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600"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20000"/>
              </a:lnSpc>
              <a:spcAft>
                <a:spcPts val="120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 sz="12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4C80689F-A123-F6D7-2AA8-9166317EF42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995282" y="2440275"/>
            <a:ext cx="5164553" cy="3721534"/>
          </a:xfrm>
          <a:effectLst/>
        </p:spPr>
        <p:txBody>
          <a:bodyPr anchor="t">
            <a:normAutofit/>
          </a:bodyPr>
          <a:lstStyle>
            <a:lvl1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Font typeface="+mj-lt"/>
              <a:buAutoNum type="arabicPeriod"/>
              <a:defRPr sz="1800" b="1">
                <a:solidFill>
                  <a:schemeClr val="accent1">
                    <a:lumMod val="50000"/>
                  </a:schemeClr>
                </a:solidFill>
              </a:defRPr>
            </a:lvl1pPr>
            <a:lvl2pPr marL="347472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Aft>
                <a:spcPts val="600"/>
              </a:spcAft>
              <a:buClr>
                <a:schemeClr val="accent1">
                  <a:lumMod val="50000"/>
                </a:schemeClr>
              </a:buClr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82021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F4DCF8-BA15-AB79-2D14-040F5A063B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D22DD7-291D-E347-8A4C-07E31E681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2299" y="-2231063"/>
            <a:ext cx="6007395" cy="1132012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60" y="1017858"/>
            <a:ext cx="10650681" cy="2719255"/>
          </a:xfrm>
          <a:noFill/>
          <a:effectLst/>
        </p:spPr>
        <p:txBody>
          <a:bodyPr anchor="b"/>
          <a:lstStyle>
            <a:lvl1pPr algn="ctr">
              <a:defRPr sz="7200" spc="-30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70660" y="4042066"/>
            <a:ext cx="10650681" cy="2296843"/>
          </a:xfrm>
          <a:effectLst/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250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ADBC817-DA57-A518-5544-0D3B819C7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4873FFF3-C7B6-C678-1B03-17FBD0D5A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174" y="425303"/>
            <a:ext cx="5379242" cy="59834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4217" y="924167"/>
            <a:ext cx="4383156" cy="5009322"/>
          </a:xfrm>
          <a:solidFill>
            <a:schemeClr val="accent1">
              <a:lumMod val="50000"/>
            </a:schemeClr>
          </a:solidFill>
          <a:effectLst>
            <a:outerShdw blurRad="254000" dist="50800" dir="2700000" algn="ctr" rotWithShape="0">
              <a:prstClr val="black">
                <a:alpha val="25000"/>
              </a:prstClr>
            </a:outerShdw>
          </a:effectLst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0FE23B-34E3-BAAF-E01D-BE221B4A94E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924512"/>
            <a:ext cx="4750904" cy="5008977"/>
          </a:xfrm>
        </p:spPr>
        <p:txBody>
          <a:bodyPr/>
          <a:lstStyle>
            <a:lvl1pPr marL="0" indent="0">
              <a:buNone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543050" indent="-171450">
              <a:buFont typeface="Arial" panose="020B0604020202020204" pitchFamily="34" charset="0"/>
              <a:buChar char="•"/>
              <a:defRPr/>
            </a:lvl4pPr>
            <a:lvl5pPr marL="2000250" indent="-1714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9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05E210-05B5-5EA1-C778-30BB3A4942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9987"/>
            <a:ext cx="11320130" cy="601802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8792193-1165-3487-6FB9-133CB518C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3090924" y="-2235006"/>
            <a:ext cx="6010147" cy="11320132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1741064"/>
            <a:ext cx="10571998" cy="1928264"/>
          </a:xfrm>
          <a:ln>
            <a:noFill/>
          </a:ln>
          <a:effectLst/>
        </p:spPr>
        <p:txBody>
          <a:bodyPr/>
          <a:lstStyle>
            <a:lvl1pPr algn="ctr">
              <a:defRPr sz="3600" spc="0" baseline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10000" y="3694102"/>
            <a:ext cx="10572000" cy="896468"/>
          </a:xfrm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8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0000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905615-9FD2-EBB3-89AB-555B373EB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23955" y="414670"/>
            <a:ext cx="7132110" cy="60180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B638DB-3E00-7F4B-D4B7-9D7F09056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0459" y="420624"/>
            <a:ext cx="4183496" cy="601675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0EED07-CDD5-9244-28FA-5195E6795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35934" y="422551"/>
            <a:ext cx="4183495" cy="6010146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717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B5AB4E8D-8B32-8B00-8152-856C592BAB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46793" y="924340"/>
            <a:ext cx="5684373" cy="5009322"/>
          </a:xfrm>
          <a:effectLst/>
        </p:spPr>
        <p:txBody>
          <a:bodyPr lIns="0" rIns="0" anchor="ctr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1pPr>
            <a:lvl2pPr marL="4572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2pPr>
            <a:lvl3pPr marL="9144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3pPr>
            <a:lvl4pPr marL="13716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4pPr>
            <a:lvl5pPr marL="1828800" indent="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7692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3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F4A700F-42CA-D7A9-D709-C0017521B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5935" y="414670"/>
            <a:ext cx="11320130" cy="6018027"/>
          </a:xfrm>
          <a:prstGeom prst="rect">
            <a:avLst/>
          </a:prstGeom>
          <a:solidFill>
            <a:srgbClr val="F9E0B9"/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1DA139-D8FD-A752-758D-4F836DFB2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rot="16200000" flipH="1">
            <a:off x="210940" y="1589892"/>
            <a:ext cx="5245922" cy="3667583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85516" y="1433219"/>
            <a:ext cx="5695102" cy="2092049"/>
          </a:xfrm>
          <a:noFill/>
          <a:effectLst/>
        </p:spPr>
        <p:txBody>
          <a:bodyPr anchor="b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96F37D4-7152-EA75-8D7D-D8F7D6DD9C4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350099" y="1974707"/>
            <a:ext cx="2907792" cy="2907792"/>
          </a:xfrm>
          <a:solidFill>
            <a:srgbClr val="F9E0B9"/>
          </a:solidFill>
          <a:effectLst/>
        </p:spPr>
        <p:txBody>
          <a:bodyPr anchor="t"/>
          <a:lstStyle>
            <a:lvl1pPr marL="0" indent="0" algn="ctr"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AFBE5B12-0D10-DA99-093A-2C4FB738B21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496789" y="3525268"/>
            <a:ext cx="5683829" cy="2595429"/>
          </a:xfrm>
          <a:effectLst/>
        </p:spPr>
        <p:txBody>
          <a:bodyPr anchor="t"/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b="1">
                <a:solidFill>
                  <a:schemeClr val="accent1">
                    <a:lumMod val="50000"/>
                  </a:schemeClr>
                </a:solidFill>
              </a:defRPr>
            </a:lvl1pPr>
            <a:lvl2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algn="ctr">
              <a:buClr>
                <a:schemeClr val="accent1">
                  <a:lumMod val="50000"/>
                </a:schemeClr>
              </a:buClr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950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633845"/>
            <a:ext cx="3990110" cy="219248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5614EF-4CFA-2D69-0F78-9D7409E2337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47423" y="3174531"/>
            <a:ext cx="3772622" cy="3122360"/>
          </a:xfrm>
          <a:effectLst/>
        </p:spPr>
        <p:txBody>
          <a:bodyPr rIns="274320" anchor="t"/>
          <a:lstStyle>
            <a:lvl1pPr marL="283464" indent="-28346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237732" y="946205"/>
            <a:ext cx="5971020" cy="5161655"/>
          </a:xfrm>
        </p:spPr>
        <p:txBody>
          <a:bodyPr/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1640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3E625C-F0A4-564D-CEE2-6B3595CEB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61889" y="0"/>
            <a:ext cx="623011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7445" y="157637"/>
            <a:ext cx="4851694" cy="2190705"/>
          </a:xfrm>
          <a:noFill/>
          <a:effectLst/>
        </p:spPr>
        <p:txBody>
          <a:bodyPr anchor="b"/>
          <a:lstStyle>
            <a:lvl1pPr algn="l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D8C78-00C3-F3D7-17C3-F1667E46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0999" y="422551"/>
            <a:ext cx="5124893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c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13E61FD-F54A-5F86-FCED-3BD4C8AA4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-1353" t="-388" r="-1" b="-254"/>
          <a:stretch/>
        </p:blipFill>
        <p:spPr>
          <a:xfrm flipH="1">
            <a:off x="659106" y="3429000"/>
            <a:ext cx="4589830" cy="278041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9F0290F-2D31-F9FB-AD35-B76947AF1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6863" y="776532"/>
            <a:ext cx="3434316" cy="5018212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347A5B6-0F99-C044-C209-F3190EEFA37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236663" y="776288"/>
            <a:ext cx="3433762" cy="5018087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Content Placeholder 9">
            <a:extLst>
              <a:ext uri="{FF2B5EF4-FFF2-40B4-BE49-F238E27FC236}">
                <a16:creationId xmlns:a16="http://schemas.microsoft.com/office/drawing/2014/main" id="{0E96890F-0832-5087-193F-70CF33DEE0A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2615" y="2505979"/>
            <a:ext cx="4837385" cy="3926717"/>
          </a:xfrm>
          <a:effectLst/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None/>
              <a:defRPr>
                <a:solidFill>
                  <a:schemeClr val="accent1">
                    <a:lumMod val="50000"/>
                  </a:schemeClr>
                </a:solidFill>
              </a:defRPr>
            </a:lvl1pPr>
            <a:lvl2pPr marL="742950" indent="-28575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2pPr>
            <a:lvl3pPr marL="11430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3pPr>
            <a:lvl4pPr marL="16002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4pPr>
            <a:lvl5pPr marL="2057400" indent="-228600">
              <a:lnSpc>
                <a:spcPct val="150000"/>
              </a:lnSpc>
              <a:spcAft>
                <a:spcPts val="0"/>
              </a:spcAft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>
                <a:solidFill>
                  <a:schemeClr val="accent1">
                    <a:lumMod val="50000"/>
                  </a:schemeClr>
                </a:solidFill>
              </a:defRPr>
            </a:lvl5pPr>
          </a:lstStyle>
          <a:p>
            <a:pPr marL="285750" marR="0" lvl="0" indent="-28575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668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6DB3CB-355C-968A-7F5F-71E03504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-2" y="0"/>
            <a:ext cx="12192001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1D7C89-8451-1944-C2B3-53AADAC99A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1678" y="422551"/>
            <a:ext cx="4223822" cy="60101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6B15EB-5194-C74B-F881-D3DCBE854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5499" y="422551"/>
            <a:ext cx="7144823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9935" y="924339"/>
            <a:ext cx="3990110" cy="5009322"/>
          </a:xfrm>
          <a:noFill/>
          <a:effectLst/>
        </p:spPr>
        <p:txBody>
          <a:bodyPr anchor="ctr"/>
          <a:lstStyle>
            <a:lvl1pPr algn="ctr">
              <a:defRPr sz="3600" spc="0" baseline="0">
                <a:solidFill>
                  <a:schemeClr val="accent1">
                    <a:lumMod val="5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D6637B-A7C5-34FF-5B51-32392DAEABB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153836" y="1371602"/>
            <a:ext cx="6177309" cy="1953489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87279F-936E-0F41-B533-7990D668D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153836" y="3446156"/>
            <a:ext cx="6177309" cy="0"/>
          </a:xfrm>
          <a:prstGeom prst="line">
            <a:avLst/>
          </a:prstGeom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9">
            <a:extLst>
              <a:ext uri="{FF2B5EF4-FFF2-40B4-BE49-F238E27FC236}">
                <a16:creationId xmlns:a16="http://schemas.microsoft.com/office/drawing/2014/main" id="{CDD03AA1-6D53-FEB1-9B22-57C1066DA33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53836" y="3745924"/>
            <a:ext cx="6177309" cy="2238918"/>
          </a:xfrm>
          <a:effectLst/>
        </p:spPr>
        <p:txBody>
          <a:bodyPr anchor="t"/>
          <a:lstStyle>
            <a:lvl1pPr marL="283464" indent="-283464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3pPr>
            <a:lvl4pPr marL="16002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4pPr>
            <a:lvl5pPr marL="2057400" indent="-2286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9371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59176A3-24B8-086B-739F-2B3DCE8BE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prstClr val="black"/>
              <a:schemeClr val="accent1">
                <a:tint val="45000"/>
                <a:satMod val="400000"/>
              </a:schemeClr>
            </a:duotone>
            <a:alphaModFix amt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5400000">
            <a:off x="2666999" y="-2654300"/>
            <a:ext cx="6858000" cy="121666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6EFAA-0851-646A-8758-C20243901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1000" y="422551"/>
            <a:ext cx="11424920" cy="601014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254000" dist="508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997EA3E-49E5-518D-63DB-0BD43D3ACF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0001" y="685800"/>
            <a:ext cx="10571998" cy="2983528"/>
          </a:xfrm>
          <a:effectLst/>
        </p:spPr>
        <p:txBody>
          <a:bodyPr/>
          <a:lstStyle>
            <a:lvl1pPr algn="ctr">
              <a:defRPr sz="3600" spc="0" baseline="0">
                <a:solidFill>
                  <a:schemeClr val="accent4">
                    <a:lumMod val="60000"/>
                    <a:lumOff val="40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2340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86F7BD38-A805-4B2C-9BDF-D56E94387879}" type="datetime1">
              <a:rPr lang="en-US" smtClean="0"/>
              <a:t>4/7/2025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tx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68" r:id="rId2"/>
    <p:sldLayoutId id="2147483669" r:id="rId3"/>
    <p:sldLayoutId id="2147483684" r:id="rId4"/>
    <p:sldLayoutId id="2147483672" r:id="rId5"/>
    <p:sldLayoutId id="2147483687" r:id="rId6"/>
    <p:sldLayoutId id="2147483671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85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 baseline="0">
          <a:ln>
            <a:noFill/>
          </a:ln>
          <a:solidFill>
            <a:srgbClr val="FEFEFE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100000">
              <a:srgbClr val="8AFFF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8E7CCE-09C6-C9EC-DDA0-7568AE3B9F97}"/>
              </a:ext>
            </a:extLst>
          </p:cNvPr>
          <p:cNvSpPr txBox="1"/>
          <p:nvPr/>
        </p:nvSpPr>
        <p:spPr>
          <a:xfrm>
            <a:off x="3077497" y="2699100"/>
            <a:ext cx="6037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bg1"/>
                </a:solidFill>
              </a:rPr>
              <a:t>GDG SOLUTION 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1FF309-BA8F-4952-8FF0-2E7855260D4D}"/>
              </a:ext>
            </a:extLst>
          </p:cNvPr>
          <p:cNvSpPr txBox="1"/>
          <p:nvPr/>
        </p:nvSpPr>
        <p:spPr>
          <a:xfrm>
            <a:off x="773206" y="4356847"/>
            <a:ext cx="108316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Topic :                                                            Basic Healthcare Amenities          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                                                                        Identification</a:t>
            </a:r>
          </a:p>
        </p:txBody>
      </p:sp>
      <p:pic>
        <p:nvPicPr>
          <p:cNvPr id="1028" name="Picture 4" descr="Google Developer Groups-The Essence of It. | by Kamsu Sasi Teja | Medium">
            <a:extLst>
              <a:ext uri="{FF2B5EF4-FFF2-40B4-BE49-F238E27FC236}">
                <a16:creationId xmlns:a16="http://schemas.microsoft.com/office/drawing/2014/main" id="{C95E13F1-499B-2FED-ECBF-6209112032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127" y="231321"/>
            <a:ext cx="7194176" cy="2043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063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DB6AF-04B7-2AA6-FFFA-C1D50ED0D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985" y="2644726"/>
            <a:ext cx="10571998" cy="3366198"/>
          </a:xfrm>
        </p:spPr>
        <p:txBody>
          <a:bodyPr/>
          <a:lstStyle/>
          <a:p>
            <a:r>
              <a:rPr lang="en-US" sz="3600" dirty="0"/>
              <a:t>IMPROVING ACCESS TO HEALTHCARE IN UNDERSERVED COMMUNITIES</a:t>
            </a:r>
            <a:br>
              <a:rPr lang="en-US" sz="3600" dirty="0"/>
            </a:b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431835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E0C310ED-D505-B054-2A7C-9DBE2F16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435712"/>
            <a:ext cx="11326761" cy="1421896"/>
          </a:xfrm>
        </p:spPr>
        <p:txBody>
          <a:bodyPr/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Problem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Challenge: Healthcare Gaps in Underserved Communities</a:t>
            </a:r>
            <a:b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60EB7-3F11-12B8-4AE8-2625C0837973}"/>
              </a:ext>
            </a:extLst>
          </p:cNvPr>
          <p:cNvSpPr txBox="1"/>
          <p:nvPr/>
        </p:nvSpPr>
        <p:spPr>
          <a:xfrm>
            <a:off x="703005" y="2270466"/>
            <a:ext cx="10785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Across many parts of the world, especially rural and remote regions, people face immense barriers to accessing basic healthcare services.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These barriers include a shortage of hospitals and clinics, a lack of trained medical personnel, poor infrastructure, and low awareness of preventive care.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Consequently, minor illnesses escalate into severe health issues, preventable diseases become deadly, and entire communities suffer unnecessarily.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These health inequities contribute to higher mortality rates, lower life expectancy, and lower productivity in affected areas.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This urgent issue connects with </a:t>
            </a:r>
            <a:r>
              <a:rPr lang="en-US" sz="1600" b="1" dirty="0"/>
              <a:t>UN Sustainable Development Goal 3</a:t>
            </a:r>
            <a:r>
              <a:rPr lang="en-US" sz="1600" dirty="0"/>
              <a:t>: "Ensure healthy lives and promote well-being for all at all ages."</a:t>
            </a:r>
          </a:p>
          <a:p>
            <a:pPr algn="just"/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924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65D4-4912-77DF-ED44-25C198772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3">
            <a:extLst>
              <a:ext uri="{FF2B5EF4-FFF2-40B4-BE49-F238E27FC236}">
                <a16:creationId xmlns:a16="http://schemas.microsoft.com/office/drawing/2014/main" id="{0A8CE33F-480F-80AD-3CC7-39A268A8E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426568"/>
            <a:ext cx="11326761" cy="1457096"/>
          </a:xfrm>
        </p:spPr>
        <p:txBody>
          <a:bodyPr/>
          <a:lstStyle/>
          <a:p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Our Objective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Our Mission: Data-Driven Healthcare Solutions</a:t>
            </a:r>
            <a:br>
              <a:rPr lang="en-US" sz="28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IN" sz="4800" u="sng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2D0797-B3AB-742A-EB35-AB1CE11FDBE5}"/>
              </a:ext>
            </a:extLst>
          </p:cNvPr>
          <p:cNvSpPr txBox="1"/>
          <p:nvPr/>
        </p:nvSpPr>
        <p:spPr>
          <a:xfrm>
            <a:off x="703005" y="2559731"/>
            <a:ext cx="1078598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Our goal is to develop an innovative, scalable, and sustainable tool to identify and prioritize regions with the most critical healthcare needs.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want to empower governments, NGOs, and healthcare providers with accurate data so they can deploy resources effectively.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We aim to use technology and data science to spotlight inequalities and help achieve fair healthcare distribution.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Ultimately, we want to bridge the healthcare gap and contribute to building healthier, more resilient communities.</a:t>
            </a:r>
          </a:p>
          <a:p>
            <a:endParaRPr lang="en-IN" sz="1600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3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9F16AEF-ABBB-D2DD-A297-5819AEB9AF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2684" y="439625"/>
            <a:ext cx="10572000" cy="896468"/>
          </a:xfrm>
        </p:spPr>
        <p:txBody>
          <a:bodyPr>
            <a:normAutofit fontScale="47500" lnSpcReduction="20000"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Solution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The Solution: A Python-Based Health Need Mapping Tool</a:t>
            </a:r>
          </a:p>
          <a:p>
            <a:pPr lvl="0"/>
            <a:endParaRPr lang="en-US" sz="19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F96892-0CDF-369F-3515-2D61C4E1A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942464"/>
            <a:ext cx="106651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created a Python tool that uses real health data to compute a </a:t>
            </a:r>
            <a:r>
              <a:rPr lang="en-US" b="1" dirty="0"/>
              <a:t>Healthcare Need Index (HNI)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system collects input data including population size, number of healthcare providers, number of medical facilities, and reported disease cases.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applying a custom formula, the tool ranks regions by healthcare urgency.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use visualization libraries like </a:t>
            </a: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to create charts that reveal where intervention is most needed.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enables data-driven decision-making and scalable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9363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8E471-F911-3DBE-3838-673C70C5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D13D150-68D0-EF13-096A-32B69957F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116" y="647129"/>
            <a:ext cx="10572000" cy="896468"/>
          </a:xfrm>
        </p:spPr>
        <p:txBody>
          <a:bodyPr>
            <a:normAutofit fontScale="47500" lnSpcReduction="20000"/>
          </a:bodyPr>
          <a:lstStyle/>
          <a:p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It Works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5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How the Tool Works: From Data to Insight</a:t>
            </a:r>
          </a:p>
          <a:p>
            <a:pPr lvl="0"/>
            <a:endParaRPr lang="en-US" sz="54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9BD31E5-55D3-FF07-4D21-AD9AEBDB2E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898083"/>
            <a:ext cx="106651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1: Data Collection – The user inputs data or loads it from a backend database built using SQLite.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2: Data Cleaning – Pandas is used to structure and prepare the dataset for analysis.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3: Need Index Calculation – The tool computes HNI using the formula: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(population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disease_case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/ (doctors + facilities + 1)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Step 4: Visualization – Graphs highlight underserved regions across multiple years.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This process allows continuous monitoring and adjustment of healthcare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2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5D88F-62F1-F0DB-50E1-8ECF81698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BFBB010-64D5-54AE-9B9E-6D1BB967F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8" y="647129"/>
            <a:ext cx="10572000" cy="896468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We’re Helping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Real-World Impact &amp; Contribution to SDG 3</a:t>
            </a:r>
          </a:p>
          <a:p>
            <a:pPr lvl="0"/>
            <a:endParaRPr lang="en-US" sz="24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07FA99-3D75-0590-47BA-9DEBA22CA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759586"/>
            <a:ext cx="1066511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By identifying healthcare gaps with real data, our tool supports targeted action in the areas that need it the most.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Governments and NGOs can use the tool to deploy mobile clinics, increase staffing, or allocate medical supplies based on the need index.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system is open, flexible, and can integrate with local or international datasets.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not only addresses immediate needs but also helps plan long-term health infrastructure improvements.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initiative directly supports </a:t>
            </a:r>
            <a:r>
              <a:rPr lang="en-US" b="1" dirty="0"/>
              <a:t>UN SDG 3</a:t>
            </a:r>
            <a:r>
              <a:rPr lang="en-US" dirty="0"/>
              <a:t> and promotes equity and access.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94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0C30F-0CFE-E5BA-A54C-0145EF859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730A9C-E07B-F830-293D-2AB8B925A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1828" y="647129"/>
            <a:ext cx="10572000" cy="896468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 &amp; Next Steps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Heading:</a:t>
            </a:r>
            <a:r>
              <a:rPr lang="en-US" sz="24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What’s Next: Scaling and Enhancing the Solution</a:t>
            </a:r>
          </a:p>
          <a:p>
            <a:pPr lvl="0"/>
            <a:endParaRPr lang="en-US" sz="2400" u="sng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CABAE3C-0115-8A43-445F-0FAE9C325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445" y="1621088"/>
            <a:ext cx="1066511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Our tool is a solid foundation for using data to improve healthcare access, but we’re just getting started.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Next steps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Integrating live health APIs for real-time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Adding mobile/web dashboards for field workers.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predictive analytics to anticipate outbreaks and resource needs.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aim to partner with public health departments, NGOs, and data science communities to expand reach.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the right data and collaboration, we can bring quality healthcare to even the most remote communities.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049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114-2FF2-3DF6-A118-E0D2EE34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00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381587_Win32_SL_v6" id="{5005B820-A0B7-49EA-8569-DCF0CD2DBB9D}" vid="{2E48C80D-E25D-44C4-BCFD-F1465E9B61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E96C45C-DB75-420E-8AF3-E934CE3B84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695BEB-4861-4F57-B47B-7156F618DF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54F928-5808-4F9A-8810-B3FD2A0264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660</Words>
  <Application>Microsoft Office PowerPoint</Application>
  <PresentationFormat>Widescreen</PresentationFormat>
  <Paragraphs>72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Century Gothic</vt:lpstr>
      <vt:lpstr>Wingdings 2</vt:lpstr>
      <vt:lpstr>Quotable</vt:lpstr>
      <vt:lpstr>PowerPoint Presentation</vt:lpstr>
      <vt:lpstr>IMPROVING ACCESS TO HEALTHCARE IN UNDERSERVED COMMUNITIES </vt:lpstr>
      <vt:lpstr>The Problem Heading: The Challenge: Healthcare Gaps in Underserved Communities </vt:lpstr>
      <vt:lpstr>Our Objective Heading: Our Mission: Data-Driven Healthcare Solutions 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All-hands meeting</dc:title>
  <dc:creator>Tanishq Verma</dc:creator>
  <cp:lastModifiedBy>Pradeep Chorghade</cp:lastModifiedBy>
  <cp:revision>4</cp:revision>
  <dcterms:created xsi:type="dcterms:W3CDTF">2024-01-21T20:20:58Z</dcterms:created>
  <dcterms:modified xsi:type="dcterms:W3CDTF">2025-04-06T18:36:24Z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