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8" r:id="rId8"/>
    <p:sldId id="275" r:id="rId9"/>
    <p:sldId id="276" r:id="rId10"/>
    <p:sldId id="314" r:id="rId11"/>
    <p:sldId id="283" r:id="rId12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1244" autoAdjust="0"/>
  </p:normalViewPr>
  <p:slideViewPr>
    <p:cSldViewPr snapToGrid="0">
      <p:cViewPr varScale="1">
        <p:scale>
          <a:sx n="54" d="100"/>
          <a:sy n="54" d="100"/>
        </p:scale>
        <p:origin x="66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模板来自于 </a:t>
            </a:r>
            <a:r>
              <a:rPr lang="en-US" altLang="zh-CN" dirty="0" smtClean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2" y="5160"/>
            <a:ext cx="2670628" cy="6852840"/>
            <a:chOff x="0" y="1386568"/>
            <a:chExt cx="6681295" cy="3915880"/>
          </a:xfrm>
        </p:grpSpPr>
        <p:sp>
          <p:nvSpPr>
            <p:cNvPr id="65" name="直角三角形 64"/>
            <p:cNvSpPr/>
            <p:nvPr/>
          </p:nvSpPr>
          <p:spPr>
            <a:xfrm>
              <a:off x="1" y="1386568"/>
              <a:ext cx="6681294" cy="3912953"/>
            </a:xfrm>
            <a:prstGeom prst="rt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0" y="1641485"/>
              <a:ext cx="6357257" cy="3660963"/>
            </a:xfrm>
            <a:prstGeom prst="rtTriangle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68" name="直角三角形 67"/>
          <p:cNvSpPr/>
          <p:nvPr/>
        </p:nvSpPr>
        <p:spPr>
          <a:xfrm flipH="1">
            <a:off x="0" y="2402765"/>
            <a:ext cx="12192000" cy="4455235"/>
          </a:xfrm>
          <a:prstGeom prst="rtTriangl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52464" y="2675721"/>
            <a:ext cx="11639536" cy="4182279"/>
          </a:xfrm>
          <a:custGeom>
            <a:avLst/>
            <a:gdLst>
              <a:gd name="connsiteX0" fmla="*/ 0 w 11639536"/>
              <a:gd name="connsiteY0" fmla="*/ 0 h 4182279"/>
              <a:gd name="connsiteX1" fmla="*/ 0 w 11639536"/>
              <a:gd name="connsiteY1" fmla="*/ 4182279 h 4182279"/>
              <a:gd name="connsiteX2" fmla="*/ 11639536 w 11639536"/>
              <a:gd name="connsiteY2" fmla="*/ 4182279 h 418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9536" h="4182279">
                <a:moveTo>
                  <a:pt x="0" y="0"/>
                </a:moveTo>
                <a:lnTo>
                  <a:pt x="0" y="4182279"/>
                </a:lnTo>
                <a:lnTo>
                  <a:pt x="11639536" y="4182279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 rot="20393400">
            <a:off x="3338410" y="1919539"/>
            <a:ext cx="7904705" cy="2178498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  <a:effectLst>
                  <a:outerShdw blurRad="38100" dist="38100" dir="2700000" algn="tl">
                    <a:schemeClr val="accent1">
                      <a:lumMod val="20000"/>
                      <a:lumOff val="8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 rot="20405884">
            <a:off x="4407361" y="4306061"/>
            <a:ext cx="7356979" cy="68197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7294" y="3310565"/>
            <a:ext cx="7904705" cy="1737633"/>
          </a:xfr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87293" y="5094514"/>
            <a:ext cx="7904705" cy="114897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" y="1"/>
            <a:ext cx="6202597" cy="6202598"/>
            <a:chOff x="1" y="0"/>
            <a:chExt cx="6858000" cy="6858001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2564" y="2565"/>
              <a:ext cx="6857999" cy="6852874"/>
            </a:xfrm>
            <a:custGeom>
              <a:avLst/>
              <a:gdLst>
                <a:gd name="connsiteX0" fmla="*/ 6857999 w 6857999"/>
                <a:gd name="connsiteY0" fmla="*/ 6852874 h 6852874"/>
                <a:gd name="connsiteX1" fmla="*/ 6857999 w 6857999"/>
                <a:gd name="connsiteY1" fmla="*/ 6852874 h 6852874"/>
                <a:gd name="connsiteX2" fmla="*/ 6857999 w 6857999"/>
                <a:gd name="connsiteY2" fmla="*/ 6852874 h 6852874"/>
                <a:gd name="connsiteX3" fmla="*/ 0 w 6857999"/>
                <a:gd name="connsiteY3" fmla="*/ 6852874 h 6852874"/>
                <a:gd name="connsiteX4" fmla="*/ 0 w 6857999"/>
                <a:gd name="connsiteY4" fmla="*/ 0 h 6852874"/>
                <a:gd name="connsiteX5" fmla="*/ 3657988 w 6857999"/>
                <a:gd name="connsiteY5" fmla="*/ 3655254 h 6852874"/>
                <a:gd name="connsiteX6" fmla="*/ 349085 w 6857999"/>
                <a:gd name="connsiteY6" fmla="*/ 6852874 h 68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7999" h="6852874">
                  <a:moveTo>
                    <a:pt x="6857999" y="6852874"/>
                  </a:moveTo>
                  <a:lnTo>
                    <a:pt x="6857999" y="6852874"/>
                  </a:lnTo>
                  <a:lnTo>
                    <a:pt x="6857999" y="6852874"/>
                  </a:lnTo>
                  <a:close/>
                  <a:moveTo>
                    <a:pt x="0" y="6852874"/>
                  </a:moveTo>
                  <a:lnTo>
                    <a:pt x="0" y="0"/>
                  </a:lnTo>
                  <a:lnTo>
                    <a:pt x="3657988" y="3655254"/>
                  </a:lnTo>
                  <a:lnTo>
                    <a:pt x="349085" y="6852874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-57818" y="57819"/>
              <a:ext cx="6628595" cy="6512958"/>
            </a:xfrm>
            <a:custGeom>
              <a:avLst/>
              <a:gdLst>
                <a:gd name="connsiteX0" fmla="*/ 0 w 6628595"/>
                <a:gd name="connsiteY0" fmla="*/ 6512958 h 6512958"/>
                <a:gd name="connsiteX1" fmla="*/ 0 w 6628595"/>
                <a:gd name="connsiteY1" fmla="*/ 0 h 6512958"/>
                <a:gd name="connsiteX2" fmla="*/ 3369114 w 6628595"/>
                <a:gd name="connsiteY2" fmla="*/ 3310339 h 6512958"/>
                <a:gd name="connsiteX3" fmla="*/ 3 w 6628595"/>
                <a:gd name="connsiteY3" fmla="*/ 6511738 h 6512958"/>
                <a:gd name="connsiteX4" fmla="*/ 6627353 w 6628595"/>
                <a:gd name="connsiteY4" fmla="*/ 6511738 h 6512958"/>
                <a:gd name="connsiteX5" fmla="*/ 6628595 w 6628595"/>
                <a:gd name="connsiteY5" fmla="*/ 6512958 h 651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8595" h="6512958">
                  <a:moveTo>
                    <a:pt x="0" y="6512958"/>
                  </a:moveTo>
                  <a:lnTo>
                    <a:pt x="0" y="0"/>
                  </a:lnTo>
                  <a:lnTo>
                    <a:pt x="3369114" y="3310339"/>
                  </a:lnTo>
                  <a:lnTo>
                    <a:pt x="3" y="6511738"/>
                  </a:lnTo>
                  <a:lnTo>
                    <a:pt x="6627353" y="6511738"/>
                  </a:lnTo>
                  <a:lnTo>
                    <a:pt x="6628595" y="6512958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87295" y="190147"/>
            <a:ext cx="5843590" cy="3076753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 smtClean="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49200" y="2768400"/>
            <a:ext cx="6098400" cy="132556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48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674000"/>
            <a:ext cx="12193200" cy="26568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63600" y="4730400"/>
            <a:ext cx="7869600" cy="12888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17"/>
          <p:cNvSpPr/>
          <p:nvPr userDrawn="1"/>
        </p:nvSpPr>
        <p:spPr>
          <a:xfrm>
            <a:off x="2155371" y="4364283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3"/>
          <p:cNvSpPr/>
          <p:nvPr userDrawn="1"/>
        </p:nvSpPr>
        <p:spPr>
          <a:xfrm>
            <a:off x="2155371" y="1439076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114020" y="365125"/>
            <a:ext cx="223978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155898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29" y="-297"/>
            <a:ext cx="12193057" cy="6858594"/>
          </a:xfrm>
          <a:prstGeom prst="rect">
            <a:avLst/>
          </a:prstGeom>
          <a:solidFill>
            <a:srgbClr val="FE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2.png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bg2">
                    <a:lumMod val="95000"/>
                  </a:schemeClr>
                </a:solidFill>
              </a:rPr>
              <a:t>Predicting Place for New Shopping mall in Toronto, Canada</a:t>
            </a:r>
            <a:endParaRPr lang="en-US" altLang="zh-CN" sz="2000" smtClean="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Coursera Capstone</a:t>
            </a:r>
            <a:r>
              <a:rPr lang="en-US" altLang="zh-CN" dirty="0"/>
              <a:t> Project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1"/>
                </a:solidFill>
              </a:rPr>
              <a:t>Business Report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Location for the shopping mall is one of the most important decisions that will predict wheter the mall will be a success or a faliure.</a:t>
            </a:r>
            <a:endParaRPr lang="en-US" altLang="zh-CN" dirty="0"/>
          </a:p>
          <a:p>
            <a:r>
              <a:rPr lang="en-US" altLang="zh-CN" dirty="0"/>
              <a:t>Our goal is to analyse the best locations in the city of Toronto, Canada for opening a new shopping mall.</a:t>
            </a:r>
            <a:endParaRPr lang="en-US" altLang="zh-CN" dirty="0"/>
          </a:p>
          <a:p>
            <a:r>
              <a:rPr lang="en-US" altLang="zh-CN" dirty="0"/>
              <a:t>Here Business Question is arises that: in the city of Toronto, if property developer is looking to open a new shopping mall, where would you recommend that they open it ?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Data acquisition and cleaning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List of neighborhood in Toronto, Canada.</a:t>
            </a:r>
            <a:endParaRPr lang="en-US" altLang="zh-CN" dirty="0"/>
          </a:p>
          <a:p>
            <a:r>
              <a:rPr lang="en-US" altLang="zh-CN" dirty="0"/>
              <a:t>Latitude and longitude coordinates of the neighborhood.</a:t>
            </a:r>
            <a:endParaRPr lang="en-US" altLang="zh-CN" dirty="0"/>
          </a:p>
          <a:p>
            <a:r>
              <a:rPr lang="en-US" altLang="zh-CN" dirty="0"/>
              <a:t>Venue data, mostly related to the shopping malls.</a:t>
            </a:r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buFont typeface="Wingdings" panose="05000000000000000000" charset="0"/>
              <a:buChar char="Ø"/>
            </a:pPr>
            <a:r>
              <a:rPr lang="en-US" altLang="zh-CN" sz="2400" dirty="0"/>
              <a:t>Wikipedia page for neighborhood(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https://en.wikipedia.org/wiki/List_of_postal_codes_of_Canada:_M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l">
              <a:buFont typeface="Wingdings" panose="05000000000000000000" charset="0"/>
              <a:buChar char="Ø"/>
            </a:pPr>
            <a:r>
              <a:rPr lang="en-US" altLang="zh-CN" sz="2400" dirty="0"/>
              <a:t>Geocoder package for latitude and longitude coordnates.</a:t>
            </a:r>
            <a:endParaRPr lang="en-US" altLang="zh-CN" sz="2400" dirty="0"/>
          </a:p>
          <a:p>
            <a:pPr algn="l">
              <a:buFont typeface="Wingdings" panose="05000000000000000000" charset="0"/>
              <a:buChar char="Ø"/>
            </a:pPr>
            <a:r>
              <a:rPr lang="en-US" altLang="zh-CN" sz="2400" dirty="0"/>
              <a:t>Foursqure API for venue data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 </a:t>
            </a:r>
            <a:endParaRPr lang="en-US" altLang="zh-CN" sz="36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554600" y="6142412"/>
            <a:ext cx="9082800" cy="5976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endParaRPr lang="zh-CN" altLang="en-US" sz="1800" dirty="0"/>
          </a:p>
        </p:txBody>
      </p:sp>
      <p:sp>
        <p:nvSpPr>
          <p:cNvPr id="11" name="Text Box 10"/>
          <p:cNvSpPr txBox="1"/>
          <p:nvPr/>
        </p:nvSpPr>
        <p:spPr>
          <a:xfrm>
            <a:off x="1554480" y="1690370"/>
            <a:ext cx="960120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Web scriping the Wikipedia page for neightborhood list.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Get latitude and longitude coordinates from usiing geocoder.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Use foursqure API to get venue data.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Group data by neighborhood and taking the mean of the frequency of occurence of each venue category.</a:t>
            </a: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Filter venue category by shopping mall 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Performs clustering on the data  by using k-means clustering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visulize the clusters in a map using folium. 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HP\Pictures\Screenshots\Screenshot (56).pngScreenshot (56)"/>
          <p:cNvPicPr preferRelativeResize="0"/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184140" y="1626235"/>
            <a:ext cx="6170295" cy="43992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208405" y="311785"/>
            <a:ext cx="7667625" cy="941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838200" y="1625600"/>
            <a:ext cx="4165600" cy="4246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2400" dirty="0">
                <a:cs typeface="+mn-lt"/>
              </a:rPr>
              <a:t>Categorize the neighboorhood in 3 cluster:</a:t>
            </a:r>
            <a:endParaRPr lang="zh-CN" altLang="en-US" sz="2400" dirty="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lt"/>
              </a:rPr>
              <a:t>Cluster 0: Neighborhoods with low number to no existence of shopping malls</a:t>
            </a:r>
            <a:endParaRPr lang="zh-CN" altLang="en-US" sz="2400" dirty="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lt"/>
              </a:rPr>
              <a:t>Cluster 1: Neighborhoods with moderate number of shopping malls</a:t>
            </a:r>
            <a:endParaRPr lang="zh-CN" altLang="en-US" sz="2400" dirty="0"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lt"/>
              </a:rPr>
              <a:t>Cluster 2: Neighborhoods with high concentration of shopping malls </a:t>
            </a:r>
            <a:endParaRPr lang="zh-CN" altLang="en-US" sz="2400" dirty="0"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/>
          <p:cNvSpPr/>
          <p:nvPr>
            <p:custDataLst>
              <p:tags r:id="rId1"/>
            </p:custDataLst>
          </p:nvPr>
        </p:nvSpPr>
        <p:spPr bwMode="auto">
          <a:xfrm>
            <a:off x="1992248" y="2162629"/>
            <a:ext cx="3263005" cy="3265713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sym typeface="Arial" panose="020B0604020202020204" pitchFamily="34" charset="0"/>
              </a:rPr>
              <a:t>Discussion</a:t>
            </a:r>
            <a:endParaRPr lang="en-US" altLang="zh-CN" sz="28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5" name="任意多边形 94"/>
          <p:cNvSpPr/>
          <p:nvPr>
            <p:custDataLst>
              <p:tags r:id="rId2"/>
            </p:custDataLst>
          </p:nvPr>
        </p:nvSpPr>
        <p:spPr>
          <a:xfrm>
            <a:off x="3661992" y="2028371"/>
            <a:ext cx="6787407" cy="1049807"/>
          </a:xfrm>
          <a:custGeom>
            <a:avLst/>
            <a:gdLst>
              <a:gd name="connsiteX0" fmla="*/ 0 w 6787407"/>
              <a:gd name="connsiteY0" fmla="*/ 0 h 1049807"/>
              <a:gd name="connsiteX1" fmla="*/ 6787407 w 6787407"/>
              <a:gd name="connsiteY1" fmla="*/ 0 h 1049807"/>
              <a:gd name="connsiteX2" fmla="*/ 6787407 w 6787407"/>
              <a:gd name="connsiteY2" fmla="*/ 1049807 h 1049807"/>
              <a:gd name="connsiteX3" fmla="*/ 1576844 w 6787407"/>
              <a:gd name="connsiteY3" fmla="*/ 1049807 h 1049807"/>
              <a:gd name="connsiteX4" fmla="*/ 1512563 w 6787407"/>
              <a:gd name="connsiteY4" fmla="*/ 916258 h 1049807"/>
              <a:gd name="connsiteX5" fmla="*/ 153223 w 6787407"/>
              <a:gd name="connsiteY5" fmla="*/ 9039 h 1049807"/>
              <a:gd name="connsiteX6" fmla="*/ 0 w 6787407"/>
              <a:gd name="connsiteY6" fmla="*/ 1296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407" h="1049807">
                <a:moveTo>
                  <a:pt x="0" y="0"/>
                </a:moveTo>
                <a:lnTo>
                  <a:pt x="6787407" y="0"/>
                </a:lnTo>
                <a:lnTo>
                  <a:pt x="6787407" y="1049807"/>
                </a:lnTo>
                <a:lnTo>
                  <a:pt x="1576844" y="1049807"/>
                </a:lnTo>
                <a:lnTo>
                  <a:pt x="1512563" y="916258"/>
                </a:lnTo>
                <a:cubicBezTo>
                  <a:pt x="1243262" y="420109"/>
                  <a:pt x="741298" y="68811"/>
                  <a:pt x="153223" y="9039"/>
                </a:cubicBezTo>
                <a:lnTo>
                  <a:pt x="0" y="1296"/>
                </a:ln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6" name="任意多边形 95"/>
          <p:cNvSpPr/>
          <p:nvPr>
            <p:custDataLst>
              <p:tags r:id="rId3"/>
            </p:custDataLst>
          </p:nvPr>
        </p:nvSpPr>
        <p:spPr>
          <a:xfrm>
            <a:off x="5307293" y="3254252"/>
            <a:ext cx="5142106" cy="1049807"/>
          </a:xfrm>
          <a:custGeom>
            <a:avLst/>
            <a:gdLst>
              <a:gd name="connsiteX0" fmla="*/ 0 w 5142106"/>
              <a:gd name="connsiteY0" fmla="*/ 0 h 1049807"/>
              <a:gd name="connsiteX1" fmla="*/ 5142106 w 5142106"/>
              <a:gd name="connsiteY1" fmla="*/ 0 h 1049807"/>
              <a:gd name="connsiteX2" fmla="*/ 5142106 w 5142106"/>
              <a:gd name="connsiteY2" fmla="*/ 1049807 h 1049807"/>
              <a:gd name="connsiteX3" fmla="*/ 1 w 5142106"/>
              <a:gd name="connsiteY3" fmla="*/ 1049807 h 1049807"/>
              <a:gd name="connsiteX4" fmla="*/ 1564 w 5142106"/>
              <a:gd name="connsiteY4" fmla="*/ 1045535 h 1049807"/>
              <a:gd name="connsiteX5" fmla="*/ 80210 w 5142106"/>
              <a:gd name="connsiteY5" fmla="*/ 524905 h 1049807"/>
              <a:gd name="connsiteX6" fmla="*/ 1564 w 5142106"/>
              <a:gd name="connsiteY6" fmla="*/ 4275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2106" h="1049807">
                <a:moveTo>
                  <a:pt x="0" y="0"/>
                </a:moveTo>
                <a:lnTo>
                  <a:pt x="5142106" y="0"/>
                </a:lnTo>
                <a:lnTo>
                  <a:pt x="5142106" y="1049807"/>
                </a:lnTo>
                <a:lnTo>
                  <a:pt x="1" y="1049807"/>
                </a:lnTo>
                <a:lnTo>
                  <a:pt x="1564" y="1045535"/>
                </a:lnTo>
                <a:cubicBezTo>
                  <a:pt x="52676" y="881068"/>
                  <a:pt x="80210" y="706205"/>
                  <a:pt x="80210" y="524905"/>
                </a:cubicBezTo>
                <a:cubicBezTo>
                  <a:pt x="80210" y="343605"/>
                  <a:pt x="52676" y="168742"/>
                  <a:pt x="1564" y="4275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" name="任意多边形 96"/>
          <p:cNvSpPr/>
          <p:nvPr>
            <p:custDataLst>
              <p:tags r:id="rId4"/>
            </p:custDataLst>
          </p:nvPr>
        </p:nvSpPr>
        <p:spPr>
          <a:xfrm>
            <a:off x="3661992" y="4480135"/>
            <a:ext cx="6787407" cy="1049807"/>
          </a:xfrm>
          <a:custGeom>
            <a:avLst/>
            <a:gdLst>
              <a:gd name="connsiteX0" fmla="*/ 1580470 w 6787407"/>
              <a:gd name="connsiteY0" fmla="*/ 0 h 1049807"/>
              <a:gd name="connsiteX1" fmla="*/ 6787407 w 6787407"/>
              <a:gd name="connsiteY1" fmla="*/ 0 h 1049807"/>
              <a:gd name="connsiteX2" fmla="*/ 6787407 w 6787407"/>
              <a:gd name="connsiteY2" fmla="*/ 1049807 h 1049807"/>
              <a:gd name="connsiteX3" fmla="*/ 0 w 6787407"/>
              <a:gd name="connsiteY3" fmla="*/ 1049807 h 1049807"/>
              <a:gd name="connsiteX4" fmla="*/ 0 w 6787407"/>
              <a:gd name="connsiteY4" fmla="*/ 1048696 h 1049807"/>
              <a:gd name="connsiteX5" fmla="*/ 156849 w 6787407"/>
              <a:gd name="connsiteY5" fmla="*/ 1040769 h 1049807"/>
              <a:gd name="connsiteX6" fmla="*/ 1516189 w 6787407"/>
              <a:gd name="connsiteY6" fmla="*/ 133551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407" h="1049807">
                <a:moveTo>
                  <a:pt x="1580470" y="0"/>
                </a:moveTo>
                <a:lnTo>
                  <a:pt x="6787407" y="0"/>
                </a:lnTo>
                <a:lnTo>
                  <a:pt x="6787407" y="1049807"/>
                </a:lnTo>
                <a:lnTo>
                  <a:pt x="0" y="1049807"/>
                </a:lnTo>
                <a:lnTo>
                  <a:pt x="0" y="1048696"/>
                </a:lnTo>
                <a:lnTo>
                  <a:pt x="156849" y="1040769"/>
                </a:lnTo>
                <a:cubicBezTo>
                  <a:pt x="744924" y="980997"/>
                  <a:pt x="1246888" y="629700"/>
                  <a:pt x="1516189" y="133551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矩形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97856" y="3447473"/>
            <a:ext cx="1851789" cy="6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9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5187" y="2091609"/>
            <a:ext cx="461382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+mn-lt"/>
                <a:ea typeface="+mn-ea"/>
              </a:rPr>
              <a:t>Most of the malls are the concentrated in    the West area of city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0" name="矩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45412" y="3317491"/>
            <a:ext cx="461382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+mn-lt"/>
                <a:ea typeface="+mn-ea"/>
              </a:rPr>
              <a:t>HIghest number in cluster 2 and moderate in cluster 1. 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1" name="矩形 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545412" y="4543373"/>
            <a:ext cx="461382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</a:rPr>
              <a:t>Cluster 1 has very low to no shopping mall     in the neighboorhoods.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/>
          <p:cNvSpPr/>
          <p:nvPr>
            <p:custDataLst>
              <p:tags r:id="rId1"/>
            </p:custDataLst>
          </p:nvPr>
        </p:nvSpPr>
        <p:spPr bwMode="auto">
          <a:xfrm>
            <a:off x="1992248" y="2162629"/>
            <a:ext cx="3263005" cy="3265713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sym typeface="Arial" panose="020B0604020202020204" pitchFamily="34" charset="0"/>
              </a:rPr>
              <a:t>Recommen-dation</a:t>
            </a:r>
            <a:endParaRPr lang="en-US" altLang="zh-CN" sz="28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5" name="任意多边形 94"/>
          <p:cNvSpPr/>
          <p:nvPr>
            <p:custDataLst>
              <p:tags r:id="rId2"/>
            </p:custDataLst>
          </p:nvPr>
        </p:nvSpPr>
        <p:spPr>
          <a:xfrm>
            <a:off x="3661992" y="2028371"/>
            <a:ext cx="6787407" cy="1049807"/>
          </a:xfrm>
          <a:custGeom>
            <a:avLst/>
            <a:gdLst>
              <a:gd name="connsiteX0" fmla="*/ 0 w 6787407"/>
              <a:gd name="connsiteY0" fmla="*/ 0 h 1049807"/>
              <a:gd name="connsiteX1" fmla="*/ 6787407 w 6787407"/>
              <a:gd name="connsiteY1" fmla="*/ 0 h 1049807"/>
              <a:gd name="connsiteX2" fmla="*/ 6787407 w 6787407"/>
              <a:gd name="connsiteY2" fmla="*/ 1049807 h 1049807"/>
              <a:gd name="connsiteX3" fmla="*/ 1576844 w 6787407"/>
              <a:gd name="connsiteY3" fmla="*/ 1049807 h 1049807"/>
              <a:gd name="connsiteX4" fmla="*/ 1512563 w 6787407"/>
              <a:gd name="connsiteY4" fmla="*/ 916258 h 1049807"/>
              <a:gd name="connsiteX5" fmla="*/ 153223 w 6787407"/>
              <a:gd name="connsiteY5" fmla="*/ 9039 h 1049807"/>
              <a:gd name="connsiteX6" fmla="*/ 0 w 6787407"/>
              <a:gd name="connsiteY6" fmla="*/ 1296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407" h="1049807">
                <a:moveTo>
                  <a:pt x="0" y="0"/>
                </a:moveTo>
                <a:lnTo>
                  <a:pt x="6787407" y="0"/>
                </a:lnTo>
                <a:lnTo>
                  <a:pt x="6787407" y="1049807"/>
                </a:lnTo>
                <a:lnTo>
                  <a:pt x="1576844" y="1049807"/>
                </a:lnTo>
                <a:lnTo>
                  <a:pt x="1512563" y="916258"/>
                </a:lnTo>
                <a:cubicBezTo>
                  <a:pt x="1243262" y="420109"/>
                  <a:pt x="741298" y="68811"/>
                  <a:pt x="153223" y="9039"/>
                </a:cubicBezTo>
                <a:lnTo>
                  <a:pt x="0" y="1296"/>
                </a:ln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6" name="任意多边形 95"/>
          <p:cNvSpPr/>
          <p:nvPr>
            <p:custDataLst>
              <p:tags r:id="rId3"/>
            </p:custDataLst>
          </p:nvPr>
        </p:nvSpPr>
        <p:spPr>
          <a:xfrm>
            <a:off x="5307293" y="3254252"/>
            <a:ext cx="5142106" cy="1049807"/>
          </a:xfrm>
          <a:custGeom>
            <a:avLst/>
            <a:gdLst>
              <a:gd name="connsiteX0" fmla="*/ 0 w 5142106"/>
              <a:gd name="connsiteY0" fmla="*/ 0 h 1049807"/>
              <a:gd name="connsiteX1" fmla="*/ 5142106 w 5142106"/>
              <a:gd name="connsiteY1" fmla="*/ 0 h 1049807"/>
              <a:gd name="connsiteX2" fmla="*/ 5142106 w 5142106"/>
              <a:gd name="connsiteY2" fmla="*/ 1049807 h 1049807"/>
              <a:gd name="connsiteX3" fmla="*/ 1 w 5142106"/>
              <a:gd name="connsiteY3" fmla="*/ 1049807 h 1049807"/>
              <a:gd name="connsiteX4" fmla="*/ 1564 w 5142106"/>
              <a:gd name="connsiteY4" fmla="*/ 1045535 h 1049807"/>
              <a:gd name="connsiteX5" fmla="*/ 80210 w 5142106"/>
              <a:gd name="connsiteY5" fmla="*/ 524905 h 1049807"/>
              <a:gd name="connsiteX6" fmla="*/ 1564 w 5142106"/>
              <a:gd name="connsiteY6" fmla="*/ 4275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2106" h="1049807">
                <a:moveTo>
                  <a:pt x="0" y="0"/>
                </a:moveTo>
                <a:lnTo>
                  <a:pt x="5142106" y="0"/>
                </a:lnTo>
                <a:lnTo>
                  <a:pt x="5142106" y="1049807"/>
                </a:lnTo>
                <a:lnTo>
                  <a:pt x="1" y="1049807"/>
                </a:lnTo>
                <a:lnTo>
                  <a:pt x="1564" y="1045535"/>
                </a:lnTo>
                <a:cubicBezTo>
                  <a:pt x="52676" y="881068"/>
                  <a:pt x="80210" y="706205"/>
                  <a:pt x="80210" y="524905"/>
                </a:cubicBezTo>
                <a:cubicBezTo>
                  <a:pt x="80210" y="343605"/>
                  <a:pt x="52676" y="168742"/>
                  <a:pt x="1564" y="4275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" name="任意多边形 96"/>
          <p:cNvSpPr/>
          <p:nvPr>
            <p:custDataLst>
              <p:tags r:id="rId4"/>
            </p:custDataLst>
          </p:nvPr>
        </p:nvSpPr>
        <p:spPr>
          <a:xfrm>
            <a:off x="3661992" y="4480135"/>
            <a:ext cx="6787407" cy="1049807"/>
          </a:xfrm>
          <a:custGeom>
            <a:avLst/>
            <a:gdLst>
              <a:gd name="connsiteX0" fmla="*/ 1580470 w 6787407"/>
              <a:gd name="connsiteY0" fmla="*/ 0 h 1049807"/>
              <a:gd name="connsiteX1" fmla="*/ 6787407 w 6787407"/>
              <a:gd name="connsiteY1" fmla="*/ 0 h 1049807"/>
              <a:gd name="connsiteX2" fmla="*/ 6787407 w 6787407"/>
              <a:gd name="connsiteY2" fmla="*/ 1049807 h 1049807"/>
              <a:gd name="connsiteX3" fmla="*/ 0 w 6787407"/>
              <a:gd name="connsiteY3" fmla="*/ 1049807 h 1049807"/>
              <a:gd name="connsiteX4" fmla="*/ 0 w 6787407"/>
              <a:gd name="connsiteY4" fmla="*/ 1048696 h 1049807"/>
              <a:gd name="connsiteX5" fmla="*/ 156849 w 6787407"/>
              <a:gd name="connsiteY5" fmla="*/ 1040769 h 1049807"/>
              <a:gd name="connsiteX6" fmla="*/ 1516189 w 6787407"/>
              <a:gd name="connsiteY6" fmla="*/ 133551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407" h="1049807">
                <a:moveTo>
                  <a:pt x="1580470" y="0"/>
                </a:moveTo>
                <a:lnTo>
                  <a:pt x="6787407" y="0"/>
                </a:lnTo>
                <a:lnTo>
                  <a:pt x="6787407" y="1049807"/>
                </a:lnTo>
                <a:lnTo>
                  <a:pt x="0" y="1049807"/>
                </a:lnTo>
                <a:lnTo>
                  <a:pt x="0" y="1048696"/>
                </a:lnTo>
                <a:lnTo>
                  <a:pt x="156849" y="1040769"/>
                </a:lnTo>
                <a:cubicBezTo>
                  <a:pt x="744924" y="980997"/>
                  <a:pt x="1246888" y="629700"/>
                  <a:pt x="1516189" y="133551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矩形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97856" y="3447473"/>
            <a:ext cx="1851789" cy="6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9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5187" y="2091609"/>
            <a:ext cx="461382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+mn-lt"/>
                <a:ea typeface="+mn-ea"/>
              </a:rPr>
              <a:t>open  new shopping mall in neighborhood in cluster 0 with little to no competition</a:t>
            </a:r>
            <a:endParaRPr lang="en-US" altLang="zh-CN" sz="180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0" name="矩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45412" y="3317491"/>
            <a:ext cx="461382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+mn-lt"/>
                <a:ea typeface="+mn-ea"/>
              </a:rPr>
              <a:t>Avoid neighborhoods in cluster 2, already  high concentration of shopping malls and intense competition</a:t>
            </a:r>
            <a:endParaRPr lang="en-US" altLang="zh-CN" sz="180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1" name="矩形 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545412" y="4543373"/>
            <a:ext cx="461382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</a:rPr>
              <a:t>Can also open  in neighborhood in Cluster 0 with moderate competition 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93"/>
          <p:cNvSpPr/>
          <p:nvPr>
            <p:custDataLst>
              <p:tags r:id="rId1"/>
            </p:custDataLst>
          </p:nvPr>
        </p:nvSpPr>
        <p:spPr bwMode="auto">
          <a:xfrm>
            <a:off x="2044318" y="2120084"/>
            <a:ext cx="3263005" cy="3265713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sym typeface="Arial" panose="020B0604020202020204" pitchFamily="34" charset="0"/>
              </a:rPr>
              <a:t>Conculsion</a:t>
            </a:r>
            <a:endParaRPr lang="en-US" altLang="zh-CN" sz="28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5" name="任意多边形 94"/>
          <p:cNvSpPr/>
          <p:nvPr>
            <p:custDataLst>
              <p:tags r:id="rId2"/>
            </p:custDataLst>
          </p:nvPr>
        </p:nvSpPr>
        <p:spPr>
          <a:xfrm>
            <a:off x="3979545" y="2028190"/>
            <a:ext cx="6470015" cy="1694815"/>
          </a:xfrm>
          <a:custGeom>
            <a:avLst/>
            <a:gdLst>
              <a:gd name="connsiteX0" fmla="*/ 0 w 6787407"/>
              <a:gd name="connsiteY0" fmla="*/ 0 h 1049807"/>
              <a:gd name="connsiteX1" fmla="*/ 6787407 w 6787407"/>
              <a:gd name="connsiteY1" fmla="*/ 0 h 1049807"/>
              <a:gd name="connsiteX2" fmla="*/ 6787407 w 6787407"/>
              <a:gd name="connsiteY2" fmla="*/ 1049807 h 1049807"/>
              <a:gd name="connsiteX3" fmla="*/ 1576844 w 6787407"/>
              <a:gd name="connsiteY3" fmla="*/ 1049807 h 1049807"/>
              <a:gd name="connsiteX4" fmla="*/ 1512563 w 6787407"/>
              <a:gd name="connsiteY4" fmla="*/ 916258 h 1049807"/>
              <a:gd name="connsiteX5" fmla="*/ 153223 w 6787407"/>
              <a:gd name="connsiteY5" fmla="*/ 9039 h 1049807"/>
              <a:gd name="connsiteX6" fmla="*/ 0 w 6787407"/>
              <a:gd name="connsiteY6" fmla="*/ 1296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407" h="1049807">
                <a:moveTo>
                  <a:pt x="0" y="0"/>
                </a:moveTo>
                <a:lnTo>
                  <a:pt x="6787407" y="0"/>
                </a:lnTo>
                <a:lnTo>
                  <a:pt x="6787407" y="1049807"/>
                </a:lnTo>
                <a:lnTo>
                  <a:pt x="1576844" y="1049807"/>
                </a:lnTo>
                <a:lnTo>
                  <a:pt x="1512563" y="916258"/>
                </a:lnTo>
                <a:cubicBezTo>
                  <a:pt x="1243262" y="420109"/>
                  <a:pt x="741298" y="68811"/>
                  <a:pt x="153223" y="9039"/>
                </a:cubicBezTo>
                <a:lnTo>
                  <a:pt x="0" y="1296"/>
                </a:ln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" name="任意多边形 96"/>
          <p:cNvSpPr/>
          <p:nvPr>
            <p:custDataLst>
              <p:tags r:id="rId3"/>
            </p:custDataLst>
          </p:nvPr>
        </p:nvSpPr>
        <p:spPr>
          <a:xfrm>
            <a:off x="3979545" y="3891280"/>
            <a:ext cx="6470015" cy="1638300"/>
          </a:xfrm>
          <a:custGeom>
            <a:avLst/>
            <a:gdLst>
              <a:gd name="connsiteX0" fmla="*/ 1580470 w 6787407"/>
              <a:gd name="connsiteY0" fmla="*/ 0 h 1049807"/>
              <a:gd name="connsiteX1" fmla="*/ 6787407 w 6787407"/>
              <a:gd name="connsiteY1" fmla="*/ 0 h 1049807"/>
              <a:gd name="connsiteX2" fmla="*/ 6787407 w 6787407"/>
              <a:gd name="connsiteY2" fmla="*/ 1049807 h 1049807"/>
              <a:gd name="connsiteX3" fmla="*/ 0 w 6787407"/>
              <a:gd name="connsiteY3" fmla="*/ 1049807 h 1049807"/>
              <a:gd name="connsiteX4" fmla="*/ 0 w 6787407"/>
              <a:gd name="connsiteY4" fmla="*/ 1048696 h 1049807"/>
              <a:gd name="connsiteX5" fmla="*/ 156849 w 6787407"/>
              <a:gd name="connsiteY5" fmla="*/ 1040769 h 1049807"/>
              <a:gd name="connsiteX6" fmla="*/ 1516189 w 6787407"/>
              <a:gd name="connsiteY6" fmla="*/ 133551 h 104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7407" h="1049807">
                <a:moveTo>
                  <a:pt x="1580470" y="0"/>
                </a:moveTo>
                <a:lnTo>
                  <a:pt x="6787407" y="0"/>
                </a:lnTo>
                <a:lnTo>
                  <a:pt x="6787407" y="1049807"/>
                </a:lnTo>
                <a:lnTo>
                  <a:pt x="0" y="1049807"/>
                </a:lnTo>
                <a:lnTo>
                  <a:pt x="0" y="1048696"/>
                </a:lnTo>
                <a:lnTo>
                  <a:pt x="156849" y="1040769"/>
                </a:lnTo>
                <a:cubicBezTo>
                  <a:pt x="744924" y="980997"/>
                  <a:pt x="1246888" y="629700"/>
                  <a:pt x="1516189" y="133551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矩形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97856" y="3447473"/>
            <a:ext cx="1851789" cy="6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9" name="矩形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45455" y="2197735"/>
            <a:ext cx="461391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Answer to business question: The neighborhoods in cluster 0 are the most predicted locations to open a new shopping mall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1" name="矩形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45455" y="3891280"/>
            <a:ext cx="4613910" cy="108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Finding of this project will help the relvent   stakeholders to capitalize on the opppurnaties on high potential locations while avoiding overcroweded  areas in their decision  to open a nw shopping mall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just" eaLnBrk="1" latin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  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19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f"/>
  <p:tag name="KSO_WM_UNIT_INDEX" val="1"/>
  <p:tag name="KSO_WM_UNIT_ID" val="custom160192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f"/>
  <p:tag name="KSO_WM_UNIT_INDEX" val="2"/>
  <p:tag name="KSO_WM_UNIT_ID" val="custom160192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f"/>
  <p:tag name="KSO_WM_UNIT_INDEX" val="1"/>
  <p:tag name="KSO_WM_UNIT_ID" val="custom160192_5*f*1"/>
  <p:tag name="KSO_WM_UNIT_CLEAR" val="1"/>
  <p:tag name="KSO_WM_UNIT_LAYERLEVEL" val="1"/>
  <p:tag name="KSO_WM_UNIT_VALUE" val="29"/>
  <p:tag name="KSO_WM_UNIT_HIGHLIGHT" val="0"/>
  <p:tag name="KSO_WM_UNIT_COMPATIBLE" val="0"/>
  <p:tag name="KSO_WM_UNIT_PRESET_TEXT_INDEX" val="4"/>
  <p:tag name="KSO_WM_UNIT_PRESET_TEXT_LEN" val="57"/>
</p:tagLst>
</file>

<file path=ppt/tags/tag15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d"/>
  <p:tag name="KSO_WM_UNIT_INDEX" val="1"/>
  <p:tag name="KSO_WM_UNIT_ID" val="custom1601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f"/>
  <p:tag name="KSO_WM_UNIT_INDEX" val="1"/>
  <p:tag name="KSO_WM_UNIT_ID" val="custom160192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9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1"/>
  <p:tag name="KSO_WM_UNIT_ID" val="custom160192_21*n_i*1_1"/>
  <p:tag name="KSO_WM_UNIT_CLEAR" val="1"/>
  <p:tag name="KSO_WM_UNIT_LAYERLEVEL" val="1_1"/>
  <p:tag name="KSO_WM_DIAGRAM_GROUP_CODE" val="n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2"/>
  <p:tag name="KSO_WM_UNIT_ID" val="custom160192_21*n_i*1_2"/>
  <p:tag name="KSO_WM_UNIT_CLEAR" val="1"/>
  <p:tag name="KSO_WM_UNIT_LAYERLEVEL" val="1_1"/>
  <p:tag name="KSO_WM_DIAGRAM_GROUP_CODE" val="n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3"/>
  <p:tag name="KSO_WM_UNIT_ID" val="custom160192_21*n_i*1_3"/>
  <p:tag name="KSO_WM_UNIT_CLEAR" val="1"/>
  <p:tag name="KSO_WM_UNIT_LAYERLEVEL" val="1_1"/>
  <p:tag name="KSO_WM_DIAGRAM_GROUP_CODE" val="n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4"/>
  <p:tag name="KSO_WM_UNIT_ID" val="custom160192_21*n_i*1_4"/>
  <p:tag name="KSO_WM_UNIT_CLEAR" val="1"/>
  <p:tag name="KSO_WM_UNIT_LAYERLEVEL" val="1_1"/>
  <p:tag name="KSO_WM_DIAGRAM_GROUP_CODE" val="n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a"/>
  <p:tag name="KSO_WM_UNIT_INDEX" val="1_1_1"/>
  <p:tag name="KSO_WM_UNIT_ID" val="custom160192_21*n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1"/>
  <p:tag name="KSO_WM_UNIT_ID" val="custom160192_21*n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2"/>
  <p:tag name="KSO_WM_UNIT_ID" val="custom160192_21*n_h_f*1_2_2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3"/>
  <p:tag name="KSO_WM_UNIT_ID" val="custom160192_21*n_h_f*1_2_3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28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21"/>
  <p:tag name="KSO_WM_SLIDE_INDEX" val="21"/>
  <p:tag name="KSO_WM_SLIDE_ITEM_CNT" val="3"/>
  <p:tag name="KSO_WM_SLIDE_LAYOUT" val="a_n"/>
  <p:tag name="KSO_WM_SLIDE_LAYOUT_CNT" val="1_1"/>
  <p:tag name="KSO_WM_SLIDE_TYPE" val="text"/>
  <p:tag name="KSO_WM_BEAUTIFY_FLAG" val="#wm#"/>
  <p:tag name="KSO_WM_SLIDE_POSITION" val="157*160"/>
  <p:tag name="KSO_WM_SLIDE_SIZE" val="666*276"/>
  <p:tag name="KSO_WM_DIAGRAM_GROUP_CODE" val="n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1"/>
  <p:tag name="KSO_WM_UNIT_ID" val="custom160192_21*n_i*1_1"/>
  <p:tag name="KSO_WM_UNIT_CLEAR" val="1"/>
  <p:tag name="KSO_WM_UNIT_LAYERLEVEL" val="1_1"/>
  <p:tag name="KSO_WM_DIAGRAM_GROUP_CODE" val="n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f"/>
  <p:tag name="KSO_WM_UNIT_INDEX" val="1"/>
  <p:tag name="KSO_WM_UNIT_ID" val="custom160192_1*f*1"/>
  <p:tag name="KSO_WM_UNIT_CLEAR" val="1"/>
  <p:tag name="KSO_WM_UNIT_LAYERLEVEL" val="1"/>
  <p:tag name="KSO_WM_UNIT_VALUE" val="31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2"/>
  <p:tag name="KSO_WM_UNIT_ID" val="custom160192_21*n_i*1_2"/>
  <p:tag name="KSO_WM_UNIT_CLEAR" val="1"/>
  <p:tag name="KSO_WM_UNIT_LAYERLEVEL" val="1_1"/>
  <p:tag name="KSO_WM_DIAGRAM_GROUP_CODE" val="n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3"/>
  <p:tag name="KSO_WM_UNIT_ID" val="custom160192_21*n_i*1_3"/>
  <p:tag name="KSO_WM_UNIT_CLEAR" val="1"/>
  <p:tag name="KSO_WM_UNIT_LAYERLEVEL" val="1_1"/>
  <p:tag name="KSO_WM_DIAGRAM_GROUP_CODE" val="n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4"/>
  <p:tag name="KSO_WM_UNIT_ID" val="custom160192_21*n_i*1_4"/>
  <p:tag name="KSO_WM_UNIT_CLEAR" val="1"/>
  <p:tag name="KSO_WM_UNIT_LAYERLEVEL" val="1_1"/>
  <p:tag name="KSO_WM_DIAGRAM_GROUP_CODE" val="n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a"/>
  <p:tag name="KSO_WM_UNIT_INDEX" val="1_1_1"/>
  <p:tag name="KSO_WM_UNIT_ID" val="custom160192_21*n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1"/>
  <p:tag name="KSO_WM_UNIT_ID" val="custom160192_21*n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2"/>
  <p:tag name="KSO_WM_UNIT_ID" val="custom160192_21*n_h_f*1_2_2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3"/>
  <p:tag name="KSO_WM_UNIT_ID" val="custom160192_21*n_h_f*1_2_3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37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22"/>
  <p:tag name="KSO_WM_SLIDE_INDEX" val="22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129*133"/>
  <p:tag name="KSO_WM_SLIDE_SIZE" val="703*296"/>
  <p:tag name="KSO_WM_DIAGRAM_GROUP_CODE" val="n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1"/>
  <p:tag name="KSO_WM_UNIT_ID" val="custom160192_21*n_i*1_1"/>
  <p:tag name="KSO_WM_UNIT_CLEAR" val="1"/>
  <p:tag name="KSO_WM_UNIT_LAYERLEVEL" val="1_1"/>
  <p:tag name="KSO_WM_DIAGRAM_GROUP_CODE" val="n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2"/>
  <p:tag name="KSO_WM_UNIT_ID" val="custom160192_21*n_i*1_2"/>
  <p:tag name="KSO_WM_UNIT_CLEAR" val="1"/>
  <p:tag name="KSO_WM_UNIT_LAYERLEVEL" val="1_1"/>
  <p:tag name="KSO_WM_DIAGRAM_GROUP_CODE" val="n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i"/>
  <p:tag name="KSO_WM_UNIT_INDEX" val="1_4"/>
  <p:tag name="KSO_WM_UNIT_ID" val="custom160192_21*n_i*1_4"/>
  <p:tag name="KSO_WM_UNIT_CLEAR" val="1"/>
  <p:tag name="KSO_WM_UNIT_LAYERLEVEL" val="1_1"/>
  <p:tag name="KSO_WM_DIAGRAM_GROUP_CODE" val="n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a"/>
  <p:tag name="KSO_WM_UNIT_INDEX" val="1_1_1"/>
  <p:tag name="KSO_WM_UNIT_ID" val="custom160192_21*n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1"/>
  <p:tag name="KSO_WM_UNIT_ID" val="custom160192_21*n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n_h_f"/>
  <p:tag name="KSO_WM_UNIT_INDEX" val="1_2_3"/>
  <p:tag name="KSO_WM_UNIT_ID" val="custom160192_21*n_h_f*1_2_3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4"/>
  <p:tag name="KSO_WM_UNIT_PRESET_TEXT_LEN" val="57"/>
  <p:tag name="KSO_WM_DIAGRAM_GROUP_CODE" val="n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2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45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THUMBS_INDEX" val="1、4、5、9、12、15、23、25、27、29"/>
  <p:tag name="KSO_WM_TEMPLATE_CATEGORY" val="custom"/>
  <p:tag name="KSO_WM_TEMPLATE_INDEX" val="160192"/>
  <p:tag name="KSO_WM_TAG_VERSION" val="1.0"/>
  <p:tag name="KSO_WM_SLIDE_ID" val="custom160192_1"/>
  <p:tag name="KSO_WM_SLIDE_INDEX" val="1"/>
  <p:tag name="KSO_WM_SLIDE_ITEM_CNT" val="2"/>
  <p:tag name="KSO_WM_SLIDE_LAYOUT" val="a_f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f"/>
  <p:tag name="KSO_WM_UNIT_INDEX" val="1"/>
  <p:tag name="KSO_WM_UNIT_ID" val="custom16019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向天歌稻壳儿模板22xin">
  <a:themeElements>
    <a:clrScheme name="自定义 1">
      <a:dk1>
        <a:srgbClr val="434343"/>
      </a:dk1>
      <a:lt1>
        <a:srgbClr val="FFFFFF"/>
      </a:lt1>
      <a:dk2>
        <a:srgbClr val="434343"/>
      </a:dk2>
      <a:lt2>
        <a:srgbClr val="FFFFFF"/>
      </a:lt2>
      <a:accent1>
        <a:srgbClr val="0070C0"/>
      </a:accent1>
      <a:accent2>
        <a:srgbClr val="37B4C9"/>
      </a:accent2>
      <a:accent3>
        <a:srgbClr val="FFC000"/>
      </a:accent3>
      <a:accent4>
        <a:srgbClr val="9D8663"/>
      </a:accent4>
      <a:accent5>
        <a:srgbClr val="78AF59"/>
      </a:accent5>
      <a:accent6>
        <a:srgbClr val="AA4056"/>
      </a:accent6>
      <a:hlink>
        <a:srgbClr val="ED7D31"/>
      </a:hlink>
      <a:folHlink>
        <a:srgbClr val="7030A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向天歌稻壳儿模板22xin</Template>
  <TotalTime>0</TotalTime>
  <Words>2331</Words>
  <Application>WPS Presentation</Application>
  <PresentationFormat>宽屏</PresentationFormat>
  <Paragraphs>64</Paragraphs>
  <Slides>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黑体</vt:lpstr>
      <vt:lpstr>Wingdings</vt:lpstr>
      <vt:lpstr>向天歌稻壳儿模板22xin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Prathmesh Jagtap</cp:lastModifiedBy>
  <cp:revision>198</cp:revision>
  <dcterms:created xsi:type="dcterms:W3CDTF">2014-06-03T02:52:00Z</dcterms:created>
  <dcterms:modified xsi:type="dcterms:W3CDTF">2021-03-08T18:56:13Z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