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68" r:id="rId2"/>
    <p:sldId id="269" r:id="rId3"/>
    <p:sldId id="270" r:id="rId4"/>
    <p:sldId id="271" r:id="rId5"/>
    <p:sldId id="273" r:id="rId6"/>
    <p:sldId id="272" r:id="rId7"/>
    <p:sldId id="287" r:id="rId8"/>
    <p:sldId id="275" r:id="rId9"/>
    <p:sldId id="283" r:id="rId10"/>
    <p:sldId id="274" r:id="rId11"/>
    <p:sldId id="284" r:id="rId12"/>
    <p:sldId id="277" r:id="rId13"/>
    <p:sldId id="295" r:id="rId14"/>
    <p:sldId id="278" r:id="rId15"/>
    <p:sldId id="279" r:id="rId16"/>
    <p:sldId id="280" r:id="rId17"/>
    <p:sldId id="281" r:id="rId18"/>
    <p:sldId id="282" r:id="rId19"/>
    <p:sldId id="288" r:id="rId20"/>
    <p:sldId id="286" r:id="rId21"/>
    <p:sldId id="289" r:id="rId22"/>
    <p:sldId id="290" r:id="rId23"/>
    <p:sldId id="294" r:id="rId24"/>
    <p:sldId id="291" r:id="rId25"/>
    <p:sldId id="293" r:id="rId26"/>
    <p:sldId id="29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2" autoAdjust="0"/>
  </p:normalViewPr>
  <p:slideViewPr>
    <p:cSldViewPr snapToGrid="0">
      <p:cViewPr>
        <p:scale>
          <a:sx n="77" d="100"/>
          <a:sy n="77" d="100"/>
        </p:scale>
        <p:origin x="-396" y="21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63900-F624-4CE1-8638-6714A688054F}" type="datetimeFigureOut">
              <a:rPr lang="en-IN" smtClean="0"/>
              <a:t>13-09-2021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C0AD0-B57A-4587-9D4C-3FBC6EF8507E}" type="slidenum">
              <a:rPr lang="en-IN" smtClean="0"/>
              <a:t>‹#›</a:t>
            </a:fld>
            <a:endParaRPr lang="en-IN"/>
          </a:p>
        </p:txBody>
      </p:sp>
    </p:spTree>
    <p:extLst>
      <p:ext uri="{BB962C8B-B14F-4D97-AF65-F5344CB8AC3E}">
        <p14:creationId xmlns:p14="http://schemas.microsoft.com/office/powerpoint/2010/main" val="421962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C0AD0-B57A-4587-9D4C-3FBC6EF8507E}" type="slidenum">
              <a:rPr lang="en-IN" smtClean="0"/>
              <a:t>1</a:t>
            </a:fld>
            <a:endParaRPr lang="en-IN"/>
          </a:p>
        </p:txBody>
      </p:sp>
    </p:spTree>
    <p:extLst>
      <p:ext uri="{BB962C8B-B14F-4D97-AF65-F5344CB8AC3E}">
        <p14:creationId xmlns:p14="http://schemas.microsoft.com/office/powerpoint/2010/main" val="400866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CC0AD0-B57A-4587-9D4C-3FBC6EF8507E}" type="slidenum">
              <a:rPr lang="en-IN" smtClean="0"/>
              <a:t>18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C0AD0-B57A-4587-9D4C-3FBC6EF8507E}" type="slidenum">
              <a:rPr lang="en-IN" smtClean="0"/>
              <a:t>19</a:t>
            </a:fld>
            <a:endParaRPr lang="en-IN"/>
          </a:p>
        </p:txBody>
      </p:sp>
    </p:spTree>
    <p:extLst>
      <p:ext uri="{BB962C8B-B14F-4D97-AF65-F5344CB8AC3E}">
        <p14:creationId xmlns:p14="http://schemas.microsoft.com/office/powerpoint/2010/main" val="291086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2458C5-6636-40ED-811C-754FB13BD9DB}"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13F2942-D52F-4344-A267-C0239DCABE2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458C5-6636-40ED-811C-754FB13BD9DB}"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3F2942-D52F-4344-A267-C0239DCABE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458C5-6636-40ED-811C-754FB13BD9DB}"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3F2942-D52F-4344-A267-C0239DCABE2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2458C5-6636-40ED-811C-754FB13BD9DB}"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3F2942-D52F-4344-A267-C0239DCABE2D}"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2458C5-6636-40ED-811C-754FB13BD9DB}"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3F2942-D52F-4344-A267-C0239DCABE2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2458C5-6636-40ED-811C-754FB13BD9DB}"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3F2942-D52F-4344-A267-C0239DCABE2D}"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458C5-6636-40ED-811C-754FB13BD9DB}"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3F2942-D52F-4344-A267-C0239DCABE2D}"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458C5-6636-40ED-811C-754FB13BD9DB}"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3F2942-D52F-4344-A267-C0239DCABE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458C5-6636-40ED-811C-754FB13BD9DB}"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3F2942-D52F-4344-A267-C0239DCABE2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458C5-6636-40ED-811C-754FB13BD9DB}"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3F2942-D52F-4344-A267-C0239DCABE2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2458C5-6636-40ED-811C-754FB13BD9DB}"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13F2942-D52F-4344-A267-C0239DCABE2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2458C5-6636-40ED-811C-754FB13BD9DB}" type="datetimeFigureOut">
              <a:rPr lang="en-IN" smtClean="0"/>
              <a:t>13-09-2021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13F2942-D52F-4344-A267-C0239DCABE2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2458C5-6636-40ED-811C-754FB13BD9DB}" type="datetimeFigureOut">
              <a:rPr lang="en-IN" smtClean="0"/>
              <a:t>13-09-2021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13F2942-D52F-4344-A267-C0239DCABE2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458C5-6636-40ED-811C-754FB13BD9DB}" type="datetimeFigureOut">
              <a:rPr lang="en-IN" smtClean="0"/>
              <a:t>13-09-2021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3F2942-D52F-4344-A267-C0239DCABE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458C5-6636-40ED-811C-754FB13BD9DB}"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13F2942-D52F-4344-A267-C0239DCABE2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458C5-6636-40ED-811C-754FB13BD9DB}"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3F2942-D52F-4344-A267-C0239DCABE2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82458C5-6636-40ED-811C-754FB13BD9DB}" type="datetimeFigureOut">
              <a:rPr lang="en-IN" smtClean="0"/>
              <a:t>13-09-2021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13F2942-D52F-4344-A267-C0239DCABE2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ustomer-churn-prediction-v2.herokuapp.co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4507" y="1379067"/>
            <a:ext cx="8905874" cy="1504950"/>
          </a:xfrm>
        </p:spPr>
        <p:txBody>
          <a:bodyPr>
            <a:normAutofit/>
          </a:bodyPr>
          <a:lstStyle/>
          <a:p>
            <a:pPr algn="ctr"/>
            <a:r>
              <a:rPr lang="en-IN" sz="5600" b="1" dirty="0">
                <a:latin typeface="Calibri" pitchFamily="34" charset="0"/>
                <a:cs typeface="Calibri" pitchFamily="34" charset="0"/>
              </a:rPr>
              <a:t>Customer</a:t>
            </a:r>
            <a:r>
              <a:rPr lang="en-IN" sz="5400" b="1" dirty="0">
                <a:latin typeface="Calibri" pitchFamily="34" charset="0"/>
                <a:cs typeface="Calibri" pitchFamily="34" charset="0"/>
              </a:rPr>
              <a:t> Churn Prediction</a:t>
            </a:r>
          </a:p>
        </p:txBody>
      </p:sp>
      <p:pic>
        <p:nvPicPr>
          <p:cNvPr id="1028" name="Picture 4" descr="Packt Publishing | Drupal.o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4601" y="357411"/>
            <a:ext cx="1543554" cy="556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46451" y="3813346"/>
            <a:ext cx="4023360" cy="2462213"/>
          </a:xfrm>
          <a:prstGeom prst="rect">
            <a:avLst/>
          </a:prstGeom>
          <a:noFill/>
        </p:spPr>
        <p:txBody>
          <a:bodyPr wrap="square" rtlCol="0">
            <a:spAutoFit/>
          </a:bodyPr>
          <a:lstStyle/>
          <a:p>
            <a:pPr>
              <a:lnSpc>
                <a:spcPct val="150000"/>
              </a:lnSpc>
            </a:pPr>
            <a:r>
              <a:rPr lang="en-IN" sz="2400" b="1" dirty="0">
                <a:solidFill>
                  <a:srgbClr val="24292F"/>
                </a:solidFill>
                <a:latin typeface="Calibri" pitchFamily="34" charset="0"/>
                <a:cs typeface="Calibri" pitchFamily="34" charset="0"/>
              </a:rPr>
              <a:t>			</a:t>
            </a:r>
            <a:r>
              <a:rPr lang="en-IN" sz="2400" b="1" dirty="0" smtClean="0">
                <a:solidFill>
                  <a:srgbClr val="24292F"/>
                </a:solidFill>
                <a:latin typeface="Calibri" pitchFamily="34" charset="0"/>
                <a:cs typeface="Calibri" pitchFamily="34" charset="0"/>
              </a:rPr>
              <a:t> Team </a:t>
            </a:r>
            <a:r>
              <a:rPr lang="en-IN" sz="2400" b="1" dirty="0">
                <a:solidFill>
                  <a:srgbClr val="24292F"/>
                </a:solidFill>
                <a:latin typeface="Calibri" pitchFamily="34" charset="0"/>
                <a:cs typeface="Calibri" pitchFamily="34" charset="0"/>
              </a:rPr>
              <a:t>Members :</a:t>
            </a:r>
          </a:p>
          <a:p>
            <a:pPr>
              <a:lnSpc>
                <a:spcPct val="150000"/>
              </a:lnSpc>
            </a:pPr>
            <a:r>
              <a:rPr lang="en-IN" sz="2400" b="1" dirty="0">
                <a:solidFill>
                  <a:srgbClr val="24292F"/>
                </a:solidFill>
                <a:latin typeface="Calibri" pitchFamily="34" charset="0"/>
                <a:cs typeface="Calibri" pitchFamily="34" charset="0"/>
              </a:rPr>
              <a:t>			   </a:t>
            </a:r>
            <a:r>
              <a:rPr lang="en-IN" sz="2400" b="1" dirty="0" smtClean="0">
                <a:solidFill>
                  <a:srgbClr val="24292F"/>
                </a:solidFill>
                <a:latin typeface="Calibri" pitchFamily="34" charset="0"/>
                <a:cs typeface="Calibri" pitchFamily="34" charset="0"/>
              </a:rPr>
              <a:t>    </a:t>
            </a:r>
            <a:r>
              <a:rPr lang="en-IN" sz="2400" b="1" dirty="0" err="1" smtClean="0">
                <a:solidFill>
                  <a:srgbClr val="24292F"/>
                </a:solidFill>
                <a:latin typeface="Calibri" pitchFamily="34" charset="0"/>
                <a:cs typeface="Calibri" pitchFamily="34" charset="0"/>
              </a:rPr>
              <a:t>Akash</a:t>
            </a:r>
            <a:r>
              <a:rPr lang="en-IN" sz="2400" b="1" dirty="0" smtClean="0">
                <a:solidFill>
                  <a:srgbClr val="24292F"/>
                </a:solidFill>
                <a:latin typeface="Calibri" pitchFamily="34" charset="0"/>
                <a:cs typeface="Calibri" pitchFamily="34" charset="0"/>
              </a:rPr>
              <a:t> </a:t>
            </a:r>
            <a:r>
              <a:rPr lang="en-IN" sz="2400" b="1" dirty="0">
                <a:solidFill>
                  <a:srgbClr val="24292F"/>
                </a:solidFill>
                <a:latin typeface="Calibri" pitchFamily="34" charset="0"/>
                <a:cs typeface="Calibri" pitchFamily="34" charset="0"/>
              </a:rPr>
              <a:t>Jain</a:t>
            </a:r>
          </a:p>
          <a:p>
            <a:pPr>
              <a:spcAft>
                <a:spcPts val="600"/>
              </a:spcAft>
            </a:pPr>
            <a:r>
              <a:rPr lang="en-IN" sz="2400" b="1" dirty="0">
                <a:solidFill>
                  <a:srgbClr val="24292F"/>
                </a:solidFill>
                <a:latin typeface="Calibri" pitchFamily="34" charset="0"/>
                <a:cs typeface="Calibri" pitchFamily="34" charset="0"/>
              </a:rPr>
              <a:t>                     </a:t>
            </a:r>
            <a:r>
              <a:rPr lang="en-IN" sz="2400" b="1" dirty="0" smtClean="0">
                <a:solidFill>
                  <a:srgbClr val="24292F"/>
                </a:solidFill>
                <a:latin typeface="Calibri" pitchFamily="34" charset="0"/>
                <a:cs typeface="Calibri" pitchFamily="34" charset="0"/>
              </a:rPr>
              <a:t>     Vipin </a:t>
            </a:r>
            <a:r>
              <a:rPr lang="en-IN" sz="2400" b="1" dirty="0">
                <a:solidFill>
                  <a:srgbClr val="24292F"/>
                </a:solidFill>
                <a:latin typeface="Calibri" pitchFamily="34" charset="0"/>
                <a:cs typeface="Calibri" pitchFamily="34" charset="0"/>
              </a:rPr>
              <a:t>Singh</a:t>
            </a:r>
          </a:p>
          <a:p>
            <a:pPr>
              <a:spcAft>
                <a:spcPts val="600"/>
              </a:spcAft>
            </a:pPr>
            <a:r>
              <a:rPr lang="en-IN" sz="2400" b="1" dirty="0">
                <a:solidFill>
                  <a:srgbClr val="24292F"/>
                </a:solidFill>
                <a:latin typeface="Calibri" pitchFamily="34" charset="0"/>
                <a:cs typeface="Calibri" pitchFamily="34" charset="0"/>
              </a:rPr>
              <a:t>                     </a:t>
            </a:r>
            <a:r>
              <a:rPr lang="en-IN" sz="2400" b="1" dirty="0" smtClean="0">
                <a:solidFill>
                  <a:srgbClr val="24292F"/>
                </a:solidFill>
                <a:latin typeface="Calibri" pitchFamily="34" charset="0"/>
                <a:cs typeface="Calibri" pitchFamily="34" charset="0"/>
              </a:rPr>
              <a:t>     </a:t>
            </a:r>
            <a:r>
              <a:rPr lang="en-IN" sz="2400" b="1" dirty="0" err="1" smtClean="0">
                <a:solidFill>
                  <a:srgbClr val="24292F"/>
                </a:solidFill>
                <a:latin typeface="Calibri" pitchFamily="34" charset="0"/>
                <a:cs typeface="Calibri" pitchFamily="34" charset="0"/>
              </a:rPr>
              <a:t>Vikas</a:t>
            </a:r>
            <a:r>
              <a:rPr lang="en-IN" sz="2400" b="1" dirty="0" smtClean="0">
                <a:solidFill>
                  <a:srgbClr val="24292F"/>
                </a:solidFill>
                <a:latin typeface="Calibri" pitchFamily="34" charset="0"/>
                <a:cs typeface="Calibri" pitchFamily="34" charset="0"/>
              </a:rPr>
              <a:t> </a:t>
            </a:r>
            <a:r>
              <a:rPr lang="en-IN" sz="2400" b="1" dirty="0">
                <a:solidFill>
                  <a:srgbClr val="24292F"/>
                </a:solidFill>
                <a:latin typeface="Calibri" pitchFamily="34" charset="0"/>
                <a:cs typeface="Calibri" pitchFamily="34" charset="0"/>
              </a:rPr>
              <a:t>Singh</a:t>
            </a:r>
          </a:p>
          <a:p>
            <a:pPr>
              <a:spcAft>
                <a:spcPts val="600"/>
              </a:spcAft>
            </a:pPr>
            <a:r>
              <a:rPr lang="en-IN" sz="2400" b="1" dirty="0">
                <a:solidFill>
                  <a:srgbClr val="24292F"/>
                </a:solidFill>
                <a:latin typeface="Calibri" pitchFamily="34" charset="0"/>
                <a:cs typeface="Calibri" pitchFamily="34" charset="0"/>
              </a:rPr>
              <a:t>              </a:t>
            </a:r>
            <a:r>
              <a:rPr lang="en-IN" sz="2400" b="1" dirty="0" smtClean="0">
                <a:solidFill>
                  <a:srgbClr val="24292F"/>
                </a:solidFill>
                <a:latin typeface="Calibri" pitchFamily="34" charset="0"/>
                <a:cs typeface="Calibri" pitchFamily="34" charset="0"/>
              </a:rPr>
              <a:t>     </a:t>
            </a:r>
            <a:r>
              <a:rPr lang="en-IN" sz="2400" b="1" dirty="0" err="1">
                <a:solidFill>
                  <a:srgbClr val="24292F"/>
                </a:solidFill>
                <a:latin typeface="Calibri" pitchFamily="34" charset="0"/>
                <a:cs typeface="Calibri" pitchFamily="34" charset="0"/>
              </a:rPr>
              <a:t>Prathamesh</a:t>
            </a:r>
            <a:r>
              <a:rPr lang="en-IN" sz="2400" b="1" dirty="0">
                <a:solidFill>
                  <a:srgbClr val="24292F"/>
                </a:solidFill>
                <a:latin typeface="Calibri" pitchFamily="34" charset="0"/>
                <a:cs typeface="Calibri" pitchFamily="34" charset="0"/>
              </a:rPr>
              <a:t> Jagtap</a:t>
            </a:r>
          </a:p>
        </p:txBody>
      </p:sp>
      <p:sp>
        <p:nvSpPr>
          <p:cNvPr id="6" name="TextBox 5"/>
          <p:cNvSpPr txBox="1"/>
          <p:nvPr/>
        </p:nvSpPr>
        <p:spPr>
          <a:xfrm>
            <a:off x="2746125" y="3329153"/>
            <a:ext cx="7435845" cy="400110"/>
          </a:xfrm>
          <a:prstGeom prst="rect">
            <a:avLst/>
          </a:prstGeom>
          <a:noFill/>
        </p:spPr>
        <p:txBody>
          <a:bodyPr wrap="square" rtlCol="0">
            <a:spAutoFit/>
          </a:bodyPr>
          <a:lstStyle/>
          <a:p>
            <a:pPr algn="ctr"/>
            <a:r>
              <a:rPr lang="en-IN" sz="2000" b="1" dirty="0">
                <a:latin typeface="Calibri" pitchFamily="34" charset="0"/>
                <a:cs typeface="Calibri" pitchFamily="34" charset="0"/>
              </a:rPr>
              <a:t>Under the guidance of </a:t>
            </a:r>
            <a:r>
              <a:rPr lang="en-IN" sz="2000" b="1" dirty="0" smtClean="0">
                <a:latin typeface="Calibri" pitchFamily="34" charset="0"/>
                <a:cs typeface="Calibri" pitchFamily="34" charset="0"/>
              </a:rPr>
              <a:t>Mr </a:t>
            </a:r>
            <a:r>
              <a:rPr lang="en-IN" sz="2000" b="1" dirty="0" err="1" smtClean="0">
                <a:latin typeface="Calibri" pitchFamily="34" charset="0"/>
                <a:cs typeface="Calibri" pitchFamily="34" charset="0"/>
              </a:rPr>
              <a:t>Rehan</a:t>
            </a:r>
            <a:r>
              <a:rPr lang="en-IN" sz="2000" b="1" dirty="0" smtClean="0">
                <a:latin typeface="Calibri" pitchFamily="34" charset="0"/>
                <a:cs typeface="Calibri" pitchFamily="34" charset="0"/>
              </a:rPr>
              <a:t> </a:t>
            </a:r>
            <a:r>
              <a:rPr lang="en-IN" sz="2000" b="1" dirty="0">
                <a:latin typeface="Calibri" pitchFamily="34" charset="0"/>
                <a:cs typeface="Calibri" pitchFamily="34" charset="0"/>
              </a:rPr>
              <a:t>Guha with </a:t>
            </a:r>
            <a:r>
              <a:rPr lang="en-IN" sz="2000" b="1" dirty="0" err="1">
                <a:latin typeface="Calibri" pitchFamily="34" charset="0"/>
                <a:cs typeface="Calibri" pitchFamily="34" charset="0"/>
              </a:rPr>
              <a:t>Packt</a:t>
            </a:r>
            <a:r>
              <a:rPr lang="en-IN" sz="2000" b="1" dirty="0">
                <a:latin typeface="Calibri" pitchFamily="34" charset="0"/>
                <a:cs typeface="Calibri" pitchFamily="34" charset="0"/>
              </a:rPr>
              <a:t> and </a:t>
            </a:r>
            <a:r>
              <a:rPr lang="en-IN" sz="2000" b="1" dirty="0" err="1">
                <a:latin typeface="Calibri" pitchFamily="34" charset="0"/>
                <a:cs typeface="Calibri" pitchFamily="34" charset="0"/>
              </a:rPr>
              <a:t>TeamEpic</a:t>
            </a:r>
            <a:endParaRPr lang="en-IN" sz="2000" b="1" dirty="0">
              <a:latin typeface="Calibri" pitchFamily="34" charset="0"/>
              <a:cs typeface="Calibri" pitchFamily="34" charset="0"/>
            </a:endParaRPr>
          </a:p>
        </p:txBody>
      </p:sp>
      <p:sp>
        <p:nvSpPr>
          <p:cNvPr id="3" name="Rounded Rectangle 2"/>
          <p:cNvSpPr/>
          <p:nvPr/>
        </p:nvSpPr>
        <p:spPr>
          <a:xfrm>
            <a:off x="5156388" y="3841997"/>
            <a:ext cx="2818356" cy="667373"/>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pic>
        <p:nvPicPr>
          <p:cNvPr id="8" name="Picture 7"/>
          <p:cNvPicPr/>
          <p:nvPr/>
        </p:nvPicPr>
        <p:blipFill>
          <a:blip r:embed="rId2"/>
          <a:stretch>
            <a:fillRect/>
          </a:stretch>
        </p:blipFill>
        <p:spPr>
          <a:xfrm>
            <a:off x="5867790" y="1603767"/>
            <a:ext cx="6278880" cy="4250690"/>
          </a:xfrm>
          <a:prstGeom prst="rect">
            <a:avLst/>
          </a:prstGeom>
          <a:effectLst>
            <a:softEdge rad="127000"/>
          </a:effectLst>
        </p:spPr>
      </p:pic>
      <p:sp>
        <p:nvSpPr>
          <p:cNvPr id="9" name="TextBox 8"/>
          <p:cNvSpPr txBox="1"/>
          <p:nvPr/>
        </p:nvSpPr>
        <p:spPr>
          <a:xfrm>
            <a:off x="1255395" y="1603719"/>
            <a:ext cx="4612640" cy="5137304"/>
          </a:xfrm>
          <a:prstGeom prst="rect">
            <a:avLst/>
          </a:prstGeom>
          <a:noFill/>
        </p:spPr>
        <p:txBody>
          <a:bodyPr wrap="square" rtlCol="0">
            <a:spAutoFit/>
          </a:bodyPr>
          <a:lstStyle/>
          <a:p>
            <a:pPr marL="285750" indent="-285750" algn="just">
              <a:lnSpc>
                <a:spcPct val="115000"/>
              </a:lnSpc>
              <a:spcAft>
                <a:spcPts val="1000"/>
              </a:spcAft>
              <a:buFont typeface="Arial" panose="020B0604020202020204" pitchFamily="34" charset="0"/>
              <a:buChar char="•"/>
            </a:pPr>
            <a:r>
              <a:rPr lang="en-US" sz="1800" spc="-5" dirty="0">
                <a:solidFill>
                  <a:srgbClr val="292929"/>
                </a:solidFill>
                <a:effectLst/>
                <a:latin typeface="Calibri" pitchFamily="34" charset="0"/>
                <a:ea typeface="Times New Roman" panose="02020603050405020304" pitchFamily="18" charset="0"/>
                <a:cs typeface="Calibri" pitchFamily="34" charset="0"/>
              </a:rPr>
              <a:t>We can see a high correlation between the voice mail plan and the number of voice mail messages. It makes sense that customers with the voice mail plan also send more voice mail messages.</a:t>
            </a:r>
            <a:endParaRPr lang="en-IN" sz="1800" dirty="0">
              <a:effectLst/>
              <a:latin typeface="Calibri" pitchFamily="34" charset="0"/>
              <a:ea typeface="Calibri" panose="020F0502020204030204" pitchFamily="34" charset="0"/>
              <a:cs typeface="Calibri" pitchFamily="34" charset="0"/>
            </a:endParaRPr>
          </a:p>
          <a:p>
            <a:pPr marL="285750" indent="-285750" algn="just">
              <a:buFont typeface="Arial" panose="020B0604020202020204" pitchFamily="34" charset="0"/>
              <a:buChar char="•"/>
            </a:pPr>
            <a:r>
              <a:rPr lang="en-US" sz="1800" spc="-5" dirty="0">
                <a:solidFill>
                  <a:srgbClr val="292929"/>
                </a:solidFill>
                <a:effectLst/>
                <a:latin typeface="Calibri" pitchFamily="34" charset="0"/>
                <a:ea typeface="Times New Roman" panose="02020603050405020304" pitchFamily="18" charset="0"/>
                <a:cs typeface="Calibri" pitchFamily="34" charset="0"/>
              </a:rPr>
              <a:t>However, the international plan is just slightly correlated with the total international minutes and the international charge.</a:t>
            </a:r>
          </a:p>
          <a:p>
            <a:pPr marL="285750" indent="-285750" algn="just">
              <a:buFont typeface="Arial" panose="020B0604020202020204" pitchFamily="34" charset="0"/>
              <a:buChar char="•"/>
            </a:pPr>
            <a:endParaRPr lang="en-US" spc="-5" dirty="0">
              <a:solidFill>
                <a:srgbClr val="292929"/>
              </a:solidFill>
              <a:latin typeface="Calibri" pitchFamily="34" charset="0"/>
              <a:cs typeface="Calibri" pitchFamily="34" charset="0"/>
            </a:endParaRPr>
          </a:p>
          <a:p>
            <a:pPr marL="285750" indent="-285750" algn="just">
              <a:buFont typeface="Arial" panose="020B0604020202020204" pitchFamily="34" charset="0"/>
              <a:buChar char="•"/>
            </a:pPr>
            <a:r>
              <a:rPr lang="en-US" spc="-5" dirty="0">
                <a:solidFill>
                  <a:srgbClr val="292929"/>
                </a:solidFill>
                <a:latin typeface="Calibri" pitchFamily="34" charset="0"/>
                <a:ea typeface="Times New Roman" panose="02020603050405020304" pitchFamily="18" charset="0"/>
                <a:cs typeface="Calibri" pitchFamily="34" charset="0"/>
              </a:rPr>
              <a:t>The greatest correlation is observed between the variables' total day minutes' and 'total day charge', 'total eve minutes' and' total eve charge ',' total night minutes' and 'total night charge'. These connections are obvious, since the cost directly depends on the duration of the call.</a:t>
            </a:r>
          </a:p>
        </p:txBody>
      </p:sp>
      <p:sp>
        <p:nvSpPr>
          <p:cNvPr id="10" name="TextBox 9"/>
          <p:cNvSpPr txBox="1"/>
          <p:nvPr/>
        </p:nvSpPr>
        <p:spPr>
          <a:xfrm>
            <a:off x="7621270" y="1159250"/>
            <a:ext cx="2143760" cy="584775"/>
          </a:xfrm>
          <a:prstGeom prst="rect">
            <a:avLst/>
          </a:prstGeom>
          <a:noFill/>
        </p:spPr>
        <p:txBody>
          <a:bodyPr wrap="square" rtlCol="0">
            <a:spAutoFit/>
          </a:bodyPr>
          <a:lstStyle/>
          <a:p>
            <a:r>
              <a:rPr lang="en-IN" sz="3200" b="1" dirty="0">
                <a:solidFill>
                  <a:schemeClr val="accent2">
                    <a:lumMod val="75000"/>
                  </a:schemeClr>
                </a:solidFill>
                <a:latin typeface="Calibri" pitchFamily="34" charset="0"/>
                <a:ea typeface="+mj-ea"/>
                <a:cs typeface="Calibri" pitchFamily="34" charset="0"/>
              </a:rPr>
              <a:t>Heatmap</a:t>
            </a:r>
          </a:p>
        </p:txBody>
      </p:sp>
      <p:pic>
        <p:nvPicPr>
          <p:cNvPr id="6" name="Picture 4" descr="Packt Publishing | Drupal.o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81042" y="635906"/>
            <a:ext cx="1413628" cy="707886"/>
          </a:xfrm>
          <a:prstGeom prst="rect">
            <a:avLst/>
          </a:prstGeom>
          <a:noFill/>
        </p:spPr>
        <p:txBody>
          <a:bodyPr wrap="square">
            <a:spAutoFit/>
          </a:bodyPr>
          <a:lstStyle/>
          <a:p>
            <a:r>
              <a:rPr lang="en-IN" sz="4000" b="1" dirty="0" smtClean="0">
                <a:solidFill>
                  <a:schemeClr val="accent2">
                    <a:lumMod val="75000"/>
                  </a:schemeClr>
                </a:solidFill>
                <a:latin typeface="Calibri" pitchFamily="34" charset="0"/>
                <a:ea typeface="+mj-ea"/>
                <a:cs typeface="Calibri" pitchFamily="34" charset="0"/>
              </a:rPr>
              <a:t>EDA</a:t>
            </a:r>
            <a:endParaRPr lang="en-IN" sz="4000" b="1" dirty="0">
              <a:solidFill>
                <a:schemeClr val="accent2">
                  <a:lumMod val="75000"/>
                </a:schemeClr>
              </a:solidFill>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6" name="TextBox 5"/>
          <p:cNvSpPr txBox="1"/>
          <p:nvPr/>
        </p:nvSpPr>
        <p:spPr>
          <a:xfrm>
            <a:off x="1754427" y="1338108"/>
            <a:ext cx="4552587" cy="1200329"/>
          </a:xfrm>
          <a:prstGeom prst="rect">
            <a:avLst/>
          </a:prstGeom>
          <a:noFill/>
        </p:spPr>
        <p:txBody>
          <a:bodyPr wrap="square" rtlCol="0">
            <a:spAutoFit/>
          </a:bodyPr>
          <a:lstStyle/>
          <a:p>
            <a:pPr algn="just"/>
            <a:r>
              <a:rPr lang="en-US" spc="-5" dirty="0">
                <a:solidFill>
                  <a:srgbClr val="292929"/>
                </a:solidFill>
                <a:latin typeface="Calibri" pitchFamily="34" charset="0"/>
                <a:ea typeface="Times New Roman" panose="02020603050405020304" pitchFamily="18" charset="0"/>
                <a:cs typeface="Calibri" pitchFamily="34" charset="0"/>
              </a:rPr>
              <a:t>Let's consider the relationship between the total duration of calls, the amount and the duration. Below are the Spearman correlation values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365" y="1337945"/>
            <a:ext cx="5234940" cy="514985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486" y="4554710"/>
            <a:ext cx="4142284"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848212" y="5708912"/>
            <a:ext cx="4552587" cy="646331"/>
          </a:xfrm>
          <a:prstGeom prst="rect">
            <a:avLst/>
          </a:prstGeom>
          <a:noFill/>
        </p:spPr>
        <p:txBody>
          <a:bodyPr wrap="square" rtlCol="0">
            <a:spAutoFit/>
          </a:bodyPr>
          <a:lstStyle/>
          <a:p>
            <a:pPr algn="just"/>
            <a:r>
              <a:rPr lang="en-US" spc="-5" dirty="0">
                <a:solidFill>
                  <a:srgbClr val="292929"/>
                </a:solidFill>
                <a:latin typeface="Calibri" pitchFamily="34" charset="0"/>
                <a:ea typeface="Times New Roman" panose="02020603050405020304" pitchFamily="18" charset="0"/>
                <a:cs typeface="Calibri" pitchFamily="34" charset="0"/>
              </a:rPr>
              <a:t>As expected, the relationship between 'total minutes' and 'total charge' is quite high. </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4133" y="2261439"/>
            <a:ext cx="4608576" cy="49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427" y="2749794"/>
            <a:ext cx="4608576" cy="51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427" y="3264144"/>
            <a:ext cx="461021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2704" y="3746256"/>
            <a:ext cx="4610217"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descr="Packt Publishing | Drupal.or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281042" y="635906"/>
            <a:ext cx="1413628" cy="707886"/>
          </a:xfrm>
          <a:prstGeom prst="rect">
            <a:avLst/>
          </a:prstGeom>
          <a:noFill/>
        </p:spPr>
        <p:txBody>
          <a:bodyPr wrap="square">
            <a:spAutoFit/>
          </a:bodyPr>
          <a:lstStyle/>
          <a:p>
            <a:r>
              <a:rPr lang="en-IN" sz="4000" b="1" dirty="0" smtClean="0">
                <a:solidFill>
                  <a:schemeClr val="accent2">
                    <a:lumMod val="75000"/>
                  </a:schemeClr>
                </a:solidFill>
                <a:latin typeface="Calibri" pitchFamily="34" charset="0"/>
                <a:ea typeface="+mj-ea"/>
                <a:cs typeface="Calibri" pitchFamily="34" charset="0"/>
              </a:rPr>
              <a:t>EDA</a:t>
            </a:r>
            <a:endParaRPr lang="en-IN" sz="4000" b="1" dirty="0">
              <a:solidFill>
                <a:schemeClr val="accent2">
                  <a:lumMod val="75000"/>
                </a:schemeClr>
              </a:solidFill>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2" name="TextBox 1"/>
          <p:cNvSpPr txBox="1"/>
          <p:nvPr/>
        </p:nvSpPr>
        <p:spPr>
          <a:xfrm>
            <a:off x="2134455" y="1486869"/>
            <a:ext cx="8771923" cy="3785652"/>
          </a:xfrm>
          <a:prstGeom prst="rect">
            <a:avLst/>
          </a:prstGeom>
          <a:noFill/>
        </p:spPr>
        <p:txBody>
          <a:bodyPr wrap="square" rtlCol="0">
            <a:spAutoFit/>
          </a:bodyPr>
          <a:lstStyle/>
          <a:p>
            <a:pPr lvl="0" indent="-285750" algn="just">
              <a:buFont typeface="Arial" panose="020B0604020202020204" pitchFamily="34" charset="0"/>
              <a:buChar char="•"/>
            </a:pPr>
            <a:r>
              <a:rPr lang="en-IN" sz="2000" spc="-5" dirty="0">
                <a:solidFill>
                  <a:srgbClr val="292929"/>
                </a:solidFill>
                <a:latin typeface="Calibri" pitchFamily="34" charset="0"/>
                <a:ea typeface="Times New Roman" panose="02020603050405020304" pitchFamily="18" charset="0"/>
                <a:cs typeface="Calibri" pitchFamily="34" charset="0"/>
              </a:rPr>
              <a:t>Load the dataset onto </a:t>
            </a:r>
            <a:r>
              <a:rPr lang="en-IN" sz="2000" spc="-5" dirty="0" err="1">
                <a:solidFill>
                  <a:srgbClr val="292929"/>
                </a:solidFill>
                <a:latin typeface="Calibri" pitchFamily="34" charset="0"/>
                <a:ea typeface="Times New Roman" panose="02020603050405020304" pitchFamily="18" charset="0"/>
                <a:cs typeface="Calibri" pitchFamily="34" charset="0"/>
              </a:rPr>
              <a:t>Jupyter</a:t>
            </a:r>
            <a:r>
              <a:rPr lang="en-IN" sz="2000" spc="-5" dirty="0">
                <a:solidFill>
                  <a:srgbClr val="292929"/>
                </a:solidFill>
                <a:latin typeface="Calibri" pitchFamily="34" charset="0"/>
                <a:ea typeface="Times New Roman" panose="02020603050405020304" pitchFamily="18" charset="0"/>
                <a:cs typeface="Calibri" pitchFamily="34" charset="0"/>
              </a:rPr>
              <a:t> IDE and import all necessary libraries that will be needed for analysis.</a:t>
            </a:r>
          </a:p>
          <a:p>
            <a:pPr lvl="0" algn="just"/>
            <a:endParaRPr lang="en-US" sz="2000" spc="-5" dirty="0">
              <a:solidFill>
                <a:srgbClr val="292929"/>
              </a:solidFill>
              <a:latin typeface="Calibri" pitchFamily="34" charset="0"/>
              <a:ea typeface="Times New Roman" panose="02020603050405020304" pitchFamily="18" charset="0"/>
              <a:cs typeface="Calibri" pitchFamily="34" charset="0"/>
            </a:endParaRPr>
          </a:p>
          <a:p>
            <a:pPr lvl="0" indent="-285750" algn="just">
              <a:buFont typeface="Arial" panose="020B0604020202020204" pitchFamily="34" charset="0"/>
              <a:buChar char="•"/>
            </a:pPr>
            <a:r>
              <a:rPr lang="en-IN" sz="2000" spc="-5" dirty="0">
                <a:solidFill>
                  <a:srgbClr val="292929"/>
                </a:solidFill>
                <a:latin typeface="Calibri" pitchFamily="34" charset="0"/>
                <a:ea typeface="Times New Roman" panose="02020603050405020304" pitchFamily="18" charset="0"/>
                <a:cs typeface="Calibri" pitchFamily="34" charset="0"/>
              </a:rPr>
              <a:t>Performed initial analysis, checking the format and type of the various  numerical and categorical columns.</a:t>
            </a:r>
          </a:p>
          <a:p>
            <a:pPr lvl="0" algn="just"/>
            <a:endParaRPr lang="en-IN" sz="2000" spc="-5" dirty="0">
              <a:solidFill>
                <a:srgbClr val="292929"/>
              </a:solidFill>
              <a:latin typeface="Calibri" pitchFamily="34" charset="0"/>
              <a:ea typeface="Times New Roman" panose="02020603050405020304" pitchFamily="18" charset="0"/>
              <a:cs typeface="Calibri" pitchFamily="34" charset="0"/>
            </a:endParaRPr>
          </a:p>
          <a:p>
            <a:pPr lvl="0" indent="-285750" algn="just">
              <a:buFont typeface="Arial" panose="020B0604020202020204" pitchFamily="34" charset="0"/>
              <a:buChar char="•"/>
            </a:pPr>
            <a:r>
              <a:rPr lang="en-US" sz="2000" spc="-5" dirty="0">
                <a:solidFill>
                  <a:srgbClr val="292929"/>
                </a:solidFill>
                <a:latin typeface="Calibri" pitchFamily="34" charset="0"/>
                <a:ea typeface="Times New Roman" panose="02020603050405020304" pitchFamily="18" charset="0"/>
                <a:cs typeface="Calibri" pitchFamily="34" charset="0"/>
              </a:rPr>
              <a:t>Encoding the categorical variables with different encoding techniques which included Label Encoding and    Category encoding.</a:t>
            </a:r>
          </a:p>
          <a:p>
            <a:pPr lvl="0" algn="just"/>
            <a:endParaRPr lang="en-US" sz="2000" spc="-5" dirty="0">
              <a:solidFill>
                <a:srgbClr val="292929"/>
              </a:solidFill>
              <a:latin typeface="Calibri" pitchFamily="34" charset="0"/>
              <a:ea typeface="Times New Roman" panose="02020603050405020304" pitchFamily="18" charset="0"/>
              <a:cs typeface="Calibri" pitchFamily="34" charset="0"/>
            </a:endParaRPr>
          </a:p>
          <a:p>
            <a:pPr lvl="0" indent="-285750" algn="just">
              <a:buFont typeface="Arial" panose="020B0604020202020204" pitchFamily="34" charset="0"/>
              <a:buChar char="•"/>
            </a:pPr>
            <a:r>
              <a:rPr lang="en-US" sz="2000" spc="-5" dirty="0">
                <a:solidFill>
                  <a:srgbClr val="292929"/>
                </a:solidFill>
                <a:latin typeface="Calibri" pitchFamily="34" charset="0"/>
                <a:ea typeface="Times New Roman" panose="02020603050405020304" pitchFamily="18" charset="0"/>
                <a:cs typeface="Calibri" pitchFamily="34" charset="0"/>
              </a:rPr>
              <a:t>Handling missing values with statistical method approach. Here, all the numerical missing values were handled through median of each feature rather than taking mean as there were outliers. </a:t>
            </a:r>
            <a:endParaRPr lang="en-US" sz="2000" spc="-5" dirty="0" smtClean="0">
              <a:solidFill>
                <a:srgbClr val="292929"/>
              </a:solidFill>
              <a:latin typeface="Calibri" pitchFamily="34" charset="0"/>
              <a:ea typeface="Times New Roman" panose="02020603050405020304" pitchFamily="18" charset="0"/>
              <a:cs typeface="Calibri" pitchFamily="34" charset="0"/>
            </a:endParaRPr>
          </a:p>
        </p:txBody>
      </p:sp>
      <p:pic>
        <p:nvPicPr>
          <p:cNvPr id="4" name="Picture 4" descr="Packt Publishing | Drupal.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1041" y="635906"/>
            <a:ext cx="4354537" cy="707886"/>
          </a:xfrm>
          <a:prstGeom prst="rect">
            <a:avLst/>
          </a:prstGeom>
          <a:noFill/>
        </p:spPr>
        <p:txBody>
          <a:bodyPr wrap="square">
            <a:spAutoFit/>
          </a:bodyPr>
          <a:lstStyle/>
          <a:p>
            <a:r>
              <a:rPr lang="en-IN" sz="4000" b="1" dirty="0">
                <a:solidFill>
                  <a:schemeClr val="accent2">
                    <a:lumMod val="75000"/>
                  </a:schemeClr>
                </a:solidFill>
                <a:latin typeface="Calibri" pitchFamily="34" charset="0"/>
                <a:cs typeface="Calibri" pitchFamily="34" charset="0"/>
              </a:rPr>
              <a:t>Data Preparation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59169" y="1486869"/>
            <a:ext cx="8697781" cy="3170099"/>
          </a:xfrm>
          <a:prstGeom prst="rect">
            <a:avLst/>
          </a:prstGeom>
          <a:noFill/>
        </p:spPr>
        <p:txBody>
          <a:bodyPr wrap="square" rtlCol="0">
            <a:spAutoFit/>
          </a:bodyPr>
          <a:lstStyle/>
          <a:p>
            <a:pPr lvl="0" indent="-285750" algn="just">
              <a:buFont typeface="Arial" panose="020B0604020202020204" pitchFamily="34" charset="0"/>
              <a:buChar char="•"/>
            </a:pPr>
            <a:r>
              <a:rPr lang="en-US" sz="2000" spc="-5" dirty="0">
                <a:solidFill>
                  <a:srgbClr val="292929"/>
                </a:solidFill>
                <a:latin typeface="Calibri" pitchFamily="34" charset="0"/>
                <a:ea typeface="Times New Roman" panose="02020603050405020304" pitchFamily="18" charset="0"/>
                <a:cs typeface="Calibri" pitchFamily="34" charset="0"/>
              </a:rPr>
              <a:t>Likewise, all the categorical missing values were handled by replacing it with the most frequent occurrence value of that feature.</a:t>
            </a:r>
          </a:p>
          <a:p>
            <a:pPr lvl="0" algn="just"/>
            <a:endParaRPr lang="en-US" sz="2000" spc="-5" dirty="0" smtClean="0">
              <a:solidFill>
                <a:srgbClr val="292929"/>
              </a:solidFill>
              <a:latin typeface="Calibri" pitchFamily="34" charset="0"/>
              <a:ea typeface="Times New Roman" panose="02020603050405020304" pitchFamily="18" charset="0"/>
              <a:cs typeface="Calibri" pitchFamily="34" charset="0"/>
            </a:endParaRPr>
          </a:p>
          <a:p>
            <a:pPr lvl="0" indent="-285750" algn="just">
              <a:buFont typeface="Arial" panose="020B0604020202020204" pitchFamily="34" charset="0"/>
              <a:buChar char="•"/>
            </a:pPr>
            <a:r>
              <a:rPr lang="en-US" sz="2000" spc="-5" dirty="0" smtClean="0">
                <a:solidFill>
                  <a:srgbClr val="292929"/>
                </a:solidFill>
                <a:latin typeface="Calibri" pitchFamily="34" charset="0"/>
                <a:ea typeface="Times New Roman" panose="02020603050405020304" pitchFamily="18" charset="0"/>
                <a:cs typeface="Calibri" pitchFamily="34" charset="0"/>
              </a:rPr>
              <a:t>As </a:t>
            </a:r>
            <a:r>
              <a:rPr lang="en-US" sz="2000" spc="-5" dirty="0">
                <a:solidFill>
                  <a:srgbClr val="292929"/>
                </a:solidFill>
                <a:latin typeface="Calibri" pitchFamily="34" charset="0"/>
                <a:ea typeface="Times New Roman" panose="02020603050405020304" pitchFamily="18" charset="0"/>
                <a:cs typeface="Calibri" pitchFamily="34" charset="0"/>
              </a:rPr>
              <a:t>there were some outliers in our data, we tried to first identify the outliers through the 1.5 IQR rule. By doing this, we found that there were some outliers which were again handled through the median technique for each column. </a:t>
            </a:r>
          </a:p>
          <a:p>
            <a:pPr lvl="0" indent="-285750" algn="just">
              <a:buFont typeface="Arial" panose="020B0604020202020204" pitchFamily="34" charset="0"/>
              <a:buChar char="•"/>
            </a:pPr>
            <a:endParaRPr lang="en-US" sz="2000" spc="-5" dirty="0">
              <a:solidFill>
                <a:srgbClr val="292929"/>
              </a:solidFill>
              <a:latin typeface="Calibri" pitchFamily="34" charset="0"/>
              <a:ea typeface="Times New Roman" panose="02020603050405020304" pitchFamily="18" charset="0"/>
              <a:cs typeface="Calibri" pitchFamily="34" charset="0"/>
            </a:endParaRPr>
          </a:p>
          <a:p>
            <a:pPr lvl="0" indent="-285750" algn="just">
              <a:buFont typeface="Arial" panose="020B0604020202020204" pitchFamily="34" charset="0"/>
              <a:buChar char="•"/>
            </a:pPr>
            <a:r>
              <a:rPr lang="en-IN" sz="2000" spc="-5" dirty="0">
                <a:solidFill>
                  <a:srgbClr val="292929"/>
                </a:solidFill>
                <a:latin typeface="Calibri" pitchFamily="34" charset="0"/>
                <a:ea typeface="Times New Roman" panose="02020603050405020304" pitchFamily="18" charset="0"/>
                <a:cs typeface="Calibri" pitchFamily="34" charset="0"/>
              </a:rPr>
              <a:t>Reduced the functional/business sense of each of those columns, their relevance in predicting the business solution and form initial hypothesis of the most critical features which could be crucial in designing the model.</a:t>
            </a:r>
            <a:endParaRPr lang="en-US" sz="2000" spc="-5" dirty="0">
              <a:solidFill>
                <a:srgbClr val="292929"/>
              </a:solidFill>
              <a:latin typeface="Calibri" pitchFamily="34" charset="0"/>
              <a:ea typeface="Times New Roman" panose="02020603050405020304" pitchFamily="18" charset="0"/>
              <a:cs typeface="Calibri" pitchFamily="34" charset="0"/>
            </a:endParaRPr>
          </a:p>
        </p:txBody>
      </p:sp>
      <p:pic>
        <p:nvPicPr>
          <p:cNvPr id="8" name="Picture 4" descr="Packt Publishing | Drupal.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81041" y="635906"/>
            <a:ext cx="4354537" cy="707886"/>
          </a:xfrm>
          <a:prstGeom prst="rect">
            <a:avLst/>
          </a:prstGeom>
          <a:noFill/>
        </p:spPr>
        <p:txBody>
          <a:bodyPr wrap="square">
            <a:spAutoFit/>
          </a:bodyPr>
          <a:lstStyle/>
          <a:p>
            <a:r>
              <a:rPr lang="en-IN" sz="4000" b="1" dirty="0">
                <a:solidFill>
                  <a:schemeClr val="accent2">
                    <a:lumMod val="75000"/>
                  </a:schemeClr>
                </a:solidFill>
                <a:latin typeface="Calibri" pitchFamily="34" charset="0"/>
                <a:cs typeface="Calibri" pitchFamily="34" charset="0"/>
              </a:rPr>
              <a:t>Data Preparation</a:t>
            </a:r>
          </a:p>
        </p:txBody>
      </p:sp>
    </p:spTree>
    <p:extLst>
      <p:ext uri="{BB962C8B-B14F-4D97-AF65-F5344CB8AC3E}">
        <p14:creationId xmlns:p14="http://schemas.microsoft.com/office/powerpoint/2010/main" val="1304111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5" name="TextBox 4"/>
          <p:cNvSpPr txBox="1"/>
          <p:nvPr/>
        </p:nvSpPr>
        <p:spPr>
          <a:xfrm>
            <a:off x="2325872" y="636569"/>
            <a:ext cx="6097772" cy="707886"/>
          </a:xfrm>
          <a:prstGeom prst="rect">
            <a:avLst/>
          </a:prstGeom>
          <a:noFill/>
        </p:spPr>
        <p:txBody>
          <a:bodyPr wrap="square">
            <a:spAutoFit/>
          </a:bodyPr>
          <a:lstStyle/>
          <a:p>
            <a:r>
              <a:rPr lang="en-IN" sz="4000" b="1" dirty="0">
                <a:solidFill>
                  <a:schemeClr val="accent2">
                    <a:lumMod val="75000"/>
                  </a:schemeClr>
                </a:solidFill>
                <a:latin typeface="Calibri" pitchFamily="34" charset="0"/>
                <a:ea typeface="+mj-ea"/>
                <a:cs typeface="Calibri" pitchFamily="34" charset="0"/>
              </a:rPr>
              <a:t>Data Modelling</a:t>
            </a:r>
          </a:p>
        </p:txBody>
      </p:sp>
      <p:sp>
        <p:nvSpPr>
          <p:cNvPr id="7" name="TextBox 6"/>
          <p:cNvSpPr txBox="1"/>
          <p:nvPr/>
        </p:nvSpPr>
        <p:spPr>
          <a:xfrm>
            <a:off x="2325872" y="1850066"/>
            <a:ext cx="8795209" cy="3477875"/>
          </a:xfrm>
          <a:prstGeom prst="rect">
            <a:avLst/>
          </a:prstGeom>
          <a:noFill/>
        </p:spPr>
        <p:txBody>
          <a:bodyPr wrap="square" rtlCol="0">
            <a:spAutoFit/>
          </a:bodyPr>
          <a:lstStyle/>
          <a:p>
            <a:pPr algn="just"/>
            <a:r>
              <a:rPr lang="en-US" sz="2000" dirty="0">
                <a:latin typeface="Calibri" pitchFamily="34" charset="0"/>
                <a:cs typeface="Calibri" pitchFamily="34" charset="0"/>
              </a:rPr>
              <a:t>For data modelling we choose 3 classification models Logistic Regression, Random Forest and SVM.</a:t>
            </a: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A pipeline structure is created consisting of Filling null values, Scaling data using Standard Scaler, Performing PCA on the data along with models Logistic Regression, Random Forest and SVM.</a:t>
            </a: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We created a pipeline for each given model and tries to fit it with training data and testing it on test data. Then we tries to evaluate these models using evaluation metrics such as confusion matrix and classification report , accuracy and roc curve.</a:t>
            </a:r>
          </a:p>
          <a:p>
            <a:pPr algn="just"/>
            <a:endParaRPr lang="en-IN" sz="2000" dirty="0">
              <a:latin typeface="Calibri" pitchFamily="34" charset="0"/>
              <a:cs typeface="Calibri" pitchFamily="34" charset="0"/>
            </a:endParaRPr>
          </a:p>
        </p:txBody>
      </p:sp>
      <p:pic>
        <p:nvPicPr>
          <p:cNvPr id="4" name="Picture 4" descr="Packt Publishing | Drupal.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945" y="2144396"/>
            <a:ext cx="9254428" cy="2611739"/>
          </a:xfrm>
          <a:prstGeom prst="rect">
            <a:avLst/>
          </a:prstGeom>
        </p:spPr>
      </p:pic>
      <p:pic>
        <p:nvPicPr>
          <p:cNvPr id="4" name="Picture 4" descr="Packt Publishing | Drupal.o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325872" y="636569"/>
            <a:ext cx="6097772" cy="707886"/>
          </a:xfrm>
          <a:prstGeom prst="rect">
            <a:avLst/>
          </a:prstGeom>
          <a:noFill/>
        </p:spPr>
        <p:txBody>
          <a:bodyPr wrap="square">
            <a:spAutoFit/>
          </a:bodyPr>
          <a:lstStyle/>
          <a:p>
            <a:r>
              <a:rPr lang="en-IN" sz="4000" b="1" dirty="0" smtClean="0">
                <a:solidFill>
                  <a:schemeClr val="accent2">
                    <a:lumMod val="75000"/>
                  </a:schemeClr>
                </a:solidFill>
                <a:latin typeface="Calibri" pitchFamily="34" charset="0"/>
                <a:ea typeface="+mj-ea"/>
                <a:cs typeface="Calibri" pitchFamily="34" charset="0"/>
              </a:rPr>
              <a:t>Model Pipeline</a:t>
            </a:r>
            <a:endParaRPr lang="en-IN" sz="4000" b="1" dirty="0">
              <a:solidFill>
                <a:schemeClr val="accent2">
                  <a:lumMod val="75000"/>
                </a:schemeClr>
              </a:solidFill>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5" name="TextBox 4"/>
          <p:cNvSpPr txBox="1"/>
          <p:nvPr/>
        </p:nvSpPr>
        <p:spPr>
          <a:xfrm>
            <a:off x="2175052" y="602143"/>
            <a:ext cx="6097772" cy="707886"/>
          </a:xfrm>
          <a:prstGeom prst="rect">
            <a:avLst/>
          </a:prstGeom>
          <a:noFill/>
        </p:spPr>
        <p:txBody>
          <a:bodyPr wrap="square">
            <a:spAutoFit/>
          </a:bodyPr>
          <a:lstStyle/>
          <a:p>
            <a:r>
              <a:rPr lang="en-IN" sz="4000" b="1" dirty="0">
                <a:solidFill>
                  <a:schemeClr val="accent2">
                    <a:lumMod val="75000"/>
                  </a:schemeClr>
                </a:solidFill>
                <a:latin typeface="Calibri" pitchFamily="34" charset="0"/>
                <a:ea typeface="+mj-ea"/>
                <a:cs typeface="Calibri" pitchFamily="34" charset="0"/>
              </a:rPr>
              <a:t>Hyperparameter Tuning</a:t>
            </a:r>
          </a:p>
        </p:txBody>
      </p:sp>
      <p:sp>
        <p:nvSpPr>
          <p:cNvPr id="7" name="TextBox 6"/>
          <p:cNvSpPr txBox="1"/>
          <p:nvPr/>
        </p:nvSpPr>
        <p:spPr>
          <a:xfrm>
            <a:off x="2175000" y="1584251"/>
            <a:ext cx="9007865" cy="3170099"/>
          </a:xfrm>
          <a:prstGeom prst="rect">
            <a:avLst/>
          </a:prstGeom>
          <a:noFill/>
        </p:spPr>
        <p:txBody>
          <a:bodyPr wrap="square" rtlCol="0">
            <a:spAutoFit/>
          </a:bodyPr>
          <a:lstStyle/>
          <a:p>
            <a:pPr algn="just"/>
            <a:r>
              <a:rPr lang="en-US" sz="2000" dirty="0">
                <a:latin typeface="Calibri" pitchFamily="34" charset="0"/>
                <a:cs typeface="Calibri" pitchFamily="34" charset="0"/>
              </a:rPr>
              <a:t>Hyperparameter tuning is choosing a set of optimal parameters for a model that allows the model to maximize its performance.</a:t>
            </a:r>
          </a:p>
          <a:p>
            <a:pPr algn="just"/>
            <a:endParaRPr lang="en-US" sz="2000" dirty="0">
              <a:latin typeface="Calibri" pitchFamily="34" charset="0"/>
              <a:cs typeface="Calibri" pitchFamily="34" charset="0"/>
            </a:endParaRPr>
          </a:p>
          <a:p>
            <a:pPr algn="just"/>
            <a:r>
              <a:rPr lang="en-US" sz="2000" b="1" dirty="0">
                <a:latin typeface="Calibri" pitchFamily="34" charset="0"/>
                <a:cs typeface="Calibri" pitchFamily="34" charset="0"/>
              </a:rPr>
              <a:t>GridSearchCV</a:t>
            </a:r>
            <a:r>
              <a:rPr lang="en-US" sz="2000" dirty="0">
                <a:latin typeface="Calibri" pitchFamily="34" charset="0"/>
                <a:cs typeface="Calibri" pitchFamily="34" charset="0"/>
              </a:rPr>
              <a:t> method for hyperparameter tuning uses a different combination of all the specified hyperparameters and their values and calculates the performance for each combination and selects the best value for the hyperparameters.</a:t>
            </a: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We will do hyperparameter tuning with GridSearchCV method for each model pipeline and tries to fit it with training data and testing it on test data</a:t>
            </a:r>
          </a:p>
          <a:p>
            <a:pPr algn="just"/>
            <a:r>
              <a:rPr lang="en-US" sz="2000" dirty="0">
                <a:latin typeface="Calibri" pitchFamily="34" charset="0"/>
                <a:cs typeface="Calibri" pitchFamily="34" charset="0"/>
              </a:rPr>
              <a:t>and do evaluation of these hypertuned models.</a:t>
            </a:r>
            <a:endParaRPr lang="en-IN" sz="2000" dirty="0">
              <a:latin typeface="Calibri" pitchFamily="34" charset="0"/>
              <a:cs typeface="Calibri" pitchFamily="34" charset="0"/>
            </a:endParaRPr>
          </a:p>
        </p:txBody>
      </p:sp>
      <p:pic>
        <p:nvPicPr>
          <p:cNvPr id="4" name="Picture 4" descr="Packt Publishing | Drupal.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5" name="TextBox 4"/>
          <p:cNvSpPr txBox="1"/>
          <p:nvPr/>
        </p:nvSpPr>
        <p:spPr>
          <a:xfrm>
            <a:off x="2325872" y="570247"/>
            <a:ext cx="6097772" cy="707886"/>
          </a:xfrm>
          <a:prstGeom prst="rect">
            <a:avLst/>
          </a:prstGeom>
          <a:noFill/>
        </p:spPr>
        <p:txBody>
          <a:bodyPr wrap="square">
            <a:spAutoFit/>
          </a:bodyPr>
          <a:lstStyle/>
          <a:p>
            <a:r>
              <a:rPr lang="en-IN" sz="4000" b="1" dirty="0">
                <a:solidFill>
                  <a:schemeClr val="accent2">
                    <a:lumMod val="75000"/>
                  </a:schemeClr>
                </a:solidFill>
                <a:latin typeface="Calibri" pitchFamily="34" charset="0"/>
                <a:ea typeface="+mj-ea"/>
                <a:cs typeface="Calibri" pitchFamily="34" charset="0"/>
              </a:rPr>
              <a:t>Thresholding</a:t>
            </a:r>
          </a:p>
        </p:txBody>
      </p:sp>
      <p:sp>
        <p:nvSpPr>
          <p:cNvPr id="6" name="TextBox 5"/>
          <p:cNvSpPr txBox="1"/>
          <p:nvPr/>
        </p:nvSpPr>
        <p:spPr>
          <a:xfrm>
            <a:off x="2362723" y="1533293"/>
            <a:ext cx="8721288" cy="2862322"/>
          </a:xfrm>
          <a:prstGeom prst="rect">
            <a:avLst/>
          </a:prstGeom>
          <a:noFill/>
        </p:spPr>
        <p:txBody>
          <a:bodyPr wrap="square" rtlCol="0">
            <a:spAutoFit/>
          </a:bodyPr>
          <a:lstStyle/>
          <a:p>
            <a:pPr algn="just"/>
            <a:r>
              <a:rPr lang="en-IN" sz="2000" dirty="0">
                <a:latin typeface="Calibri" pitchFamily="34" charset="0"/>
                <a:cs typeface="Calibri" pitchFamily="34" charset="0"/>
              </a:rPr>
              <a:t>Threshold is basically a cut-off value which decides the class label based on prediction probability values for each class. </a:t>
            </a:r>
            <a:r>
              <a:rPr lang="en-US" sz="2000" b="0" i="0" dirty="0">
                <a:solidFill>
                  <a:srgbClr val="555555"/>
                </a:solidFill>
                <a:effectLst/>
                <a:latin typeface="Calibri" pitchFamily="34" charset="0"/>
                <a:cs typeface="Calibri" pitchFamily="34" charset="0"/>
              </a:rPr>
              <a:t>The default value for the threshold is 0.5. If va</a:t>
            </a:r>
            <a:r>
              <a:rPr lang="en-US" sz="2000" dirty="0">
                <a:solidFill>
                  <a:srgbClr val="555555"/>
                </a:solidFill>
                <a:latin typeface="Calibri" pitchFamily="34" charset="0"/>
                <a:cs typeface="Calibri" pitchFamily="34" charset="0"/>
              </a:rPr>
              <a:t>lue of prediction probability is less than 0.5  then it classifies as class 0 and if  greater than 0.5 then it classifies as class 1.</a:t>
            </a:r>
          </a:p>
          <a:p>
            <a:pPr algn="just"/>
            <a:endParaRPr lang="en-US" sz="2000" b="0" i="0" dirty="0">
              <a:solidFill>
                <a:srgbClr val="555555"/>
              </a:solidFill>
              <a:effectLst/>
              <a:latin typeface="Calibri" pitchFamily="34" charset="0"/>
              <a:cs typeface="Calibri" pitchFamily="34" charset="0"/>
            </a:endParaRPr>
          </a:p>
          <a:p>
            <a:pPr algn="just"/>
            <a:r>
              <a:rPr lang="en-US" sz="2000" dirty="0">
                <a:solidFill>
                  <a:srgbClr val="555555"/>
                </a:solidFill>
                <a:latin typeface="Calibri" pitchFamily="34" charset="0"/>
                <a:cs typeface="Calibri" pitchFamily="34" charset="0"/>
              </a:rPr>
              <a:t>For our models, the value of false positive is very high for each model so to decrease this false positive value to some extent, we found out optimal threshold using precision recall curve for each model and then test and evaluate each model to find out best model for our final prediction.</a:t>
            </a:r>
            <a:endParaRPr lang="en-IN" sz="2000" dirty="0">
              <a:latin typeface="Calibri" pitchFamily="34" charset="0"/>
              <a:cs typeface="Calibri" pitchFamily="34" charset="0"/>
            </a:endParaRPr>
          </a:p>
        </p:txBody>
      </p:sp>
      <p:pic>
        <p:nvPicPr>
          <p:cNvPr id="4" name="Picture 4" descr="Packt Publishing | Drupal.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769" y="1581697"/>
            <a:ext cx="4754508" cy="3313974"/>
          </a:xfrm>
          <a:prstGeom prst="rect">
            <a:avLst/>
          </a:prstGeom>
          <a:ln>
            <a:noFill/>
          </a:ln>
          <a:effectLst>
            <a:softEdge rad="11250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586865"/>
            <a:ext cx="4932045" cy="3247390"/>
          </a:xfrm>
          <a:prstGeom prst="rect">
            <a:avLst/>
          </a:prstGeom>
          <a:ln>
            <a:noFill/>
          </a:ln>
          <a:effectLst>
            <a:softEdge rad="112500"/>
          </a:effectLst>
        </p:spPr>
      </p:pic>
      <p:pic>
        <p:nvPicPr>
          <p:cNvPr id="7" name="Picture 4" descr="Packt Publishing | Drupal.or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34601" y="357412"/>
            <a:ext cx="1543554" cy="556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1382395" y="4793096"/>
            <a:ext cx="10121900" cy="1630045"/>
          </a:xfrm>
          <a:prstGeom prst="rect">
            <a:avLst/>
          </a:prstGeom>
          <a:noFill/>
        </p:spPr>
        <p:txBody>
          <a:bodyPr wrap="square" rtlCol="0">
            <a:spAutoFit/>
          </a:bodyPr>
          <a:lstStyle/>
          <a:p>
            <a:pPr algn="just"/>
            <a:r>
              <a:rPr lang="en-US" sz="2000" dirty="0">
                <a:latin typeface="Calibri" pitchFamily="34" charset="0"/>
                <a:cs typeface="Calibri" pitchFamily="34" charset="0"/>
              </a:rPr>
              <a:t>Accuracy is used when the True Positives and True negatives are more important while F1-score is used when the False Negatives and False Positives are crucial. Accuracy can be used when the class distribution is similar while F1-score is a better metric when there are imbalanced classes as in the above case. As we can see above by accuracy and F1 score, SVM is best model for prediction.</a:t>
            </a:r>
          </a:p>
        </p:txBody>
      </p:sp>
      <p:sp>
        <p:nvSpPr>
          <p:cNvPr id="9" name="TextBox 8"/>
          <p:cNvSpPr txBox="1"/>
          <p:nvPr/>
        </p:nvSpPr>
        <p:spPr>
          <a:xfrm>
            <a:off x="2393655" y="594194"/>
            <a:ext cx="6097772" cy="707886"/>
          </a:xfrm>
          <a:prstGeom prst="rect">
            <a:avLst/>
          </a:prstGeom>
          <a:noFill/>
        </p:spPr>
        <p:txBody>
          <a:bodyPr wrap="square">
            <a:spAutoFit/>
          </a:bodyPr>
          <a:lstStyle/>
          <a:p>
            <a:r>
              <a:rPr lang="en-IN" sz="4000" b="1" dirty="0">
                <a:solidFill>
                  <a:schemeClr val="accent2">
                    <a:lumMod val="75000"/>
                  </a:schemeClr>
                </a:solidFill>
                <a:latin typeface="Calibri" pitchFamily="34" charset="0"/>
                <a:cs typeface="Calibri" pitchFamily="34" charset="0"/>
              </a:rPr>
              <a:t>Models Comparison</a:t>
            </a:r>
            <a:endParaRPr lang="en-IN" sz="4000" b="1" dirty="0">
              <a:solidFill>
                <a:schemeClr val="accent2">
                  <a:lumMod val="75000"/>
                </a:schemeClr>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2" name="TextBox 1"/>
          <p:cNvSpPr txBox="1"/>
          <p:nvPr/>
        </p:nvSpPr>
        <p:spPr>
          <a:xfrm>
            <a:off x="3969986" y="1339113"/>
            <a:ext cx="6719777" cy="460375"/>
          </a:xfrm>
          <a:prstGeom prst="rect">
            <a:avLst/>
          </a:prstGeom>
          <a:noFill/>
        </p:spPr>
        <p:txBody>
          <a:bodyPr wrap="square" rtlCol="0">
            <a:spAutoFit/>
          </a:bodyPr>
          <a:lstStyle/>
          <a:p>
            <a:r>
              <a:rPr lang="en-IN" sz="2400" dirty="0">
                <a:solidFill>
                  <a:schemeClr val="accent2">
                    <a:lumMod val="75000"/>
                  </a:schemeClr>
                </a:solidFill>
                <a:latin typeface="Calibri" pitchFamily="34" charset="0"/>
                <a:ea typeface="+mj-ea"/>
                <a:cs typeface="Calibri" pitchFamily="34" charset="0"/>
              </a:rPr>
              <a:t>After hyper tuning the models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972" y="1959188"/>
            <a:ext cx="4743059" cy="2933851"/>
          </a:xfrm>
          <a:prstGeom prst="rect">
            <a:avLst/>
          </a:prstGeom>
          <a:ln>
            <a:noFill/>
          </a:ln>
          <a:effectLst>
            <a:softEdge rad="11250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6385" y="1971587"/>
            <a:ext cx="4596130" cy="2934335"/>
          </a:xfrm>
          <a:prstGeom prst="rect">
            <a:avLst/>
          </a:prstGeom>
          <a:ln>
            <a:noFill/>
          </a:ln>
          <a:effectLst>
            <a:softEdge rad="112500"/>
          </a:effectLst>
        </p:spPr>
      </p:pic>
      <p:pic>
        <p:nvPicPr>
          <p:cNvPr id="6" name="Picture 4" descr="Packt Publishing | Drupal.or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1369695" y="5139120"/>
            <a:ext cx="9976485" cy="1322070"/>
          </a:xfrm>
          <a:prstGeom prst="rect">
            <a:avLst/>
          </a:prstGeom>
          <a:noFill/>
        </p:spPr>
        <p:txBody>
          <a:bodyPr wrap="square" rtlCol="0">
            <a:spAutoFit/>
          </a:bodyPr>
          <a:lstStyle/>
          <a:p>
            <a:pPr algn="just"/>
            <a:r>
              <a:rPr lang="en-US" sz="2000" dirty="0">
                <a:latin typeface="Calibri" pitchFamily="34" charset="0"/>
                <a:cs typeface="Calibri" pitchFamily="34" charset="0"/>
              </a:rPr>
              <a:t>As we can see above after </a:t>
            </a:r>
            <a:r>
              <a:rPr lang="en-US" sz="2000" dirty="0" smtClean="0">
                <a:latin typeface="Calibri" pitchFamily="34" charset="0"/>
                <a:cs typeface="Calibri" pitchFamily="34" charset="0"/>
              </a:rPr>
              <a:t>tuning </a:t>
            </a:r>
            <a:r>
              <a:rPr lang="en-US" sz="2000" dirty="0">
                <a:latin typeface="Calibri" pitchFamily="34" charset="0"/>
                <a:cs typeface="Calibri" pitchFamily="34" charset="0"/>
              </a:rPr>
              <a:t>the model with optimal parameters we get SVM as our best model. Basically we simply build a model for each possible combination of all of the </a:t>
            </a:r>
            <a:r>
              <a:rPr lang="en-US" sz="2000" dirty="0" smtClean="0">
                <a:latin typeface="Calibri" pitchFamily="34" charset="0"/>
                <a:cs typeface="Calibri" pitchFamily="34" charset="0"/>
              </a:rPr>
              <a:t>hyper parameter </a:t>
            </a:r>
            <a:r>
              <a:rPr lang="en-US" sz="2000" dirty="0">
                <a:latin typeface="Calibri" pitchFamily="34" charset="0"/>
                <a:cs typeface="Calibri" pitchFamily="34" charset="0"/>
              </a:rPr>
              <a:t>values we get, evaluating each model, and selecting the architecture which produces the best results.</a:t>
            </a:r>
          </a:p>
        </p:txBody>
      </p:sp>
      <p:sp>
        <p:nvSpPr>
          <p:cNvPr id="10" name="TextBox 9"/>
          <p:cNvSpPr txBox="1"/>
          <p:nvPr/>
        </p:nvSpPr>
        <p:spPr>
          <a:xfrm>
            <a:off x="2393655" y="594194"/>
            <a:ext cx="6097772" cy="707886"/>
          </a:xfrm>
          <a:prstGeom prst="rect">
            <a:avLst/>
          </a:prstGeom>
          <a:noFill/>
        </p:spPr>
        <p:txBody>
          <a:bodyPr wrap="square">
            <a:spAutoFit/>
          </a:bodyPr>
          <a:lstStyle/>
          <a:p>
            <a:r>
              <a:rPr lang="en-IN" sz="4000" b="1" dirty="0">
                <a:solidFill>
                  <a:schemeClr val="accent2">
                    <a:lumMod val="75000"/>
                  </a:schemeClr>
                </a:solidFill>
                <a:latin typeface="Calibri" pitchFamily="34" charset="0"/>
                <a:cs typeface="Calibri" pitchFamily="34" charset="0"/>
              </a:rPr>
              <a:t>Models Comparison</a:t>
            </a:r>
            <a:endParaRPr lang="en-IN" sz="4000" b="1" dirty="0">
              <a:solidFill>
                <a:schemeClr val="accent2">
                  <a:lumMod val="75000"/>
                </a:schemeClr>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4" name="TextBox 3"/>
          <p:cNvSpPr txBox="1"/>
          <p:nvPr/>
        </p:nvSpPr>
        <p:spPr>
          <a:xfrm>
            <a:off x="2253635" y="658091"/>
            <a:ext cx="1885950" cy="707886"/>
          </a:xfrm>
          <a:prstGeom prst="rect">
            <a:avLst/>
          </a:prstGeom>
          <a:noFill/>
        </p:spPr>
        <p:txBody>
          <a:bodyPr wrap="square" rtlCol="0">
            <a:spAutoFit/>
          </a:bodyPr>
          <a:lstStyle/>
          <a:p>
            <a:r>
              <a:rPr lang="en-IN" sz="4000" b="1" dirty="0">
                <a:solidFill>
                  <a:schemeClr val="accent2">
                    <a:lumMod val="75000"/>
                  </a:schemeClr>
                </a:solidFill>
                <a:latin typeface="Calibri" pitchFamily="34" charset="0"/>
                <a:ea typeface="+mj-ea"/>
                <a:cs typeface="Calibri" pitchFamily="34" charset="0"/>
              </a:rPr>
              <a:t>Outline</a:t>
            </a:r>
          </a:p>
        </p:txBody>
      </p:sp>
      <p:sp>
        <p:nvSpPr>
          <p:cNvPr id="5" name="TextBox 4"/>
          <p:cNvSpPr txBox="1"/>
          <p:nvPr/>
        </p:nvSpPr>
        <p:spPr>
          <a:xfrm>
            <a:off x="2053219" y="1514475"/>
            <a:ext cx="7800975" cy="683264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itchFamily="34" charset="0"/>
                <a:cs typeface="Calibri" pitchFamily="34" charset="0"/>
              </a:rPr>
              <a:t>Business Problem</a:t>
            </a:r>
          </a:p>
          <a:p>
            <a:pPr marL="285750" indent="-285750">
              <a:buFont typeface="Arial" panose="020B0604020202020204" pitchFamily="34" charset="0"/>
              <a:buChar char="•"/>
            </a:pPr>
            <a:r>
              <a:rPr lang="en-IN" sz="2000" dirty="0">
                <a:latin typeface="Calibri" pitchFamily="34" charset="0"/>
                <a:cs typeface="Calibri" pitchFamily="34" charset="0"/>
              </a:rPr>
              <a:t>Problem Statement &amp; Business Objectives</a:t>
            </a:r>
          </a:p>
          <a:p>
            <a:pPr marL="285750" indent="-285750">
              <a:buFont typeface="Arial" panose="020B0604020202020204" pitchFamily="34" charset="0"/>
              <a:buChar char="•"/>
            </a:pPr>
            <a:r>
              <a:rPr lang="en-IN" sz="2000" dirty="0">
                <a:latin typeface="Calibri" pitchFamily="34" charset="0"/>
                <a:cs typeface="Calibri" pitchFamily="34" charset="0"/>
              </a:rPr>
              <a:t>Dataset</a:t>
            </a:r>
          </a:p>
          <a:p>
            <a:pPr marL="285750" indent="-285750">
              <a:buFont typeface="Arial" panose="020B0604020202020204" pitchFamily="34" charset="0"/>
              <a:buChar char="•"/>
            </a:pPr>
            <a:r>
              <a:rPr lang="en-IN" sz="2000" dirty="0">
                <a:latin typeface="Calibri" pitchFamily="34" charset="0"/>
                <a:cs typeface="Calibri" pitchFamily="34" charset="0"/>
              </a:rPr>
              <a:t>Project Architecture</a:t>
            </a:r>
          </a:p>
          <a:p>
            <a:pPr marL="285750" indent="-285750">
              <a:buFont typeface="Arial" panose="020B0604020202020204" pitchFamily="34" charset="0"/>
              <a:buChar char="•"/>
            </a:pPr>
            <a:r>
              <a:rPr lang="en-IN" sz="2000" dirty="0">
                <a:latin typeface="Calibri" pitchFamily="34" charset="0"/>
                <a:cs typeface="Calibri" pitchFamily="34" charset="0"/>
              </a:rPr>
              <a:t>Technology Stack</a:t>
            </a:r>
          </a:p>
          <a:p>
            <a:pPr marL="285750" indent="-285750">
              <a:buFont typeface="Arial" panose="020B0604020202020204" pitchFamily="34" charset="0"/>
              <a:buChar char="•"/>
            </a:pPr>
            <a:r>
              <a:rPr lang="en-IN" sz="2000" dirty="0">
                <a:latin typeface="Calibri" pitchFamily="34" charset="0"/>
                <a:cs typeface="Calibri" pitchFamily="34" charset="0"/>
              </a:rPr>
              <a:t>EDA</a:t>
            </a:r>
          </a:p>
          <a:p>
            <a:pPr marL="285750" indent="-285750">
              <a:buFont typeface="Arial" panose="020B0604020202020204" pitchFamily="34" charset="0"/>
              <a:buChar char="•"/>
            </a:pPr>
            <a:r>
              <a:rPr lang="en-IN" sz="2000" dirty="0">
                <a:latin typeface="Calibri" pitchFamily="34" charset="0"/>
                <a:cs typeface="Calibri" pitchFamily="34" charset="0"/>
              </a:rPr>
              <a:t>Data Preparation</a:t>
            </a:r>
          </a:p>
          <a:p>
            <a:pPr marL="285750" indent="-285750">
              <a:buFont typeface="Arial" panose="020B0604020202020204" pitchFamily="34" charset="0"/>
              <a:buChar char="•"/>
            </a:pPr>
            <a:r>
              <a:rPr lang="en-IN" sz="2000" dirty="0">
                <a:latin typeface="Calibri" pitchFamily="34" charset="0"/>
                <a:cs typeface="Calibri" pitchFamily="34" charset="0"/>
              </a:rPr>
              <a:t>Data Modelling</a:t>
            </a:r>
          </a:p>
          <a:p>
            <a:pPr marL="285750" indent="-285750">
              <a:buFont typeface="Arial" panose="020B0604020202020204" pitchFamily="34" charset="0"/>
              <a:buChar char="•"/>
            </a:pPr>
            <a:r>
              <a:rPr lang="en-IN" sz="2000" dirty="0">
                <a:latin typeface="Calibri" pitchFamily="34" charset="0"/>
                <a:cs typeface="Calibri" pitchFamily="34" charset="0"/>
              </a:rPr>
              <a:t>Hyperparameter Tuning</a:t>
            </a:r>
          </a:p>
          <a:p>
            <a:pPr marL="285750" indent="-285750">
              <a:buFont typeface="Arial" panose="020B0604020202020204" pitchFamily="34" charset="0"/>
              <a:buChar char="•"/>
            </a:pPr>
            <a:r>
              <a:rPr lang="en-IN" sz="2000" dirty="0">
                <a:latin typeface="Calibri" pitchFamily="34" charset="0"/>
                <a:cs typeface="Calibri" pitchFamily="34" charset="0"/>
              </a:rPr>
              <a:t>Thresholding</a:t>
            </a:r>
          </a:p>
          <a:p>
            <a:pPr marL="285750" indent="-285750">
              <a:buFont typeface="Arial" panose="020B0604020202020204" pitchFamily="34" charset="0"/>
              <a:buChar char="•"/>
            </a:pPr>
            <a:r>
              <a:rPr lang="en-IN" sz="2000" dirty="0">
                <a:latin typeface="Calibri" pitchFamily="34" charset="0"/>
                <a:cs typeface="Calibri" pitchFamily="34" charset="0"/>
              </a:rPr>
              <a:t>Models Comparison</a:t>
            </a:r>
          </a:p>
          <a:p>
            <a:pPr marL="285750" indent="-285750">
              <a:buFont typeface="Arial" panose="020B0604020202020204" pitchFamily="34" charset="0"/>
              <a:buChar char="•"/>
            </a:pPr>
            <a:r>
              <a:rPr lang="en-IN" sz="2000" dirty="0">
                <a:latin typeface="Calibri" pitchFamily="34" charset="0"/>
                <a:cs typeface="Calibri" pitchFamily="34" charset="0"/>
              </a:rPr>
              <a:t>UI Development </a:t>
            </a:r>
          </a:p>
          <a:p>
            <a:pPr marL="285750" indent="-285750">
              <a:buFont typeface="Arial" panose="020B0604020202020204" pitchFamily="34" charset="0"/>
              <a:buChar char="•"/>
            </a:pPr>
            <a:r>
              <a:rPr lang="en-IN" sz="2000" dirty="0">
                <a:latin typeface="Calibri" pitchFamily="34" charset="0"/>
                <a:cs typeface="Calibri" pitchFamily="34" charset="0"/>
              </a:rPr>
              <a:t>Deployment</a:t>
            </a:r>
          </a:p>
          <a:p>
            <a:pPr marL="285750" indent="-285750">
              <a:buFont typeface="Arial" panose="020B0604020202020204" pitchFamily="34" charset="0"/>
              <a:buChar char="•"/>
            </a:pPr>
            <a:r>
              <a:rPr lang="en-IN" sz="2000" dirty="0">
                <a:latin typeface="Calibri" pitchFamily="34" charset="0"/>
                <a:cs typeface="Calibri" pitchFamily="34" charset="0"/>
              </a:rPr>
              <a:t>Business Recommendation</a:t>
            </a:r>
          </a:p>
          <a:p>
            <a:pPr marL="285750" indent="-285750">
              <a:buFont typeface="Arial" panose="020B0604020202020204" pitchFamily="34" charset="0"/>
              <a:buChar char="•"/>
            </a:pPr>
            <a:r>
              <a:rPr lang="en-IN" sz="2000" dirty="0">
                <a:solidFill>
                  <a:schemeClr val="dk1"/>
                </a:solidFill>
                <a:latin typeface="Calibri" pitchFamily="34" charset="0"/>
                <a:cs typeface="Calibri" pitchFamily="34" charset="0"/>
              </a:rPr>
              <a:t>Future Scope</a:t>
            </a:r>
            <a:endParaRPr lang="en-IN" sz="2000" dirty="0">
              <a:latin typeface="Calibri" pitchFamily="34" charset="0"/>
              <a:cs typeface="Calibri" pitchFamily="34" charset="0"/>
            </a:endParaRPr>
          </a:p>
          <a:p>
            <a:pPr marL="285750" indent="-285750">
              <a:buFont typeface="Arial" panose="020B0604020202020204" pitchFamily="34" charset="0"/>
              <a:buChar char="•"/>
            </a:pPr>
            <a:endParaRPr lang="en-IN" sz="2000" dirty="0">
              <a:latin typeface="Calibri" pitchFamily="34" charset="0"/>
              <a:cs typeface="Calibri" pitchFamily="34" charset="0"/>
            </a:endParaRPr>
          </a:p>
          <a:p>
            <a:pPr marL="285750" indent="-285750">
              <a:buFont typeface="Arial" panose="020B0604020202020204" pitchFamily="34" charset="0"/>
              <a:buChar char="•"/>
            </a:pPr>
            <a:endParaRPr lang="en-IN" sz="2000" dirty="0">
              <a:latin typeface="Calibri" pitchFamily="34" charset="0"/>
              <a:cs typeface="Calibri" pitchFamily="34" charset="0"/>
            </a:endParaRPr>
          </a:p>
          <a:p>
            <a:pPr marL="285750" indent="-285750">
              <a:buFont typeface="Arial" panose="020B0604020202020204" pitchFamily="34" charset="0"/>
              <a:buChar char="•"/>
            </a:pPr>
            <a:endParaRPr lang="en-IN" sz="2000" dirty="0">
              <a:latin typeface="Calibri" pitchFamily="34" charset="0"/>
              <a:cs typeface="Calibri" pitchFamily="34" charset="0"/>
            </a:endParaRPr>
          </a:p>
          <a:p>
            <a:pPr marL="285750" indent="-285750">
              <a:buFont typeface="Arial" panose="020B0604020202020204" pitchFamily="34" charset="0"/>
              <a:buChar char="•"/>
            </a:pPr>
            <a:endParaRPr lang="en-IN" sz="2000" dirty="0">
              <a:latin typeface="Calibri" pitchFamily="34" charset="0"/>
              <a:cs typeface="Calibri" pitchFamily="34" charset="0"/>
            </a:endParaRPr>
          </a:p>
          <a:p>
            <a:pPr marL="285750" indent="-285750">
              <a:buFont typeface="Arial" panose="020B0604020202020204" pitchFamily="34" charset="0"/>
              <a:buChar char="•"/>
            </a:pPr>
            <a:endParaRPr lang="en-IN" sz="2000" dirty="0">
              <a:latin typeface="Calibri" pitchFamily="34" charset="0"/>
              <a:cs typeface="Calibri" pitchFamily="34" charset="0"/>
            </a:endParaRPr>
          </a:p>
          <a:p>
            <a:pPr marL="285750" indent="-285750">
              <a:buFont typeface="Arial" panose="020B0604020202020204" pitchFamily="34" charset="0"/>
              <a:buChar char="•"/>
            </a:pPr>
            <a:endParaRPr lang="en-US" sz="2000" dirty="0">
              <a:latin typeface="Calibri" pitchFamily="34" charset="0"/>
              <a:cs typeface="Calibri" pitchFamily="34" charset="0"/>
            </a:endParaRPr>
          </a:p>
          <a:p>
            <a:endParaRPr lang="en-IN" dirty="0">
              <a:latin typeface="Calibri" pitchFamily="34" charset="0"/>
              <a:cs typeface="Calibri" pitchFamily="34" charset="0"/>
            </a:endParaRPr>
          </a:p>
        </p:txBody>
      </p:sp>
      <p:pic>
        <p:nvPicPr>
          <p:cNvPr id="7" name="Picture 4" descr="Packt Publishing | Drupal.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4601" y="357411"/>
            <a:ext cx="1543554" cy="556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2" name="TextBox 1"/>
          <p:cNvSpPr txBox="1"/>
          <p:nvPr/>
        </p:nvSpPr>
        <p:spPr>
          <a:xfrm>
            <a:off x="2542506" y="1338955"/>
            <a:ext cx="6719777" cy="460375"/>
          </a:xfrm>
          <a:prstGeom prst="rect">
            <a:avLst/>
          </a:prstGeom>
          <a:noFill/>
        </p:spPr>
        <p:txBody>
          <a:bodyPr wrap="square" rtlCol="0">
            <a:spAutoFit/>
          </a:bodyPr>
          <a:lstStyle/>
          <a:p>
            <a:pPr algn="ctr"/>
            <a:r>
              <a:rPr lang="en-IN" sz="2400" dirty="0" smtClean="0">
                <a:solidFill>
                  <a:schemeClr val="accent2">
                    <a:lumMod val="75000"/>
                  </a:schemeClr>
                </a:solidFill>
                <a:latin typeface="Calibri" pitchFamily="34" charset="0"/>
                <a:ea typeface="+mj-ea"/>
                <a:cs typeface="Calibri" pitchFamily="34" charset="0"/>
              </a:rPr>
              <a:t>Tuning with optimum threshold value</a:t>
            </a:r>
            <a:endParaRPr lang="en-IN" sz="2400" dirty="0">
              <a:solidFill>
                <a:schemeClr val="accent2">
                  <a:lumMod val="75000"/>
                </a:schemeClr>
              </a:solidFill>
              <a:latin typeface="Calibri" pitchFamily="34" charset="0"/>
              <a:ea typeface="+mj-ea"/>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91" y="1890752"/>
            <a:ext cx="4792345" cy="2668270"/>
          </a:xfrm>
          <a:prstGeom prst="rect">
            <a:avLst/>
          </a:prstGeom>
          <a:ln>
            <a:noFill/>
          </a:ln>
          <a:effectLst>
            <a:softEdge rad="112500"/>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394" y="1891909"/>
            <a:ext cx="5104731" cy="2667113"/>
          </a:xfrm>
          <a:prstGeom prst="rect">
            <a:avLst/>
          </a:prstGeom>
          <a:ln>
            <a:noFill/>
          </a:ln>
          <a:effectLst>
            <a:softEdge rad="112500"/>
          </a:effectLst>
        </p:spPr>
      </p:pic>
      <p:pic>
        <p:nvPicPr>
          <p:cNvPr id="6" name="Picture 4" descr="Packt Publishing | Drupal.or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p:nvPr/>
        </p:nvSpPr>
        <p:spPr>
          <a:xfrm>
            <a:off x="1158240" y="4753346"/>
            <a:ext cx="10465435" cy="1476375"/>
          </a:xfrm>
          <a:prstGeom prst="rect">
            <a:avLst/>
          </a:prstGeom>
          <a:noFill/>
        </p:spPr>
        <p:txBody>
          <a:bodyPr wrap="square" rtlCol="0">
            <a:spAutoFit/>
          </a:bodyPr>
          <a:lstStyle/>
          <a:p>
            <a:pPr algn="just"/>
            <a:r>
              <a:rPr lang="en-US" dirty="0">
                <a:latin typeface="Calibri" pitchFamily="34" charset="0"/>
                <a:cs typeface="Calibri" pitchFamily="34" charset="0"/>
              </a:rPr>
              <a:t>A value above that threshold indicates "churn"; a value below indicates "not churn." Here after </a:t>
            </a:r>
            <a:r>
              <a:rPr lang="en-US" dirty="0" smtClean="0">
                <a:latin typeface="Calibri" pitchFamily="34" charset="0"/>
                <a:cs typeface="Calibri" pitchFamily="34" charset="0"/>
              </a:rPr>
              <a:t>tuning </a:t>
            </a:r>
            <a:r>
              <a:rPr lang="en-US" dirty="0">
                <a:latin typeface="Calibri" pitchFamily="34" charset="0"/>
                <a:cs typeface="Calibri" pitchFamily="34" charset="0"/>
              </a:rPr>
              <a:t>thresholds, we get 0.4143 best threshold value with F-Score: 0.5851. By </a:t>
            </a:r>
            <a:r>
              <a:rPr lang="en-US" dirty="0" smtClean="0">
                <a:latin typeface="Calibri" pitchFamily="34" charset="0"/>
                <a:cs typeface="Calibri" pitchFamily="34" charset="0"/>
              </a:rPr>
              <a:t>threshold, </a:t>
            </a:r>
            <a:r>
              <a:rPr lang="en-US" dirty="0">
                <a:latin typeface="Calibri" pitchFamily="34" charset="0"/>
                <a:cs typeface="Calibri" pitchFamily="34" charset="0"/>
              </a:rPr>
              <a:t>we can minimize the chance of making a mistake. For example, mistakenly labeling a non-Churn customer as Churn is very bad. However, mistakenly labeling a Churn customer as non-Churn is unpleasant, but hardly the end of your job. After </a:t>
            </a:r>
            <a:r>
              <a:rPr lang="en-US" dirty="0" smtClean="0">
                <a:latin typeface="Calibri" pitchFamily="34" charset="0"/>
                <a:cs typeface="Calibri" pitchFamily="34" charset="0"/>
              </a:rPr>
              <a:t>tuning </a:t>
            </a:r>
            <a:r>
              <a:rPr lang="en-US" dirty="0">
                <a:latin typeface="Calibri" pitchFamily="34" charset="0"/>
                <a:cs typeface="Calibri" pitchFamily="34" charset="0"/>
              </a:rPr>
              <a:t>our models with best threshold we get SVM as best model for prediction.  </a:t>
            </a:r>
          </a:p>
        </p:txBody>
      </p:sp>
      <p:sp>
        <p:nvSpPr>
          <p:cNvPr id="10" name="TextBox 9"/>
          <p:cNvSpPr txBox="1"/>
          <p:nvPr/>
        </p:nvSpPr>
        <p:spPr>
          <a:xfrm>
            <a:off x="2393655" y="594194"/>
            <a:ext cx="6097772" cy="707886"/>
          </a:xfrm>
          <a:prstGeom prst="rect">
            <a:avLst/>
          </a:prstGeom>
          <a:noFill/>
        </p:spPr>
        <p:txBody>
          <a:bodyPr wrap="square">
            <a:spAutoFit/>
          </a:bodyPr>
          <a:lstStyle/>
          <a:p>
            <a:r>
              <a:rPr lang="en-IN" sz="4000" b="1" dirty="0">
                <a:solidFill>
                  <a:schemeClr val="accent2">
                    <a:lumMod val="75000"/>
                  </a:schemeClr>
                </a:solidFill>
                <a:latin typeface="Calibri" pitchFamily="34" charset="0"/>
                <a:cs typeface="Calibri" pitchFamily="34" charset="0"/>
              </a:rPr>
              <a:t>Models Comparison</a:t>
            </a:r>
            <a:endParaRPr lang="en-IN" sz="4000" b="1" dirty="0">
              <a:solidFill>
                <a:schemeClr val="accent2">
                  <a:lumMod val="75000"/>
                </a:schemeClr>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5" name="TextBox 4"/>
          <p:cNvSpPr txBox="1"/>
          <p:nvPr/>
        </p:nvSpPr>
        <p:spPr>
          <a:xfrm>
            <a:off x="2393655" y="594194"/>
            <a:ext cx="6097772" cy="707886"/>
          </a:xfrm>
          <a:prstGeom prst="rect">
            <a:avLst/>
          </a:prstGeom>
          <a:noFill/>
        </p:spPr>
        <p:txBody>
          <a:bodyPr wrap="square">
            <a:spAutoFit/>
          </a:bodyPr>
          <a:lstStyle/>
          <a:p>
            <a:r>
              <a:rPr lang="en-IN" sz="4000" b="1" dirty="0">
                <a:solidFill>
                  <a:schemeClr val="accent2">
                    <a:lumMod val="75000"/>
                  </a:schemeClr>
                </a:solidFill>
                <a:latin typeface="Calibri" pitchFamily="34" charset="0"/>
                <a:ea typeface="+mj-ea"/>
                <a:cs typeface="Calibri" pitchFamily="34" charset="0"/>
              </a:rPr>
              <a:t>UI Development</a:t>
            </a:r>
          </a:p>
        </p:txBody>
      </p:sp>
      <p:sp>
        <p:nvSpPr>
          <p:cNvPr id="2" name="TextBox 1"/>
          <p:cNvSpPr txBox="1"/>
          <p:nvPr/>
        </p:nvSpPr>
        <p:spPr>
          <a:xfrm>
            <a:off x="2158415" y="1594878"/>
            <a:ext cx="9154629" cy="3704925"/>
          </a:xfrm>
          <a:prstGeom prst="rect">
            <a:avLst/>
          </a:prstGeom>
          <a:noFill/>
        </p:spPr>
        <p:txBody>
          <a:bodyPr wrap="square" rtlCol="0">
            <a:spAutoFit/>
          </a:bodyPr>
          <a:lstStyle/>
          <a:p>
            <a:pPr marL="342900" indent="-342900" algn="just">
              <a:lnSpc>
                <a:spcPct val="115000"/>
              </a:lnSpc>
              <a:spcAft>
                <a:spcPts val="1000"/>
              </a:spcAft>
              <a:buFont typeface="Arial" panose="020B0604020202020204" pitchFamily="34" charset="0"/>
              <a:buChar char="•"/>
            </a:pPr>
            <a:r>
              <a:rPr lang="en-US" sz="2000" dirty="0">
                <a:solidFill>
                  <a:srgbClr val="000000"/>
                </a:solidFill>
                <a:effectLst/>
                <a:latin typeface="Calibri" pitchFamily="34" charset="0"/>
                <a:ea typeface="SimSun" panose="02010600030101010101" pitchFamily="2" charset="-122"/>
                <a:cs typeface="Calibri" pitchFamily="34" charset="0"/>
              </a:rPr>
              <a:t>In front-end we have created a website with the help of HTML, CSS and bootstrap framework. There are 2 ways user can input the data i.e. single input and batch input.</a:t>
            </a:r>
          </a:p>
          <a:p>
            <a:pPr marL="342900" indent="-342900" algn="just">
              <a:lnSpc>
                <a:spcPct val="115000"/>
              </a:lnSpc>
              <a:spcAft>
                <a:spcPts val="1000"/>
              </a:spcAft>
              <a:buFont typeface="Arial" panose="020B0604020202020204" pitchFamily="34" charset="0"/>
              <a:buChar char="•"/>
            </a:pPr>
            <a:r>
              <a:rPr lang="en-US" sz="2000" dirty="0">
                <a:solidFill>
                  <a:srgbClr val="000000"/>
                </a:solidFill>
                <a:effectLst/>
                <a:latin typeface="Calibri" pitchFamily="34" charset="0"/>
                <a:ea typeface="SimSun" panose="02010600030101010101" pitchFamily="2" charset="-122"/>
                <a:cs typeface="Calibri" pitchFamily="34" charset="0"/>
              </a:rPr>
              <a:t>In Back-end, we have used</a:t>
            </a:r>
            <a:r>
              <a:rPr lang="en-US" sz="2000" b="1" dirty="0">
                <a:solidFill>
                  <a:srgbClr val="000000"/>
                </a:solidFill>
                <a:effectLst/>
                <a:latin typeface="Calibri" pitchFamily="34" charset="0"/>
                <a:ea typeface="SimSun" panose="02010600030101010101" pitchFamily="2" charset="-122"/>
                <a:cs typeface="Calibri" pitchFamily="34" charset="0"/>
              </a:rPr>
              <a:t> </a:t>
            </a:r>
            <a:r>
              <a:rPr lang="en-US" sz="2400" b="1" dirty="0">
                <a:solidFill>
                  <a:srgbClr val="000000"/>
                </a:solidFill>
                <a:effectLst/>
                <a:latin typeface="Calibri" pitchFamily="34" charset="0"/>
                <a:ea typeface="SimSun" panose="02010600030101010101" pitchFamily="2" charset="-122"/>
                <a:cs typeface="Calibri" pitchFamily="34" charset="0"/>
              </a:rPr>
              <a:t>Flask</a:t>
            </a:r>
            <a:r>
              <a:rPr lang="en-US" sz="2000" b="1" dirty="0">
                <a:solidFill>
                  <a:srgbClr val="000000"/>
                </a:solidFill>
                <a:effectLst/>
                <a:latin typeface="Calibri" pitchFamily="34" charset="0"/>
                <a:ea typeface="SimSun" panose="02010600030101010101" pitchFamily="2" charset="-122"/>
                <a:cs typeface="Calibri" pitchFamily="34" charset="0"/>
              </a:rPr>
              <a:t> </a:t>
            </a:r>
            <a:r>
              <a:rPr lang="en-US" sz="2000" dirty="0">
                <a:solidFill>
                  <a:srgbClr val="000000"/>
                </a:solidFill>
                <a:effectLst/>
                <a:latin typeface="Calibri" pitchFamily="34" charset="0"/>
                <a:ea typeface="SimSun" panose="02010600030101010101" pitchFamily="2" charset="-122"/>
                <a:cs typeface="Calibri" pitchFamily="34" charset="0"/>
              </a:rPr>
              <a:t>framework to build web-application. It fetches the data from our python(.</a:t>
            </a:r>
            <a:r>
              <a:rPr lang="en-US" sz="2000" dirty="0" err="1">
                <a:solidFill>
                  <a:srgbClr val="000000"/>
                </a:solidFill>
                <a:effectLst/>
                <a:latin typeface="Calibri" pitchFamily="34" charset="0"/>
                <a:ea typeface="SimSun" panose="02010600030101010101" pitchFamily="2" charset="-122"/>
                <a:cs typeface="Calibri" pitchFamily="34" charset="0"/>
              </a:rPr>
              <a:t>py</a:t>
            </a:r>
            <a:r>
              <a:rPr lang="en-US" sz="2000" dirty="0">
                <a:solidFill>
                  <a:srgbClr val="000000"/>
                </a:solidFill>
                <a:effectLst/>
                <a:latin typeface="Calibri" pitchFamily="34" charset="0"/>
                <a:ea typeface="SimSun" panose="02010600030101010101" pitchFamily="2" charset="-122"/>
                <a:cs typeface="Calibri" pitchFamily="34" charset="0"/>
              </a:rPr>
              <a:t>) file to website. </a:t>
            </a:r>
          </a:p>
          <a:p>
            <a:pPr marL="342900" indent="-342900" algn="just">
              <a:lnSpc>
                <a:spcPct val="115000"/>
              </a:lnSpc>
              <a:spcAft>
                <a:spcPts val="1000"/>
              </a:spcAft>
              <a:buFont typeface="Arial" panose="020B0604020202020204" pitchFamily="34" charset="0"/>
              <a:buChar char="•"/>
            </a:pPr>
            <a:r>
              <a:rPr lang="en-US" sz="2000" dirty="0">
                <a:latin typeface="Calibri" pitchFamily="34" charset="0"/>
                <a:cs typeface="Calibri" pitchFamily="34" charset="0"/>
              </a:rPr>
              <a:t>There is a button provided for prediction of new data, by clicking on it user will automatically get the desired output .</a:t>
            </a:r>
          </a:p>
          <a:p>
            <a:pPr marL="342900" indent="-342900" algn="just">
              <a:lnSpc>
                <a:spcPct val="115000"/>
              </a:lnSpc>
              <a:spcAft>
                <a:spcPts val="1000"/>
              </a:spcAft>
              <a:buFont typeface="Arial" panose="020B0604020202020204" pitchFamily="34" charset="0"/>
              <a:buChar char="•"/>
            </a:pPr>
            <a:r>
              <a:rPr lang="en-US" sz="2000" dirty="0">
                <a:latin typeface="Calibri" pitchFamily="34" charset="0"/>
                <a:cs typeface="Calibri" pitchFamily="34" charset="0"/>
              </a:rPr>
              <a:t>As a result of our prediction, user will get a report of churn value, churn probability &amp; their probability threshold in json format. Output for single input is given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1620" y="5225017"/>
            <a:ext cx="3495193" cy="1561984"/>
          </a:xfrm>
          <a:prstGeom prst="rect">
            <a:avLst/>
          </a:prstGeom>
          <a:ln>
            <a:noFill/>
          </a:ln>
          <a:effectLst>
            <a:softEdge rad="112500"/>
          </a:effectLst>
        </p:spPr>
      </p:pic>
      <p:pic>
        <p:nvPicPr>
          <p:cNvPr id="6" name="Picture 4" descr="Packt Publishing | Drupal.o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pic>
        <p:nvPicPr>
          <p:cNvPr id="6" name="Picture 4" descr="Packt Publishing | Drupal.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11868" y="1408670"/>
            <a:ext cx="8983354" cy="1908215"/>
          </a:xfrm>
          <a:prstGeom prst="rect">
            <a:avLst/>
          </a:prstGeom>
          <a:noFill/>
        </p:spPr>
        <p:txBody>
          <a:bodyPr wrap="square" rtlCol="0">
            <a:spAutoFit/>
          </a:bodyPr>
          <a:lstStyle/>
          <a:p>
            <a:pPr lvl="0" hangingPunct="0"/>
            <a:r>
              <a:rPr lang="en-US" sz="2000" dirty="0">
                <a:solidFill>
                  <a:srgbClr val="000000"/>
                </a:solidFill>
                <a:latin typeface="Calibri" pitchFamily="34" charset="0"/>
                <a:ea typeface="SimSun" panose="02010600030101010101" pitchFamily="2" charset="-122"/>
                <a:cs typeface="Calibri" pitchFamily="34" charset="0"/>
              </a:rPr>
              <a:t>We have created a wire-frame design using the </a:t>
            </a:r>
            <a:r>
              <a:rPr lang="en-US" sz="2000" dirty="0" err="1" smtClean="0">
                <a:solidFill>
                  <a:srgbClr val="000000"/>
                </a:solidFill>
                <a:latin typeface="Calibri" pitchFamily="34" charset="0"/>
                <a:ea typeface="SimSun" panose="02010600030101010101" pitchFamily="2" charset="-122"/>
                <a:cs typeface="Calibri" pitchFamily="34" charset="0"/>
              </a:rPr>
              <a:t>Heroku</a:t>
            </a:r>
            <a:r>
              <a:rPr lang="en-US" sz="2000" dirty="0" smtClean="0">
                <a:solidFill>
                  <a:srgbClr val="000000"/>
                </a:solidFill>
                <a:latin typeface="Calibri" pitchFamily="34" charset="0"/>
                <a:ea typeface="SimSun" panose="02010600030101010101" pitchFamily="2" charset="-122"/>
                <a:cs typeface="Calibri" pitchFamily="34" charset="0"/>
              </a:rPr>
              <a:t>. It is </a:t>
            </a:r>
            <a:r>
              <a:rPr lang="en-US" sz="2000" dirty="0">
                <a:solidFill>
                  <a:srgbClr val="000000"/>
                </a:solidFill>
                <a:latin typeface="Calibri" pitchFamily="34" charset="0"/>
                <a:ea typeface="SimSun" panose="02010600030101010101" pitchFamily="2" charset="-122"/>
                <a:cs typeface="Calibri" pitchFamily="34" charset="0"/>
              </a:rPr>
              <a:t>a container-based cloud Platform as a Service (</a:t>
            </a:r>
            <a:r>
              <a:rPr lang="en-US" sz="2000" dirty="0" err="1">
                <a:solidFill>
                  <a:srgbClr val="000000"/>
                </a:solidFill>
                <a:latin typeface="Calibri" pitchFamily="34" charset="0"/>
                <a:ea typeface="SimSun" panose="02010600030101010101" pitchFamily="2" charset="-122"/>
                <a:cs typeface="Calibri" pitchFamily="34" charset="0"/>
              </a:rPr>
              <a:t>PaaS</a:t>
            </a:r>
            <a:r>
              <a:rPr lang="en-US" sz="2000" dirty="0">
                <a:solidFill>
                  <a:srgbClr val="000000"/>
                </a:solidFill>
                <a:latin typeface="Calibri" pitchFamily="34" charset="0"/>
                <a:ea typeface="SimSun" panose="02010600030101010101" pitchFamily="2" charset="-122"/>
                <a:cs typeface="Calibri" pitchFamily="34" charset="0"/>
              </a:rPr>
              <a:t>). </a:t>
            </a:r>
            <a:r>
              <a:rPr lang="en-US" sz="2000" dirty="0" smtClean="0">
                <a:solidFill>
                  <a:srgbClr val="000000"/>
                </a:solidFill>
                <a:latin typeface="Calibri" pitchFamily="34" charset="0"/>
                <a:ea typeface="SimSun" panose="02010600030101010101" pitchFamily="2" charset="-122"/>
                <a:cs typeface="Calibri" pitchFamily="34" charset="0"/>
              </a:rPr>
              <a:t>Our </a:t>
            </a:r>
            <a:r>
              <a:rPr lang="en-US" sz="2000" dirty="0">
                <a:solidFill>
                  <a:srgbClr val="000000"/>
                </a:solidFill>
                <a:latin typeface="Calibri" pitchFamily="34" charset="0"/>
                <a:ea typeface="SimSun" panose="02010600030101010101" pitchFamily="2" charset="-122"/>
                <a:cs typeface="Calibri" pitchFamily="34" charset="0"/>
              </a:rPr>
              <a:t>platform is elegant, flexible, and easy to use, offering developers the simplest path to getting their </a:t>
            </a:r>
            <a:r>
              <a:rPr lang="en-US" sz="2000" dirty="0" smtClean="0">
                <a:solidFill>
                  <a:srgbClr val="000000"/>
                </a:solidFill>
                <a:latin typeface="Calibri" pitchFamily="34" charset="0"/>
                <a:ea typeface="SimSun" panose="02010600030101010101" pitchFamily="2" charset="-122"/>
                <a:cs typeface="Calibri" pitchFamily="34" charset="0"/>
              </a:rPr>
              <a:t>desired predictions. </a:t>
            </a:r>
          </a:p>
          <a:p>
            <a:pPr lvl="0" hangingPunct="0"/>
            <a:r>
              <a:rPr lang="en-US" sz="2000" dirty="0">
                <a:solidFill>
                  <a:srgbClr val="000000"/>
                </a:solidFill>
                <a:latin typeface="Calibri" pitchFamily="34" charset="0"/>
                <a:ea typeface="SimSun" panose="02010600030101010101" pitchFamily="2" charset="-122"/>
                <a:cs typeface="Calibri" pitchFamily="34" charset="0"/>
              </a:rPr>
              <a:t>Address : </a:t>
            </a:r>
            <a:r>
              <a:rPr lang="en-US" sz="2000" dirty="0">
                <a:solidFill>
                  <a:srgbClr val="000000"/>
                </a:solidFill>
                <a:latin typeface="Calibri" pitchFamily="34" charset="0"/>
                <a:ea typeface="SimSun" panose="02010600030101010101" pitchFamily="2" charset="-122"/>
                <a:cs typeface="Calibri" pitchFamily="34" charset="0"/>
                <a:hlinkClick r:id="rId3"/>
              </a:rPr>
              <a:t>https://customer-churn-prediction-v2.herokuapp.com/</a:t>
            </a:r>
            <a:endParaRPr lang="en-US" sz="2000" dirty="0" smtClean="0">
              <a:solidFill>
                <a:srgbClr val="000000"/>
              </a:solidFill>
              <a:latin typeface="Calibri" pitchFamily="34" charset="0"/>
              <a:ea typeface="SimSun" panose="02010600030101010101" pitchFamily="2" charset="-122"/>
              <a:cs typeface="Calibri" pitchFamily="34" charset="0"/>
            </a:endParaRPr>
          </a:p>
          <a:p>
            <a:pPr lvl="0" hangingPunct="0"/>
            <a:r>
              <a:rPr lang="en-US" sz="2000" dirty="0" smtClean="0">
                <a:solidFill>
                  <a:srgbClr val="000000"/>
                </a:solidFill>
                <a:latin typeface="Calibri" pitchFamily="34" charset="0"/>
                <a:ea typeface="SimSun" panose="02010600030101010101" pitchFamily="2" charset="-122"/>
                <a:cs typeface="Calibri" pitchFamily="34" charset="0"/>
              </a:rPr>
              <a:t>Snapshot for single input.</a:t>
            </a:r>
            <a:endParaRPr lang="en-IN" dirty="0">
              <a:latin typeface="Calibri" pitchFamily="34" charset="0"/>
              <a:cs typeface="Calibri" pitchFamily="34" charset="0"/>
            </a:endParaRPr>
          </a:p>
          <a:p>
            <a:endParaRPr lang="en-US" dirty="0">
              <a:latin typeface="Calibri" pitchFamily="34" charset="0"/>
              <a:cs typeface="Calibri" pitchFamily="34" charset="0"/>
            </a:endParaRPr>
          </a:p>
        </p:txBody>
      </p:sp>
      <p:pic>
        <p:nvPicPr>
          <p:cNvPr id="1026" name="Picture 2" descr="C:\Users\USER\Downloads\WhatsApp Image 2021-09-13 at 10.35.39 AM (1).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164" y="2990334"/>
            <a:ext cx="7946186" cy="37371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93655" y="594194"/>
            <a:ext cx="6097772" cy="707886"/>
          </a:xfrm>
          <a:prstGeom prst="rect">
            <a:avLst/>
          </a:prstGeom>
          <a:noFill/>
        </p:spPr>
        <p:txBody>
          <a:bodyPr wrap="square">
            <a:spAutoFit/>
          </a:bodyPr>
          <a:lstStyle/>
          <a:p>
            <a:r>
              <a:rPr lang="en-IN" sz="4000" b="1" dirty="0" err="1">
                <a:solidFill>
                  <a:schemeClr val="accent2">
                    <a:lumMod val="75000"/>
                  </a:schemeClr>
                </a:solidFill>
                <a:latin typeface="Calibri" pitchFamily="34" charset="0"/>
                <a:cs typeface="Calibri" pitchFamily="34" charset="0"/>
              </a:rPr>
              <a:t>Heroku</a:t>
            </a:r>
            <a:r>
              <a:rPr lang="en-IN" sz="4000" b="1" dirty="0">
                <a:solidFill>
                  <a:schemeClr val="accent2">
                    <a:lumMod val="75000"/>
                  </a:schemeClr>
                </a:solidFill>
                <a:latin typeface="Calibri" pitchFamily="34" charset="0"/>
                <a:cs typeface="Calibri" pitchFamily="34" charset="0"/>
              </a:rPr>
              <a:t> Deployment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59007" y="1408670"/>
            <a:ext cx="10108851" cy="400110"/>
          </a:xfrm>
          <a:prstGeom prst="rect">
            <a:avLst/>
          </a:prstGeom>
          <a:noFill/>
        </p:spPr>
        <p:txBody>
          <a:bodyPr wrap="square" rtlCol="0">
            <a:spAutoFit/>
          </a:bodyPr>
          <a:lstStyle/>
          <a:p>
            <a:pPr lvl="0" hangingPunct="0"/>
            <a:r>
              <a:rPr lang="en-US" sz="2000" dirty="0" smtClean="0">
                <a:solidFill>
                  <a:srgbClr val="000000"/>
                </a:solidFill>
                <a:latin typeface="Calibri" pitchFamily="34" charset="0"/>
                <a:ea typeface="SimSun" panose="02010600030101010101" pitchFamily="2" charset="-122"/>
                <a:cs typeface="Calibri" pitchFamily="34" charset="0"/>
              </a:rPr>
              <a:t>Snapshot of  Deployed model for batch as an input through dictionary format.</a:t>
            </a:r>
            <a:endParaRPr lang="en-IN" dirty="0">
              <a:latin typeface="Calibri" pitchFamily="34" charset="0"/>
              <a:cs typeface="Calibri" pitchFamily="34" charset="0"/>
            </a:endParaRPr>
          </a:p>
        </p:txBody>
      </p:sp>
      <p:pic>
        <p:nvPicPr>
          <p:cNvPr id="2050" name="Picture 2" descr="C:\Users\USER\Downloads\WhatsApp Image 2021-09-13 at 10.35.39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928" y="1897913"/>
            <a:ext cx="9753600" cy="47701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93655" y="594194"/>
            <a:ext cx="6097772" cy="707886"/>
          </a:xfrm>
          <a:prstGeom prst="rect">
            <a:avLst/>
          </a:prstGeom>
          <a:noFill/>
        </p:spPr>
        <p:txBody>
          <a:bodyPr wrap="square">
            <a:spAutoFit/>
          </a:bodyPr>
          <a:lstStyle/>
          <a:p>
            <a:r>
              <a:rPr lang="en-IN" sz="4000" b="1" dirty="0" err="1">
                <a:solidFill>
                  <a:schemeClr val="accent2">
                    <a:lumMod val="75000"/>
                  </a:schemeClr>
                </a:solidFill>
                <a:latin typeface="Calibri" pitchFamily="34" charset="0"/>
                <a:cs typeface="Calibri" pitchFamily="34" charset="0"/>
              </a:rPr>
              <a:t>Heroku</a:t>
            </a:r>
            <a:r>
              <a:rPr lang="en-IN" sz="4000" b="1" dirty="0">
                <a:solidFill>
                  <a:schemeClr val="accent2">
                    <a:lumMod val="75000"/>
                  </a:schemeClr>
                </a:solidFill>
                <a:latin typeface="Calibri" pitchFamily="34" charset="0"/>
                <a:cs typeface="Calibri" pitchFamily="34" charset="0"/>
              </a:rPr>
              <a:t> Deployment</a:t>
            </a:r>
          </a:p>
        </p:txBody>
      </p:sp>
      <p:pic>
        <p:nvPicPr>
          <p:cNvPr id="8" name="Picture 4" descr="Packt Publishing | Drupal.o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004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44811" y="1322664"/>
            <a:ext cx="9313340" cy="5016758"/>
          </a:xfrm>
          <a:prstGeom prst="rect">
            <a:avLst/>
          </a:prstGeom>
          <a:noFill/>
        </p:spPr>
        <p:txBody>
          <a:bodyPr wrap="square" rtlCol="0">
            <a:spAutoFit/>
          </a:bodyPr>
          <a:lstStyle/>
          <a:p>
            <a:r>
              <a:rPr lang="en-US" sz="2000" dirty="0" smtClean="0">
                <a:solidFill>
                  <a:srgbClr val="000000"/>
                </a:solidFill>
                <a:latin typeface="Calibri" pitchFamily="34" charset="0"/>
                <a:ea typeface="SimSun" panose="02010600030101010101" pitchFamily="2" charset="-122"/>
                <a:cs typeface="Calibri" pitchFamily="34" charset="0"/>
              </a:rPr>
              <a:t>We </a:t>
            </a:r>
            <a:r>
              <a:rPr lang="en-US" sz="2000" dirty="0">
                <a:solidFill>
                  <a:srgbClr val="000000"/>
                </a:solidFill>
                <a:latin typeface="Calibri" pitchFamily="34" charset="0"/>
                <a:ea typeface="SimSun" panose="02010600030101010101" pitchFamily="2" charset="-122"/>
                <a:cs typeface="Calibri" pitchFamily="34" charset="0"/>
              </a:rPr>
              <a:t>found that the accuracy achieved with </a:t>
            </a:r>
            <a:r>
              <a:rPr lang="en-US" sz="2000" dirty="0" smtClean="0">
                <a:solidFill>
                  <a:srgbClr val="000000"/>
                </a:solidFill>
                <a:latin typeface="Calibri" pitchFamily="34" charset="0"/>
                <a:ea typeface="SimSun" panose="02010600030101010101" pitchFamily="2" charset="-122"/>
                <a:cs typeface="Calibri" pitchFamily="34" charset="0"/>
              </a:rPr>
              <a:t>SVM is </a:t>
            </a:r>
            <a:r>
              <a:rPr lang="en-US" sz="2000" dirty="0">
                <a:solidFill>
                  <a:srgbClr val="000000"/>
                </a:solidFill>
                <a:latin typeface="Calibri" pitchFamily="34" charset="0"/>
                <a:ea typeface="SimSun" panose="02010600030101010101" pitchFamily="2" charset="-122"/>
                <a:cs typeface="Calibri" pitchFamily="34" charset="0"/>
              </a:rPr>
              <a:t>far much higher than the </a:t>
            </a:r>
            <a:r>
              <a:rPr lang="en-US" sz="2000" dirty="0" smtClean="0">
                <a:solidFill>
                  <a:srgbClr val="000000"/>
                </a:solidFill>
                <a:latin typeface="Calibri" pitchFamily="34" charset="0"/>
                <a:ea typeface="SimSun" panose="02010600030101010101" pitchFamily="2" charset="-122"/>
                <a:cs typeface="Calibri" pitchFamily="34" charset="0"/>
              </a:rPr>
              <a:t>Logistic </a:t>
            </a:r>
            <a:r>
              <a:rPr lang="en-US" sz="2000" dirty="0">
                <a:solidFill>
                  <a:srgbClr val="000000"/>
                </a:solidFill>
                <a:latin typeface="Calibri" pitchFamily="34" charset="0"/>
                <a:ea typeface="SimSun" panose="02010600030101010101" pitchFamily="2" charset="-122"/>
                <a:cs typeface="Calibri" pitchFamily="34" charset="0"/>
              </a:rPr>
              <a:t>regression </a:t>
            </a:r>
            <a:r>
              <a:rPr lang="en-US" sz="2000" dirty="0" smtClean="0">
                <a:solidFill>
                  <a:srgbClr val="000000"/>
                </a:solidFill>
                <a:latin typeface="Calibri" pitchFamily="34" charset="0"/>
                <a:ea typeface="SimSun" panose="02010600030101010101" pitchFamily="2" charset="-122"/>
                <a:cs typeface="Calibri" pitchFamily="34" charset="0"/>
              </a:rPr>
              <a:t>and Random Forest technique </a:t>
            </a:r>
            <a:r>
              <a:rPr lang="en-US" sz="2000" dirty="0">
                <a:solidFill>
                  <a:srgbClr val="000000"/>
                </a:solidFill>
                <a:latin typeface="Calibri" pitchFamily="34" charset="0"/>
                <a:ea typeface="SimSun" panose="02010600030101010101" pitchFamily="2" charset="-122"/>
                <a:cs typeface="Calibri" pitchFamily="34" charset="0"/>
              </a:rPr>
              <a:t>which clearly states that </a:t>
            </a:r>
            <a:r>
              <a:rPr lang="en-US" sz="2000" dirty="0" smtClean="0">
                <a:solidFill>
                  <a:srgbClr val="000000"/>
                </a:solidFill>
                <a:latin typeface="Calibri" pitchFamily="34" charset="0"/>
                <a:ea typeface="SimSun" panose="02010600030101010101" pitchFamily="2" charset="-122"/>
                <a:cs typeface="Calibri" pitchFamily="34" charset="0"/>
              </a:rPr>
              <a:t>SVM is </a:t>
            </a:r>
            <a:r>
              <a:rPr lang="en-US" sz="2000" dirty="0">
                <a:solidFill>
                  <a:srgbClr val="000000"/>
                </a:solidFill>
                <a:latin typeface="Calibri" pitchFamily="34" charset="0"/>
                <a:ea typeface="SimSun" panose="02010600030101010101" pitchFamily="2" charset="-122"/>
                <a:cs typeface="Calibri" pitchFamily="34" charset="0"/>
              </a:rPr>
              <a:t>an efficient technique</a:t>
            </a:r>
            <a:r>
              <a:rPr lang="en-US" sz="2000" dirty="0" smtClean="0">
                <a:solidFill>
                  <a:srgbClr val="000000"/>
                </a:solidFill>
                <a:latin typeface="Calibri" pitchFamily="34" charset="0"/>
                <a:ea typeface="SimSun" panose="02010600030101010101" pitchFamily="2" charset="-122"/>
                <a:cs typeface="Calibri" pitchFamily="34" charset="0"/>
              </a:rPr>
              <a:t>. </a:t>
            </a:r>
            <a:r>
              <a:rPr lang="en-US" sz="2000" dirty="0">
                <a:solidFill>
                  <a:srgbClr val="000000"/>
                </a:solidFill>
                <a:latin typeface="Calibri" pitchFamily="34" charset="0"/>
                <a:ea typeface="SimSun" panose="02010600030101010101" pitchFamily="2" charset="-122"/>
                <a:cs typeface="Calibri" pitchFamily="34" charset="0"/>
              </a:rPr>
              <a:t>No algorithm will predict churn with 100% </a:t>
            </a:r>
            <a:r>
              <a:rPr lang="en-US" sz="2000" dirty="0" smtClean="0">
                <a:solidFill>
                  <a:srgbClr val="000000"/>
                </a:solidFill>
                <a:latin typeface="Calibri" pitchFamily="34" charset="0"/>
                <a:ea typeface="SimSun" panose="02010600030101010101" pitchFamily="2" charset="-122"/>
                <a:cs typeface="Calibri" pitchFamily="34" charset="0"/>
              </a:rPr>
              <a:t>accuracy as </a:t>
            </a:r>
            <a:r>
              <a:rPr lang="en-US" sz="2000" dirty="0">
                <a:solidFill>
                  <a:srgbClr val="000000"/>
                </a:solidFill>
                <a:latin typeface="Calibri" pitchFamily="34" charset="0"/>
                <a:ea typeface="SimSun" panose="02010600030101010101" pitchFamily="2" charset="-122"/>
                <a:cs typeface="Calibri" pitchFamily="34" charset="0"/>
              </a:rPr>
              <a:t>we have seen similar accuracy with logistic regression and random forest. This actually means most of the variance in the data is explained.</a:t>
            </a:r>
          </a:p>
          <a:p>
            <a:endParaRPr lang="en-US" sz="2000" dirty="0" smtClean="0">
              <a:solidFill>
                <a:srgbClr val="000000"/>
              </a:solidFill>
              <a:latin typeface="Calibri" pitchFamily="34" charset="0"/>
              <a:ea typeface="SimSun" panose="02010600030101010101" pitchFamily="2" charset="-122"/>
              <a:cs typeface="Calibri" pitchFamily="34" charset="0"/>
            </a:endParaRPr>
          </a:p>
          <a:p>
            <a:r>
              <a:rPr lang="en-US" sz="2000" dirty="0" smtClean="0">
                <a:solidFill>
                  <a:srgbClr val="000000"/>
                </a:solidFill>
                <a:latin typeface="Calibri" pitchFamily="34" charset="0"/>
                <a:ea typeface="SimSun" panose="02010600030101010101" pitchFamily="2" charset="-122"/>
                <a:cs typeface="Calibri" pitchFamily="34" charset="0"/>
              </a:rPr>
              <a:t>This </a:t>
            </a:r>
            <a:r>
              <a:rPr lang="en-US" sz="2000" dirty="0">
                <a:solidFill>
                  <a:srgbClr val="000000"/>
                </a:solidFill>
                <a:latin typeface="Calibri" pitchFamily="34" charset="0"/>
                <a:ea typeface="SimSun" panose="02010600030101010101" pitchFamily="2" charset="-122"/>
                <a:cs typeface="Calibri" pitchFamily="34" charset="0"/>
              </a:rPr>
              <a:t>predictive model is given that classifies customers based on their probability of churn and their activities. </a:t>
            </a:r>
            <a:r>
              <a:rPr lang="en-US" sz="2000" dirty="0" smtClean="0">
                <a:solidFill>
                  <a:srgbClr val="000000"/>
                </a:solidFill>
                <a:latin typeface="Calibri" pitchFamily="34" charset="0"/>
                <a:ea typeface="SimSun" panose="02010600030101010101" pitchFamily="2" charset="-122"/>
                <a:cs typeface="Calibri" pitchFamily="34" charset="0"/>
              </a:rPr>
              <a:t> We can use </a:t>
            </a:r>
            <a:r>
              <a:rPr lang="en-US" sz="2000" dirty="0">
                <a:solidFill>
                  <a:srgbClr val="000000"/>
                </a:solidFill>
                <a:latin typeface="Calibri" pitchFamily="34" charset="0"/>
                <a:ea typeface="SimSun" panose="02010600030101010101" pitchFamily="2" charset="-122"/>
                <a:cs typeface="Calibri" pitchFamily="34" charset="0"/>
              </a:rPr>
              <a:t>this model to prioritize whose concerns to be addressed </a:t>
            </a:r>
            <a:r>
              <a:rPr lang="en-US" sz="2000" dirty="0" smtClean="0">
                <a:solidFill>
                  <a:srgbClr val="000000"/>
                </a:solidFill>
                <a:latin typeface="Calibri" pitchFamily="34" charset="0"/>
                <a:ea typeface="SimSun" panose="02010600030101010101" pitchFamily="2" charset="-122"/>
                <a:cs typeface="Calibri" pitchFamily="34" charset="0"/>
              </a:rPr>
              <a:t>first.</a:t>
            </a:r>
          </a:p>
          <a:p>
            <a:endParaRPr lang="en-US" sz="2000" dirty="0">
              <a:solidFill>
                <a:srgbClr val="000000"/>
              </a:solidFill>
              <a:latin typeface="Calibri" pitchFamily="34" charset="0"/>
              <a:ea typeface="SimSun" panose="02010600030101010101" pitchFamily="2" charset="-122"/>
              <a:cs typeface="Calibri" pitchFamily="34" charset="0"/>
            </a:endParaRPr>
          </a:p>
          <a:p>
            <a:r>
              <a:rPr lang="en-US" sz="2000" dirty="0" smtClean="0">
                <a:solidFill>
                  <a:srgbClr val="000000"/>
                </a:solidFill>
                <a:latin typeface="Calibri" pitchFamily="34" charset="0"/>
                <a:ea typeface="SimSun" panose="02010600030101010101" pitchFamily="2" charset="-122"/>
                <a:cs typeface="Calibri" pitchFamily="34" charset="0"/>
              </a:rPr>
              <a:t>Take </a:t>
            </a:r>
            <a:r>
              <a:rPr lang="en-US" sz="2000" dirty="0">
                <a:solidFill>
                  <a:srgbClr val="000000"/>
                </a:solidFill>
                <a:latin typeface="Calibri" pitchFamily="34" charset="0"/>
                <a:ea typeface="SimSun" panose="02010600030101010101" pitchFamily="2" charset="-122"/>
                <a:cs typeface="Calibri" pitchFamily="34" charset="0"/>
              </a:rPr>
              <a:t>the following actions immediately:</a:t>
            </a:r>
          </a:p>
          <a:p>
            <a:pPr marL="342900" indent="-342900">
              <a:buFont typeface="Arial" pitchFamily="34" charset="0"/>
              <a:buChar char="•"/>
            </a:pPr>
            <a:r>
              <a:rPr lang="en-US" sz="2000" dirty="0" smtClean="0">
                <a:solidFill>
                  <a:srgbClr val="000000"/>
                </a:solidFill>
                <a:latin typeface="Calibri" pitchFamily="34" charset="0"/>
                <a:ea typeface="SimSun" panose="02010600030101010101" pitchFamily="2" charset="-122"/>
                <a:cs typeface="Calibri" pitchFamily="34" charset="0"/>
              </a:rPr>
              <a:t>Enterprises </a:t>
            </a:r>
            <a:r>
              <a:rPr lang="en-US" sz="2000" dirty="0">
                <a:solidFill>
                  <a:srgbClr val="000000"/>
                </a:solidFill>
                <a:latin typeface="Calibri" pitchFamily="34" charset="0"/>
                <a:ea typeface="SimSun" panose="02010600030101010101" pitchFamily="2" charset="-122"/>
                <a:cs typeface="Calibri" pitchFamily="34" charset="0"/>
              </a:rPr>
              <a:t>need to implement customized win-back strategies according to the specific needs of customers.</a:t>
            </a:r>
          </a:p>
          <a:p>
            <a:pPr marL="342900" indent="-342900">
              <a:buFont typeface="Arial" pitchFamily="34" charset="0"/>
              <a:buChar char="•"/>
            </a:pPr>
            <a:r>
              <a:rPr lang="en-US" sz="2000" dirty="0" smtClean="0">
                <a:solidFill>
                  <a:srgbClr val="000000"/>
                </a:solidFill>
                <a:latin typeface="Calibri" pitchFamily="34" charset="0"/>
                <a:ea typeface="SimSun" panose="02010600030101010101" pitchFamily="2" charset="-122"/>
                <a:cs typeface="Calibri" pitchFamily="34" charset="0"/>
              </a:rPr>
              <a:t>The </a:t>
            </a:r>
            <a:r>
              <a:rPr lang="en-US" sz="2000" dirty="0">
                <a:solidFill>
                  <a:srgbClr val="000000"/>
                </a:solidFill>
                <a:latin typeface="Calibri" pitchFamily="34" charset="0"/>
                <a:ea typeface="SimSun" panose="02010600030101010101" pitchFamily="2" charset="-122"/>
                <a:cs typeface="Calibri" pitchFamily="34" charset="0"/>
              </a:rPr>
              <a:t>scientific </a:t>
            </a:r>
            <a:r>
              <a:rPr lang="en-US" sz="2000" dirty="0" smtClean="0">
                <a:solidFill>
                  <a:srgbClr val="000000"/>
                </a:solidFill>
                <a:latin typeface="Calibri" pitchFamily="34" charset="0"/>
                <a:ea typeface="SimSun" panose="02010600030101010101" pitchFamily="2" charset="-122"/>
                <a:cs typeface="Calibri" pitchFamily="34" charset="0"/>
              </a:rPr>
              <a:t>approach </a:t>
            </a:r>
            <a:r>
              <a:rPr lang="en-US" sz="2000" dirty="0">
                <a:solidFill>
                  <a:srgbClr val="000000"/>
                </a:solidFill>
                <a:latin typeface="Calibri" pitchFamily="34" charset="0"/>
                <a:ea typeface="SimSun" panose="02010600030101010101" pitchFamily="2" charset="-122"/>
                <a:cs typeface="Calibri" pitchFamily="34" charset="0"/>
              </a:rPr>
              <a:t>to allow high-value customers to get more attention, reduce the input for low-value customers, and maintain different “values” for customers with different values</a:t>
            </a:r>
          </a:p>
        </p:txBody>
      </p:sp>
      <p:sp>
        <p:nvSpPr>
          <p:cNvPr id="4" name="TextBox 3"/>
          <p:cNvSpPr txBox="1"/>
          <p:nvPr/>
        </p:nvSpPr>
        <p:spPr>
          <a:xfrm>
            <a:off x="2393655" y="594194"/>
            <a:ext cx="6466140" cy="707886"/>
          </a:xfrm>
          <a:prstGeom prst="rect">
            <a:avLst/>
          </a:prstGeom>
          <a:noFill/>
        </p:spPr>
        <p:txBody>
          <a:bodyPr wrap="square">
            <a:spAutoFit/>
          </a:bodyPr>
          <a:lstStyle/>
          <a:p>
            <a:r>
              <a:rPr lang="en-IN" sz="4000" b="1" dirty="0">
                <a:solidFill>
                  <a:schemeClr val="accent2">
                    <a:lumMod val="75000"/>
                  </a:schemeClr>
                </a:solidFill>
                <a:latin typeface="Calibri" pitchFamily="34" charset="0"/>
                <a:cs typeface="Calibri" pitchFamily="34" charset="0"/>
              </a:rPr>
              <a:t>Business Recommendations</a:t>
            </a:r>
          </a:p>
        </p:txBody>
      </p:sp>
      <p:pic>
        <p:nvPicPr>
          <p:cNvPr id="5" name="Picture 4" descr="Packt Publishing | Drupal.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626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59456" y="1322664"/>
            <a:ext cx="9523409" cy="2862322"/>
          </a:xfrm>
          <a:prstGeom prst="rect">
            <a:avLst/>
          </a:prstGeom>
          <a:noFill/>
        </p:spPr>
        <p:txBody>
          <a:bodyPr wrap="square" rtlCol="0">
            <a:spAutoFit/>
          </a:bodyPr>
          <a:lstStyle/>
          <a:p>
            <a:pPr marL="342900" indent="-342900">
              <a:buFont typeface="Wingdings" pitchFamily="2" charset="2"/>
              <a:buChar char="q"/>
            </a:pPr>
            <a:r>
              <a:rPr lang="en-US" sz="2000" dirty="0">
                <a:solidFill>
                  <a:srgbClr val="000000"/>
                </a:solidFill>
                <a:latin typeface="Calibri" pitchFamily="34" charset="0"/>
                <a:ea typeface="SimSun" panose="02010600030101010101" pitchFamily="2" charset="-122"/>
                <a:cs typeface="Calibri" pitchFamily="34" charset="0"/>
              </a:rPr>
              <a:t>The operating data from only one telecom operator are taken into account in the </a:t>
            </a:r>
            <a:r>
              <a:rPr lang="en-US" sz="2000" dirty="0" smtClean="0">
                <a:solidFill>
                  <a:srgbClr val="000000"/>
                </a:solidFill>
                <a:latin typeface="Calibri" pitchFamily="34" charset="0"/>
                <a:ea typeface="SimSun" panose="02010600030101010101" pitchFamily="2" charset="-122"/>
                <a:cs typeface="Calibri" pitchFamily="34" charset="0"/>
              </a:rPr>
              <a:t>project, </a:t>
            </a:r>
            <a:r>
              <a:rPr lang="en-US" sz="2000" dirty="0">
                <a:solidFill>
                  <a:srgbClr val="000000"/>
                </a:solidFill>
                <a:latin typeface="Calibri" pitchFamily="34" charset="0"/>
                <a:ea typeface="SimSun" panose="02010600030101010101" pitchFamily="2" charset="-122"/>
                <a:cs typeface="Calibri" pitchFamily="34" charset="0"/>
              </a:rPr>
              <a:t>the selection of data is limited to some extent, so the future scope may consider cross-platform data to improve the comprehensiveness and externality of </a:t>
            </a:r>
            <a:r>
              <a:rPr lang="en-US" sz="2000" dirty="0" smtClean="0">
                <a:solidFill>
                  <a:srgbClr val="000000"/>
                </a:solidFill>
                <a:latin typeface="Calibri" pitchFamily="34" charset="0"/>
                <a:ea typeface="SimSun" panose="02010600030101010101" pitchFamily="2" charset="-122"/>
                <a:cs typeface="Calibri" pitchFamily="34" charset="0"/>
              </a:rPr>
              <a:t>model project.</a:t>
            </a:r>
          </a:p>
          <a:p>
            <a:endParaRPr lang="en-US" sz="2000" dirty="0">
              <a:solidFill>
                <a:srgbClr val="000000"/>
              </a:solidFill>
              <a:latin typeface="Calibri" pitchFamily="34" charset="0"/>
              <a:ea typeface="SimSun" panose="02010600030101010101" pitchFamily="2" charset="-122"/>
              <a:cs typeface="Calibri" pitchFamily="34" charset="0"/>
            </a:endParaRPr>
          </a:p>
          <a:p>
            <a:pPr marL="342900" indent="-342900">
              <a:buFont typeface="Wingdings" pitchFamily="2" charset="2"/>
              <a:buChar char="q"/>
            </a:pPr>
            <a:r>
              <a:rPr lang="en-US" sz="2000" dirty="0" smtClean="0">
                <a:solidFill>
                  <a:srgbClr val="000000"/>
                </a:solidFill>
                <a:latin typeface="Calibri" pitchFamily="34" charset="0"/>
                <a:ea typeface="SimSun" panose="02010600030101010101" pitchFamily="2" charset="-122"/>
                <a:cs typeface="Calibri" pitchFamily="34" charset="0"/>
              </a:rPr>
              <a:t>Also, </a:t>
            </a:r>
            <a:r>
              <a:rPr lang="en-US" sz="2000" dirty="0" smtClean="0">
                <a:solidFill>
                  <a:srgbClr val="000000"/>
                </a:solidFill>
                <a:latin typeface="Calibri" pitchFamily="34" charset="0"/>
                <a:ea typeface="SimSun" panose="02010600030101010101" pitchFamily="2" charset="-122"/>
                <a:cs typeface="Calibri" pitchFamily="34" charset="0"/>
              </a:rPr>
              <a:t>in </a:t>
            </a:r>
            <a:r>
              <a:rPr lang="en-US" sz="2000" dirty="0" smtClean="0">
                <a:solidFill>
                  <a:srgbClr val="000000"/>
                </a:solidFill>
                <a:latin typeface="Calibri" pitchFamily="34" charset="0"/>
                <a:ea typeface="SimSun" panose="02010600030101010101" pitchFamily="2" charset="-122"/>
                <a:cs typeface="Calibri" pitchFamily="34" charset="0"/>
              </a:rPr>
              <a:t>telecom </a:t>
            </a:r>
            <a:r>
              <a:rPr lang="en-US" sz="2000" dirty="0">
                <a:solidFill>
                  <a:srgbClr val="000000"/>
                </a:solidFill>
                <a:latin typeface="Calibri" pitchFamily="34" charset="0"/>
                <a:ea typeface="SimSun" panose="02010600030101010101" pitchFamily="2" charset="-122"/>
                <a:cs typeface="Calibri" pitchFamily="34" charset="0"/>
              </a:rPr>
              <a:t>enterprises, customer churn is a long-term behavior, but the raw data is measured in month for customer churn prediction, and the continuity of data selection is not sufficient, so the time interval of subsequent model building can be extended.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527" y="3914278"/>
            <a:ext cx="9686925" cy="2771775"/>
          </a:xfrm>
          <a:prstGeom prst="rect">
            <a:avLst/>
          </a:prstGeom>
          <a:ln>
            <a:noFill/>
          </a:ln>
          <a:effectLst>
            <a:glow rad="228600">
              <a:schemeClr val="bg1">
                <a:alpha val="40000"/>
              </a:schemeClr>
            </a:glow>
            <a:softEdge rad="12700"/>
          </a:effectLst>
        </p:spPr>
      </p:pic>
      <p:sp>
        <p:nvSpPr>
          <p:cNvPr id="6" name="TextBox 5"/>
          <p:cNvSpPr txBox="1"/>
          <p:nvPr/>
        </p:nvSpPr>
        <p:spPr>
          <a:xfrm>
            <a:off x="2393655" y="594194"/>
            <a:ext cx="6466140" cy="707886"/>
          </a:xfrm>
          <a:prstGeom prst="rect">
            <a:avLst/>
          </a:prstGeom>
          <a:noFill/>
        </p:spPr>
        <p:txBody>
          <a:bodyPr wrap="square">
            <a:spAutoFit/>
          </a:bodyPr>
          <a:lstStyle/>
          <a:p>
            <a:r>
              <a:rPr lang="en-IN" sz="4000" b="1" dirty="0">
                <a:solidFill>
                  <a:schemeClr val="accent2">
                    <a:lumMod val="75000"/>
                  </a:schemeClr>
                </a:solidFill>
                <a:latin typeface="Calibri" pitchFamily="34" charset="0"/>
                <a:cs typeface="Calibri" pitchFamily="34" charset="0"/>
              </a:rPr>
              <a:t>Future Scope</a:t>
            </a:r>
          </a:p>
        </p:txBody>
      </p:sp>
      <p:pic>
        <p:nvPicPr>
          <p:cNvPr id="8" name="Picture 4" descr="Packt Publishing | Drupal.o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179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44812" y="1322664"/>
            <a:ext cx="9436908" cy="3170099"/>
          </a:xfrm>
          <a:prstGeom prst="rect">
            <a:avLst/>
          </a:prstGeom>
          <a:noFill/>
        </p:spPr>
        <p:txBody>
          <a:bodyPr wrap="square" rtlCol="0">
            <a:spAutoFit/>
          </a:bodyPr>
          <a:lstStyle/>
          <a:p>
            <a:r>
              <a:rPr lang="en-US" sz="2000" dirty="0" smtClean="0">
                <a:solidFill>
                  <a:srgbClr val="000000"/>
                </a:solidFill>
                <a:latin typeface="Calibri" pitchFamily="34" charset="0"/>
                <a:ea typeface="SimSun" panose="02010600030101010101" pitchFamily="2" charset="-122"/>
                <a:cs typeface="Calibri" pitchFamily="34" charset="0"/>
              </a:rPr>
              <a:t>It </a:t>
            </a:r>
            <a:r>
              <a:rPr lang="en-US" sz="2000" dirty="0">
                <a:solidFill>
                  <a:srgbClr val="000000"/>
                </a:solidFill>
                <a:latin typeface="Calibri" pitchFamily="34" charset="0"/>
                <a:ea typeface="SimSun" panose="02010600030101010101" pitchFamily="2" charset="-122"/>
                <a:cs typeface="Calibri" pitchFamily="34" charset="0"/>
              </a:rPr>
              <a:t>was fun </a:t>
            </a:r>
            <a:r>
              <a:rPr lang="en-US" sz="2000" dirty="0" smtClean="0">
                <a:solidFill>
                  <a:srgbClr val="000000"/>
                </a:solidFill>
                <a:latin typeface="Calibri" pitchFamily="34" charset="0"/>
                <a:ea typeface="SimSun" panose="02010600030101010101" pitchFamily="2" charset="-122"/>
                <a:cs typeface="Calibri" pitchFamily="34" charset="0"/>
              </a:rPr>
              <a:t>and meaningful doing </a:t>
            </a:r>
            <a:r>
              <a:rPr lang="en-US" sz="2000" dirty="0">
                <a:solidFill>
                  <a:srgbClr val="000000"/>
                </a:solidFill>
                <a:latin typeface="Calibri" pitchFamily="34" charset="0"/>
                <a:ea typeface="SimSun" panose="02010600030101010101" pitchFamily="2" charset="-122"/>
                <a:cs typeface="Calibri" pitchFamily="34" charset="0"/>
              </a:rPr>
              <a:t>this small project. Made </a:t>
            </a:r>
            <a:r>
              <a:rPr lang="en-US" sz="2000" dirty="0" smtClean="0">
                <a:solidFill>
                  <a:srgbClr val="000000"/>
                </a:solidFill>
                <a:latin typeface="Calibri" pitchFamily="34" charset="0"/>
                <a:ea typeface="SimSun" panose="02010600030101010101" pitchFamily="2" charset="-122"/>
                <a:cs typeface="Calibri" pitchFamily="34" charset="0"/>
              </a:rPr>
              <a:t>us understand </a:t>
            </a:r>
            <a:r>
              <a:rPr lang="en-US" sz="2000" dirty="0">
                <a:solidFill>
                  <a:srgbClr val="000000"/>
                </a:solidFill>
                <a:latin typeface="Calibri" pitchFamily="34" charset="0"/>
                <a:ea typeface="SimSun" panose="02010600030101010101" pitchFamily="2" charset="-122"/>
                <a:cs typeface="Calibri" pitchFamily="34" charset="0"/>
              </a:rPr>
              <a:t>what more </a:t>
            </a:r>
            <a:r>
              <a:rPr lang="en-US" sz="2000" dirty="0" smtClean="0">
                <a:solidFill>
                  <a:srgbClr val="000000"/>
                </a:solidFill>
                <a:latin typeface="Calibri" pitchFamily="34" charset="0"/>
                <a:ea typeface="SimSun" panose="02010600030101010101" pitchFamily="2" charset="-122"/>
                <a:cs typeface="Calibri" pitchFamily="34" charset="0"/>
              </a:rPr>
              <a:t>we </a:t>
            </a:r>
            <a:r>
              <a:rPr lang="en-US" sz="2000" dirty="0">
                <a:solidFill>
                  <a:srgbClr val="000000"/>
                </a:solidFill>
                <a:latin typeface="Calibri" pitchFamily="34" charset="0"/>
                <a:ea typeface="SimSun" panose="02010600030101010101" pitchFamily="2" charset="-122"/>
                <a:cs typeface="Calibri" pitchFamily="34" charset="0"/>
              </a:rPr>
              <a:t>need to work on. In the process </a:t>
            </a:r>
            <a:r>
              <a:rPr lang="en-US" sz="2000" dirty="0" smtClean="0">
                <a:solidFill>
                  <a:srgbClr val="000000"/>
                </a:solidFill>
                <a:latin typeface="Calibri" pitchFamily="34" charset="0"/>
                <a:ea typeface="SimSun" panose="02010600030101010101" pitchFamily="2" charset="-122"/>
                <a:cs typeface="Calibri" pitchFamily="34" charset="0"/>
              </a:rPr>
              <a:t>we </a:t>
            </a:r>
            <a:r>
              <a:rPr lang="en-US" sz="2000" dirty="0">
                <a:solidFill>
                  <a:srgbClr val="000000"/>
                </a:solidFill>
                <a:latin typeface="Calibri" pitchFamily="34" charset="0"/>
                <a:ea typeface="SimSun" panose="02010600030101010101" pitchFamily="2" charset="-122"/>
                <a:cs typeface="Calibri" pitchFamily="34" charset="0"/>
              </a:rPr>
              <a:t>learnt,</a:t>
            </a:r>
          </a:p>
          <a:p>
            <a:endParaRPr lang="en-US" sz="2000" dirty="0">
              <a:solidFill>
                <a:srgbClr val="000000"/>
              </a:solidFill>
              <a:latin typeface="Calibri" pitchFamily="34" charset="0"/>
              <a:ea typeface="SimSun" panose="02010600030101010101" pitchFamily="2" charset="-122"/>
              <a:cs typeface="Calibri" pitchFamily="34" charset="0"/>
            </a:endParaRPr>
          </a:p>
          <a:p>
            <a:r>
              <a:rPr lang="en-US" sz="2000" dirty="0">
                <a:solidFill>
                  <a:srgbClr val="000000"/>
                </a:solidFill>
                <a:latin typeface="Calibri" pitchFamily="34" charset="0"/>
                <a:ea typeface="SimSun" panose="02010600030101010101" pitchFamily="2" charset="-122"/>
                <a:cs typeface="Calibri" pitchFamily="34" charset="0"/>
              </a:rPr>
              <a:t>Data Science Process</a:t>
            </a:r>
          </a:p>
          <a:p>
            <a:pPr marL="342900" indent="-342900">
              <a:buFont typeface="Arial" pitchFamily="34" charset="0"/>
              <a:buChar char="•"/>
            </a:pPr>
            <a:r>
              <a:rPr lang="en-US" sz="2000" dirty="0">
                <a:solidFill>
                  <a:srgbClr val="000000"/>
                </a:solidFill>
                <a:latin typeface="Calibri" pitchFamily="34" charset="0"/>
                <a:ea typeface="SimSun" panose="02010600030101010101" pitchFamily="2" charset="-122"/>
                <a:cs typeface="Calibri" pitchFamily="34" charset="0"/>
              </a:rPr>
              <a:t>To Apply Machine Learning basics studied in courses and text books.</a:t>
            </a:r>
          </a:p>
          <a:p>
            <a:pPr marL="342900" indent="-342900">
              <a:buFont typeface="Arial" pitchFamily="34" charset="0"/>
              <a:buChar char="•"/>
            </a:pPr>
            <a:r>
              <a:rPr lang="en-US" sz="2000" dirty="0">
                <a:solidFill>
                  <a:srgbClr val="000000"/>
                </a:solidFill>
                <a:latin typeface="Calibri" pitchFamily="34" charset="0"/>
                <a:ea typeface="SimSun" panose="02010600030101010101" pitchFamily="2" charset="-122"/>
                <a:cs typeface="Calibri" pitchFamily="34" charset="0"/>
              </a:rPr>
              <a:t>Metrics to measure the goodness of the model. Learnt that accuracy is definitely not a good enough measure in case of imbalanced classes. </a:t>
            </a:r>
            <a:r>
              <a:rPr lang="en-US" sz="2000" dirty="0" smtClean="0">
                <a:solidFill>
                  <a:srgbClr val="000000"/>
                </a:solidFill>
                <a:latin typeface="Calibri" pitchFamily="34" charset="0"/>
                <a:ea typeface="SimSun" panose="02010600030101010101" pitchFamily="2" charset="-122"/>
                <a:cs typeface="Calibri" pitchFamily="34" charset="0"/>
              </a:rPr>
              <a:t>class weight argument </a:t>
            </a:r>
            <a:r>
              <a:rPr lang="en-US" sz="2000" dirty="0">
                <a:solidFill>
                  <a:srgbClr val="000000"/>
                </a:solidFill>
                <a:latin typeface="Calibri" pitchFamily="34" charset="0"/>
                <a:ea typeface="SimSun" panose="02010600030101010101" pitchFamily="2" charset="-122"/>
                <a:cs typeface="Calibri" pitchFamily="34" charset="0"/>
              </a:rPr>
              <a:t>works magically by penalizing the mistakes in minority class more!</a:t>
            </a:r>
          </a:p>
          <a:p>
            <a:endParaRPr lang="en-US" sz="2000" dirty="0" smtClean="0">
              <a:solidFill>
                <a:srgbClr val="000000"/>
              </a:solidFill>
              <a:latin typeface="Calibri" pitchFamily="34" charset="0"/>
              <a:ea typeface="SimSun" panose="02010600030101010101" pitchFamily="2" charset="-122"/>
              <a:cs typeface="Calibri" pitchFamily="34" charset="0"/>
            </a:endParaRPr>
          </a:p>
          <a:p>
            <a:r>
              <a:rPr lang="en-US" sz="2000" dirty="0" smtClean="0">
                <a:solidFill>
                  <a:srgbClr val="000000"/>
                </a:solidFill>
                <a:latin typeface="Calibri" pitchFamily="34" charset="0"/>
                <a:ea typeface="SimSun" panose="02010600030101010101" pitchFamily="2" charset="-122"/>
                <a:cs typeface="Calibri" pitchFamily="34" charset="0"/>
              </a:rPr>
              <a:t>Thanks </a:t>
            </a:r>
            <a:r>
              <a:rPr lang="en-US" sz="2000" dirty="0">
                <a:solidFill>
                  <a:srgbClr val="000000"/>
                </a:solidFill>
                <a:latin typeface="Calibri" pitchFamily="34" charset="0"/>
                <a:ea typeface="SimSun" panose="02010600030101010101" pitchFamily="2" charset="-122"/>
                <a:cs typeface="Calibri" pitchFamily="34" charset="0"/>
              </a:rPr>
              <a:t>for taking time to go through this project. Feedback is highly appreciated.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979" y="4492763"/>
            <a:ext cx="3941805" cy="2221775"/>
          </a:xfrm>
          <a:prstGeom prst="rect">
            <a:avLst/>
          </a:prstGeom>
          <a:ln>
            <a:noFill/>
          </a:ln>
          <a:effectLst>
            <a:glow rad="63500">
              <a:schemeClr val="bg2">
                <a:alpha val="40000"/>
              </a:schemeClr>
            </a:glow>
            <a:softEdge rad="31750"/>
          </a:effectLst>
        </p:spPr>
      </p:pic>
      <p:sp>
        <p:nvSpPr>
          <p:cNvPr id="7" name="TextBox 6"/>
          <p:cNvSpPr txBox="1"/>
          <p:nvPr/>
        </p:nvSpPr>
        <p:spPr>
          <a:xfrm>
            <a:off x="2393655" y="594194"/>
            <a:ext cx="6466140" cy="707886"/>
          </a:xfrm>
          <a:prstGeom prst="rect">
            <a:avLst/>
          </a:prstGeom>
          <a:noFill/>
        </p:spPr>
        <p:txBody>
          <a:bodyPr wrap="square">
            <a:spAutoFit/>
          </a:bodyPr>
          <a:lstStyle/>
          <a:p>
            <a:r>
              <a:rPr lang="en-IN" sz="4000" b="1" dirty="0">
                <a:solidFill>
                  <a:schemeClr val="accent2">
                    <a:lumMod val="75000"/>
                  </a:schemeClr>
                </a:solidFill>
                <a:latin typeface="Calibri" pitchFamily="34" charset="0"/>
                <a:cs typeface="Calibri" pitchFamily="34" charset="0"/>
              </a:rPr>
              <a:t>Learning's</a:t>
            </a:r>
          </a:p>
        </p:txBody>
      </p:sp>
      <p:pic>
        <p:nvPicPr>
          <p:cNvPr id="8" name="Picture 4" descr="Packt Publishing | Drupal.o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4601" y="336146"/>
            <a:ext cx="1543554" cy="5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4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5" name="TextBox 4"/>
          <p:cNvSpPr txBox="1"/>
          <p:nvPr/>
        </p:nvSpPr>
        <p:spPr>
          <a:xfrm>
            <a:off x="2262645" y="624641"/>
            <a:ext cx="4572000" cy="707886"/>
          </a:xfrm>
          <a:prstGeom prst="rect">
            <a:avLst/>
          </a:prstGeom>
          <a:noFill/>
        </p:spPr>
        <p:txBody>
          <a:bodyPr wrap="square">
            <a:spAutoFit/>
          </a:bodyPr>
          <a:lstStyle/>
          <a:p>
            <a:r>
              <a:rPr lang="en-IN" sz="4000" b="1" dirty="0">
                <a:solidFill>
                  <a:schemeClr val="accent2">
                    <a:lumMod val="75000"/>
                  </a:schemeClr>
                </a:solidFill>
                <a:latin typeface="Calibri" pitchFamily="34" charset="0"/>
                <a:ea typeface="+mj-ea"/>
                <a:cs typeface="Calibri" pitchFamily="34" charset="0"/>
              </a:rPr>
              <a:t>Business Problem</a:t>
            </a:r>
          </a:p>
        </p:txBody>
      </p:sp>
      <p:sp>
        <p:nvSpPr>
          <p:cNvPr id="8" name="TextBox 7"/>
          <p:cNvSpPr txBox="1"/>
          <p:nvPr/>
        </p:nvSpPr>
        <p:spPr>
          <a:xfrm>
            <a:off x="1983863" y="1781175"/>
            <a:ext cx="8229600" cy="449353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itchFamily="34" charset="0"/>
                <a:cs typeface="Calibri" pitchFamily="34" charset="0"/>
              </a:rPr>
              <a:t>Customer churn is the loss of clients or customers. In simple words, it is the percentage of subscribers to a service who discontinue their subscriptions to the service within a given time period.</a:t>
            </a:r>
          </a:p>
          <a:p>
            <a:pPr marL="342900" indent="-342900" algn="just">
              <a:buFont typeface="Arial" panose="020B0604020202020204" pitchFamily="34" charset="0"/>
              <a:buChar char="•"/>
            </a:pPr>
            <a:endParaRPr lang="en-US" sz="2200" dirty="0">
              <a:latin typeface="Calibri" pitchFamily="34" charset="0"/>
              <a:cs typeface="Calibri" pitchFamily="34" charset="0"/>
            </a:endParaRPr>
          </a:p>
          <a:p>
            <a:pPr marL="342900" indent="-342900" algn="just">
              <a:buFont typeface="Arial" panose="020B0604020202020204" pitchFamily="34" charset="0"/>
              <a:buChar char="•"/>
            </a:pPr>
            <a:r>
              <a:rPr lang="en-US" sz="2200" dirty="0">
                <a:latin typeface="Calibri" pitchFamily="34" charset="0"/>
                <a:cs typeface="Calibri" pitchFamily="34" charset="0"/>
              </a:rPr>
              <a:t>Predicting churn can help the Telecom company, so it can effectively focus a customer retention marketing program (e.g. a special offer). This might lead business owners to imply that in order to grow their customer base, the rate of acquiring new customers must exceed the churn rate. </a:t>
            </a:r>
          </a:p>
          <a:p>
            <a:pPr marL="342900" indent="-342900" algn="just">
              <a:buFont typeface="Arial" panose="020B0604020202020204" pitchFamily="34" charset="0"/>
              <a:buChar char="•"/>
            </a:pPr>
            <a:endParaRPr lang="en-US" sz="2200" dirty="0">
              <a:latin typeface="Calibri" pitchFamily="34" charset="0"/>
              <a:cs typeface="Calibri" pitchFamily="34" charset="0"/>
            </a:endParaRPr>
          </a:p>
          <a:p>
            <a:pPr marL="342900" indent="-342900" algn="just">
              <a:buFont typeface="Arial" panose="020B0604020202020204" pitchFamily="34" charset="0"/>
              <a:buChar char="•"/>
            </a:pPr>
            <a:r>
              <a:rPr lang="en-US" sz="2200" dirty="0">
                <a:latin typeface="Calibri" pitchFamily="34" charset="0"/>
                <a:cs typeface="Calibri" pitchFamily="34" charset="0"/>
              </a:rPr>
              <a:t>Therefore, the “churn” column is chosen as target and the following predictive analysis is a supervised classification problem.</a:t>
            </a:r>
          </a:p>
          <a:p>
            <a:pPr algn="just"/>
            <a:endParaRPr lang="en-IN" sz="2200" dirty="0">
              <a:latin typeface="Calibri" pitchFamily="34" charset="0"/>
              <a:cs typeface="Calibri" pitchFamily="34" charset="0"/>
            </a:endParaRPr>
          </a:p>
        </p:txBody>
      </p:sp>
      <p:pic>
        <p:nvPicPr>
          <p:cNvPr id="6" name="Picture 4" descr="Packt Publishing | Drupal.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4601" y="357411"/>
            <a:ext cx="1543554" cy="556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7" name="TextBox 6"/>
          <p:cNvSpPr txBox="1"/>
          <p:nvPr/>
        </p:nvSpPr>
        <p:spPr>
          <a:xfrm>
            <a:off x="2276301" y="649664"/>
            <a:ext cx="4572000" cy="707886"/>
          </a:xfrm>
          <a:prstGeom prst="rect">
            <a:avLst/>
          </a:prstGeom>
          <a:noFill/>
        </p:spPr>
        <p:txBody>
          <a:bodyPr wrap="square">
            <a:spAutoFit/>
          </a:bodyPr>
          <a:lstStyle/>
          <a:p>
            <a:r>
              <a:rPr lang="en-IN" sz="4000" b="1" dirty="0">
                <a:solidFill>
                  <a:schemeClr val="accent2">
                    <a:lumMod val="75000"/>
                  </a:schemeClr>
                </a:solidFill>
                <a:latin typeface="Calibri" pitchFamily="34" charset="0"/>
                <a:ea typeface="+mj-ea"/>
                <a:cs typeface="Calibri" pitchFamily="34" charset="0"/>
              </a:rPr>
              <a:t>Problem</a:t>
            </a:r>
            <a:r>
              <a:rPr lang="en-IN" sz="3200" b="1" dirty="0">
                <a:solidFill>
                  <a:schemeClr val="accent2">
                    <a:lumMod val="75000"/>
                  </a:schemeClr>
                </a:solidFill>
                <a:latin typeface="Calibri" pitchFamily="34" charset="0"/>
                <a:ea typeface="+mj-ea"/>
                <a:cs typeface="Calibri" pitchFamily="34" charset="0"/>
              </a:rPr>
              <a:t> </a:t>
            </a:r>
            <a:r>
              <a:rPr lang="en-IN" sz="4000" b="1" dirty="0">
                <a:solidFill>
                  <a:schemeClr val="accent2">
                    <a:lumMod val="75000"/>
                  </a:schemeClr>
                </a:solidFill>
                <a:latin typeface="Calibri" pitchFamily="34" charset="0"/>
                <a:ea typeface="+mj-ea"/>
                <a:cs typeface="Calibri" pitchFamily="34" charset="0"/>
              </a:rPr>
              <a:t>Statement</a:t>
            </a:r>
          </a:p>
        </p:txBody>
      </p:sp>
      <p:sp>
        <p:nvSpPr>
          <p:cNvPr id="9" name="TextBox 8"/>
          <p:cNvSpPr txBox="1"/>
          <p:nvPr/>
        </p:nvSpPr>
        <p:spPr>
          <a:xfrm>
            <a:off x="2314053" y="4244607"/>
            <a:ext cx="8503920" cy="707886"/>
          </a:xfrm>
          <a:prstGeom prst="rect">
            <a:avLst/>
          </a:prstGeom>
          <a:noFill/>
        </p:spPr>
        <p:txBody>
          <a:bodyPr wrap="square">
            <a:spAutoFit/>
          </a:bodyPr>
          <a:lstStyle/>
          <a:p>
            <a:r>
              <a:rPr lang="en-US" sz="4000" b="1" dirty="0">
                <a:solidFill>
                  <a:schemeClr val="accent2">
                    <a:lumMod val="75000"/>
                  </a:schemeClr>
                </a:solidFill>
                <a:latin typeface="Calibri" pitchFamily="34" charset="0"/>
                <a:ea typeface="+mj-ea"/>
                <a:cs typeface="Calibri" pitchFamily="34" charset="0"/>
              </a:rPr>
              <a:t>Business Objectives and Constraints</a:t>
            </a:r>
          </a:p>
        </p:txBody>
      </p:sp>
      <p:sp>
        <p:nvSpPr>
          <p:cNvPr id="11" name="TextBox 10"/>
          <p:cNvSpPr txBox="1"/>
          <p:nvPr/>
        </p:nvSpPr>
        <p:spPr>
          <a:xfrm>
            <a:off x="2276475" y="1698416"/>
            <a:ext cx="7680960" cy="2215991"/>
          </a:xfrm>
          <a:prstGeom prst="rect">
            <a:avLst/>
          </a:prstGeom>
          <a:noFill/>
        </p:spPr>
        <p:txBody>
          <a:bodyPr wrap="square" rtlCol="0">
            <a:spAutoFit/>
          </a:bodyPr>
          <a:lstStyle/>
          <a:p>
            <a:pPr algn="just"/>
            <a:r>
              <a:rPr lang="en-US" sz="2400" dirty="0">
                <a:latin typeface="Calibri" pitchFamily="34" charset="0"/>
                <a:cs typeface="Calibri" pitchFamily="34" charset="0"/>
              </a:rPr>
              <a:t>Given one year of a customer’s telephonic data, we need to predict if the customer churns in the next month. It is a two-class classification problem. Therefore, the “churn” column is chosen as target and the following predictive analysis is a supervised classification problem. </a:t>
            </a:r>
          </a:p>
          <a:p>
            <a:pPr algn="just"/>
            <a:endParaRPr lang="en-IN" dirty="0">
              <a:latin typeface="Calibri" pitchFamily="34" charset="0"/>
              <a:cs typeface="Calibri" pitchFamily="34" charset="0"/>
            </a:endParaRPr>
          </a:p>
        </p:txBody>
      </p:sp>
      <p:sp>
        <p:nvSpPr>
          <p:cNvPr id="12" name="TextBox 11"/>
          <p:cNvSpPr txBox="1"/>
          <p:nvPr/>
        </p:nvSpPr>
        <p:spPr>
          <a:xfrm>
            <a:off x="2276475" y="4983270"/>
            <a:ext cx="7896225" cy="147732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itchFamily="34" charset="0"/>
                <a:cs typeface="Calibri" pitchFamily="34" charset="0"/>
              </a:rPr>
              <a:t>The cost of misclassification can be very high.</a:t>
            </a:r>
          </a:p>
          <a:p>
            <a:pPr marL="342900" indent="-342900">
              <a:buFont typeface="Arial" panose="020B0604020202020204" pitchFamily="34" charset="0"/>
              <a:buChar char="•"/>
            </a:pPr>
            <a:r>
              <a:rPr lang="en-US" sz="2400" dirty="0">
                <a:latin typeface="Calibri" pitchFamily="34" charset="0"/>
                <a:cs typeface="Calibri" pitchFamily="34" charset="0"/>
              </a:rPr>
              <a:t>No strict latency concerns.</a:t>
            </a:r>
          </a:p>
          <a:p>
            <a:pPr marL="342900" indent="-342900">
              <a:buFont typeface="Arial" panose="020B0604020202020204" pitchFamily="34" charset="0"/>
              <a:buChar char="•"/>
            </a:pPr>
            <a:r>
              <a:rPr lang="en-US" sz="2400" dirty="0">
                <a:latin typeface="Calibri" pitchFamily="34" charset="0"/>
                <a:cs typeface="Calibri" pitchFamily="34" charset="0"/>
              </a:rPr>
              <a:t>Interpretability is important.</a:t>
            </a:r>
          </a:p>
          <a:p>
            <a:endParaRPr lang="en-IN" dirty="0">
              <a:latin typeface="Calibri" pitchFamily="34" charset="0"/>
              <a:cs typeface="Calibri" pitchFamily="34" charset="0"/>
            </a:endParaRPr>
          </a:p>
        </p:txBody>
      </p:sp>
      <p:pic>
        <p:nvPicPr>
          <p:cNvPr id="8" name="Picture 4" descr="Packt Publishing | Drupal.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4601" y="357411"/>
            <a:ext cx="1543554" cy="556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5" name="TextBox 4"/>
          <p:cNvSpPr txBox="1"/>
          <p:nvPr/>
        </p:nvSpPr>
        <p:spPr>
          <a:xfrm>
            <a:off x="2253120" y="601146"/>
            <a:ext cx="6096000" cy="707886"/>
          </a:xfrm>
          <a:prstGeom prst="rect">
            <a:avLst/>
          </a:prstGeom>
          <a:noFill/>
        </p:spPr>
        <p:txBody>
          <a:bodyPr wrap="square">
            <a:spAutoFit/>
          </a:bodyPr>
          <a:lstStyle/>
          <a:p>
            <a:r>
              <a:rPr lang="en-IN" sz="4000" b="1" dirty="0">
                <a:solidFill>
                  <a:schemeClr val="accent2">
                    <a:lumMod val="75000"/>
                  </a:schemeClr>
                </a:solidFill>
                <a:latin typeface="Calibri" pitchFamily="34" charset="0"/>
                <a:ea typeface="+mj-ea"/>
                <a:cs typeface="Calibri" pitchFamily="34" charset="0"/>
              </a:rPr>
              <a:t>Dataset</a:t>
            </a:r>
          </a:p>
        </p:txBody>
      </p:sp>
      <p:sp>
        <p:nvSpPr>
          <p:cNvPr id="7" name="TextBox 6"/>
          <p:cNvSpPr txBox="1"/>
          <p:nvPr/>
        </p:nvSpPr>
        <p:spPr>
          <a:xfrm>
            <a:off x="1969458" y="1726376"/>
            <a:ext cx="8305800" cy="3416320"/>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Calibri" pitchFamily="34" charset="0"/>
                <a:cs typeface="Calibri" pitchFamily="34" charset="0"/>
              </a:rPr>
              <a:t>The customer churn dataset is an open-source dataset that contains 20 features and 4250 observations. The feature ‘Churn’ shows customer churn or non-churn based on existing conditions. </a:t>
            </a:r>
          </a:p>
          <a:p>
            <a:pPr algn="just"/>
            <a:endParaRPr lang="en-IN" sz="2400" dirty="0">
              <a:latin typeface="Calibri" pitchFamily="34" charset="0"/>
              <a:cs typeface="Calibri" pitchFamily="34" charset="0"/>
            </a:endParaRPr>
          </a:p>
          <a:p>
            <a:pPr marL="342900" indent="-342900" algn="just">
              <a:buFont typeface="Arial" panose="020B0604020202020204" pitchFamily="34" charset="0"/>
              <a:buChar char="•"/>
            </a:pPr>
            <a:r>
              <a:rPr lang="en-IN" sz="2400" dirty="0">
                <a:latin typeface="Calibri" pitchFamily="34" charset="0"/>
                <a:cs typeface="Calibri" pitchFamily="34" charset="0"/>
              </a:rPr>
              <a:t>Approximately 14.5% of the ‘Churn’ is ‘yes’ label, and 84.5% of ‘non-churn’ is ‘no’ label. In this experiment, 80% (3400 instances) and 20% (850 instances) of the dataset are used for training and test datasets, respectively.</a:t>
            </a:r>
          </a:p>
        </p:txBody>
      </p:sp>
      <p:pic>
        <p:nvPicPr>
          <p:cNvPr id="6" name="Picture 4" descr="Packt Publishing | Drupal.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4601" y="357411"/>
            <a:ext cx="1543554" cy="556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sp>
        <p:nvSpPr>
          <p:cNvPr id="5" name="TextBox 4"/>
          <p:cNvSpPr txBox="1"/>
          <p:nvPr/>
        </p:nvSpPr>
        <p:spPr>
          <a:xfrm>
            <a:off x="2281042" y="635906"/>
            <a:ext cx="4663440" cy="707886"/>
          </a:xfrm>
          <a:prstGeom prst="rect">
            <a:avLst/>
          </a:prstGeom>
          <a:noFill/>
        </p:spPr>
        <p:txBody>
          <a:bodyPr wrap="square">
            <a:spAutoFit/>
          </a:bodyPr>
          <a:lstStyle/>
          <a:p>
            <a:r>
              <a:rPr lang="en-IN" sz="4000" b="1" dirty="0">
                <a:solidFill>
                  <a:schemeClr val="accent2">
                    <a:lumMod val="75000"/>
                  </a:schemeClr>
                </a:solidFill>
                <a:latin typeface="Calibri" pitchFamily="34" charset="0"/>
                <a:ea typeface="+mj-ea"/>
                <a:cs typeface="Calibri" pitchFamily="34" charset="0"/>
              </a:rPr>
              <a:t>Project Architecture</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306094" y="1859597"/>
            <a:ext cx="7579361" cy="4362497"/>
          </a:xfrm>
          <a:prstGeom prst="rect">
            <a:avLst/>
          </a:prstGeom>
          <a:effectLst>
            <a:glow>
              <a:schemeClr val="accent1"/>
            </a:glow>
            <a:outerShdw dist="50800" sx="1000" sy="1000" algn="ctr" rotWithShape="0">
              <a:srgbClr val="000000"/>
            </a:outerShdw>
            <a:reflection endPos="0" dist="50800" dir="5400000" sy="-100000" algn="bl" rotWithShape="0"/>
          </a:effectLst>
        </p:spPr>
      </p:pic>
      <p:pic>
        <p:nvPicPr>
          <p:cNvPr id="8" name="Picture 4" descr="Packt Publishing | Drupal.o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4601" y="357411"/>
            <a:ext cx="1543554" cy="556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478" y="1376510"/>
            <a:ext cx="5526524" cy="5292680"/>
          </a:xfrm>
          <a:prstGeom prst="rect">
            <a:avLst/>
          </a:prstGeom>
        </p:spPr>
      </p:pic>
      <p:pic>
        <p:nvPicPr>
          <p:cNvPr id="4" name="Google Shape;245;p15"/>
          <p:cNvPicPr preferRelativeResize="0"/>
          <p:nvPr/>
        </p:nvPicPr>
        <p:blipFill rotWithShape="1">
          <a:blip r:embed="rId3"/>
          <a:srcRect/>
          <a:stretch>
            <a:fillRect/>
          </a:stretch>
        </p:blipFill>
        <p:spPr>
          <a:xfrm>
            <a:off x="9193197" y="766600"/>
            <a:ext cx="1490758" cy="1499617"/>
          </a:xfrm>
          <a:prstGeom prst="rect">
            <a:avLst/>
          </a:prstGeom>
          <a:noFill/>
          <a:ln>
            <a:noFill/>
          </a:ln>
        </p:spPr>
      </p:pic>
      <p:pic>
        <p:nvPicPr>
          <p:cNvPr id="6" name="Google Shape;247;p15"/>
          <p:cNvPicPr preferRelativeResize="0"/>
          <p:nvPr/>
        </p:nvPicPr>
        <p:blipFill rotWithShape="1">
          <a:blip r:embed="rId4"/>
          <a:srcRect/>
          <a:stretch>
            <a:fillRect/>
          </a:stretch>
        </p:blipFill>
        <p:spPr>
          <a:xfrm>
            <a:off x="9328561" y="3429000"/>
            <a:ext cx="1490758" cy="1209016"/>
          </a:xfrm>
          <a:prstGeom prst="rect">
            <a:avLst/>
          </a:prstGeom>
          <a:noFill/>
          <a:ln>
            <a:noFill/>
          </a:ln>
        </p:spPr>
      </p:pic>
      <p:pic>
        <p:nvPicPr>
          <p:cNvPr id="7" name="Google Shape;248;p15"/>
          <p:cNvPicPr preferRelativeResize="0"/>
          <p:nvPr/>
        </p:nvPicPr>
        <p:blipFill rotWithShape="1">
          <a:blip r:embed="rId5"/>
          <a:srcRect/>
          <a:stretch>
            <a:fillRect/>
          </a:stretch>
        </p:blipFill>
        <p:spPr>
          <a:xfrm>
            <a:off x="7375994" y="4866103"/>
            <a:ext cx="2193798" cy="1225297"/>
          </a:xfrm>
          <a:prstGeom prst="rect">
            <a:avLst/>
          </a:prstGeom>
          <a:noFill/>
          <a:ln>
            <a:noFill/>
          </a:ln>
        </p:spPr>
      </p:pic>
      <p:pic>
        <p:nvPicPr>
          <p:cNvPr id="8" name="Google Shape;250;p15"/>
          <p:cNvPicPr preferRelativeResize="0"/>
          <p:nvPr/>
        </p:nvPicPr>
        <p:blipFill rotWithShape="1">
          <a:blip r:embed="rId6"/>
          <a:srcRect/>
          <a:stretch>
            <a:fillRect/>
          </a:stretch>
        </p:blipFill>
        <p:spPr>
          <a:xfrm>
            <a:off x="7436097" y="2330898"/>
            <a:ext cx="1570004" cy="1614108"/>
          </a:xfrm>
          <a:prstGeom prst="rect">
            <a:avLst/>
          </a:prstGeom>
          <a:noFill/>
          <a:ln>
            <a:noFill/>
          </a:ln>
        </p:spPr>
      </p:pic>
      <p:pic>
        <p:nvPicPr>
          <p:cNvPr id="11" name="Picture 4" descr="Packt Publishing | Drupal.or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34601" y="357411"/>
            <a:ext cx="1543554" cy="5569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7628" y="4728657"/>
            <a:ext cx="2857500" cy="1500188"/>
          </a:xfrm>
          <a:prstGeom prst="rect">
            <a:avLst/>
          </a:prstGeom>
        </p:spPr>
      </p:pic>
      <p:sp>
        <p:nvSpPr>
          <p:cNvPr id="14" name="TextBox 13"/>
          <p:cNvSpPr txBox="1"/>
          <p:nvPr/>
        </p:nvSpPr>
        <p:spPr>
          <a:xfrm>
            <a:off x="2253120" y="601146"/>
            <a:ext cx="6096000" cy="707886"/>
          </a:xfrm>
          <a:prstGeom prst="rect">
            <a:avLst/>
          </a:prstGeom>
          <a:noFill/>
        </p:spPr>
        <p:txBody>
          <a:bodyPr wrap="square">
            <a:spAutoFit/>
          </a:bodyPr>
          <a:lstStyle/>
          <a:p>
            <a:r>
              <a:rPr lang="en-IN" sz="4000" b="1" dirty="0" smtClean="0">
                <a:solidFill>
                  <a:schemeClr val="accent2">
                    <a:lumMod val="75000"/>
                  </a:schemeClr>
                </a:solidFill>
                <a:latin typeface="Calibri" pitchFamily="34" charset="0"/>
                <a:ea typeface="+mj-ea"/>
                <a:cs typeface="Calibri" pitchFamily="34" charset="0"/>
              </a:rPr>
              <a:t>Technology Stack</a:t>
            </a:r>
            <a:endParaRPr lang="en-IN" sz="4000" b="1" dirty="0">
              <a:solidFill>
                <a:schemeClr val="accent2">
                  <a:lumMod val="75000"/>
                </a:schemeClr>
              </a:solidFill>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017556" y="1221422"/>
            <a:ext cx="8143558" cy="3736658"/>
          </a:xfrm>
          <a:prstGeom prst="rect">
            <a:avLst/>
          </a:prstGeom>
          <a:effectLst>
            <a:softEdge rad="203200"/>
          </a:effectLst>
        </p:spPr>
      </p:pic>
      <p:sp>
        <p:nvSpPr>
          <p:cNvPr id="6" name="TextBox 5"/>
          <p:cNvSpPr txBox="1"/>
          <p:nvPr/>
        </p:nvSpPr>
        <p:spPr>
          <a:xfrm>
            <a:off x="3802742" y="904796"/>
            <a:ext cx="5024735" cy="523220"/>
          </a:xfrm>
          <a:prstGeom prst="rect">
            <a:avLst/>
          </a:prstGeom>
          <a:noFill/>
        </p:spPr>
        <p:txBody>
          <a:bodyPr wrap="square">
            <a:spAutoFit/>
          </a:bodyPr>
          <a:lstStyle/>
          <a:p>
            <a:r>
              <a:rPr lang="en-IN" sz="2800" b="1" dirty="0">
                <a:solidFill>
                  <a:schemeClr val="accent2">
                    <a:lumMod val="75000"/>
                  </a:schemeClr>
                </a:solidFill>
                <a:latin typeface="Calibri" pitchFamily="34" charset="0"/>
                <a:ea typeface="+mj-ea"/>
                <a:cs typeface="Calibri" pitchFamily="34" charset="0"/>
              </a:rPr>
              <a:t>State Wise Churn Distribution</a:t>
            </a:r>
            <a:endParaRPr lang="en-IN" sz="1200" b="1" dirty="0">
              <a:solidFill>
                <a:schemeClr val="accent2">
                  <a:lumMod val="75000"/>
                </a:schemeClr>
              </a:solidFill>
              <a:latin typeface="Calibri" pitchFamily="34" charset="0"/>
              <a:ea typeface="+mj-ea"/>
              <a:cs typeface="Calibri" pitchFamily="34" charset="0"/>
            </a:endParaRPr>
          </a:p>
        </p:txBody>
      </p:sp>
      <p:sp>
        <p:nvSpPr>
          <p:cNvPr id="7" name="TextBox 6"/>
          <p:cNvSpPr txBox="1"/>
          <p:nvPr/>
        </p:nvSpPr>
        <p:spPr>
          <a:xfrm>
            <a:off x="2280602" y="5150068"/>
            <a:ext cx="8869680" cy="1723549"/>
          </a:xfrm>
          <a:prstGeom prst="rect">
            <a:avLst/>
          </a:prstGeom>
          <a:noFill/>
        </p:spPr>
        <p:txBody>
          <a:bodyPr wrap="square" rtlCol="0">
            <a:spAutoFit/>
          </a:bodyPr>
          <a:lstStyle/>
          <a:p>
            <a:pPr algn="just"/>
            <a:r>
              <a:rPr lang="en-US" sz="2200" spc="-5" dirty="0">
                <a:solidFill>
                  <a:srgbClr val="292929"/>
                </a:solidFill>
                <a:effectLst/>
                <a:latin typeface="Calibri" pitchFamily="34" charset="0"/>
                <a:ea typeface="Times New Roman" panose="02020603050405020304" pitchFamily="18" charset="0"/>
                <a:cs typeface="Calibri" pitchFamily="34" charset="0"/>
              </a:rPr>
              <a:t>We can see that some states have less proportion of customer with churn like AK, HI, IA and some have a higher proportion such as WA, MD and NJ. This shows that we should incorporate the state into our further analysis, because it could be help to predict if a customer is going to churn.</a:t>
            </a:r>
            <a:endParaRPr lang="en-IN" sz="2200" dirty="0">
              <a:effectLst/>
              <a:latin typeface="Calibri" pitchFamily="34" charset="0"/>
              <a:ea typeface="Calibri" panose="020F0502020204030204" pitchFamily="34" charset="0"/>
              <a:cs typeface="Calibri" pitchFamily="34" charset="0"/>
            </a:endParaRPr>
          </a:p>
          <a:p>
            <a:pPr algn="just"/>
            <a:endParaRPr lang="en-IN" dirty="0">
              <a:latin typeface="Calibri" pitchFamily="34" charset="0"/>
              <a:cs typeface="Calibri" pitchFamily="34" charset="0"/>
            </a:endParaRPr>
          </a:p>
        </p:txBody>
      </p:sp>
      <p:sp>
        <p:nvSpPr>
          <p:cNvPr id="9" name="TextBox 8"/>
          <p:cNvSpPr txBox="1"/>
          <p:nvPr/>
        </p:nvSpPr>
        <p:spPr>
          <a:xfrm>
            <a:off x="2281042" y="635906"/>
            <a:ext cx="1413628" cy="707886"/>
          </a:xfrm>
          <a:prstGeom prst="rect">
            <a:avLst/>
          </a:prstGeom>
          <a:noFill/>
        </p:spPr>
        <p:txBody>
          <a:bodyPr wrap="square">
            <a:spAutoFit/>
          </a:bodyPr>
          <a:lstStyle/>
          <a:p>
            <a:r>
              <a:rPr lang="en-IN" sz="4000" b="1" dirty="0" smtClean="0">
                <a:solidFill>
                  <a:schemeClr val="accent2">
                    <a:lumMod val="75000"/>
                  </a:schemeClr>
                </a:solidFill>
                <a:latin typeface="Calibri" pitchFamily="34" charset="0"/>
                <a:ea typeface="+mj-ea"/>
                <a:cs typeface="Calibri" pitchFamily="34" charset="0"/>
              </a:rPr>
              <a:t>EDA</a:t>
            </a:r>
            <a:endParaRPr lang="en-IN" sz="4000" b="1" dirty="0">
              <a:solidFill>
                <a:schemeClr val="accent2">
                  <a:lumMod val="75000"/>
                </a:schemeClr>
              </a:solidFill>
              <a:latin typeface="Calibri" pitchFamily="34" charset="0"/>
              <a:ea typeface="+mj-ea"/>
              <a:cs typeface="Calibri" pitchFamily="34" charset="0"/>
            </a:endParaRPr>
          </a:p>
        </p:txBody>
      </p:sp>
      <p:pic>
        <p:nvPicPr>
          <p:cNvPr id="10" name="Picture 4" descr="Packt Publishing | Drupal.o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4601" y="357411"/>
            <a:ext cx="1543554" cy="556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1">
                <a:alpha val="100000"/>
                <a:lumMod val="98000"/>
              </a:schemeClr>
            </a:gs>
            <a:gs pos="100000">
              <a:schemeClr val="bg2">
                <a:lumMod val="98000"/>
              </a:schemeClr>
            </a:gs>
          </a:gsLst>
          <a:path path="circle"/>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239" y="1618569"/>
            <a:ext cx="5939873" cy="4430770"/>
          </a:xfrm>
          <a:prstGeom prst="rect">
            <a:avLst/>
          </a:prstGeom>
        </p:spPr>
      </p:pic>
      <p:sp>
        <p:nvSpPr>
          <p:cNvPr id="7" name="TextBox 6"/>
          <p:cNvSpPr txBox="1"/>
          <p:nvPr/>
        </p:nvSpPr>
        <p:spPr>
          <a:xfrm>
            <a:off x="2067560" y="1618615"/>
            <a:ext cx="2938145" cy="3969385"/>
          </a:xfrm>
          <a:prstGeom prst="rect">
            <a:avLst/>
          </a:prstGeom>
          <a:noFill/>
        </p:spPr>
        <p:txBody>
          <a:bodyPr wrap="square" rtlCol="0">
            <a:spAutoFit/>
          </a:bodyPr>
          <a:lstStyle/>
          <a:p>
            <a:pPr algn="just"/>
            <a:r>
              <a:rPr lang="en-US" spc="-5" dirty="0">
                <a:solidFill>
                  <a:srgbClr val="292929"/>
                </a:solidFill>
                <a:latin typeface="Calibri" pitchFamily="34" charset="0"/>
                <a:ea typeface="Times New Roman" panose="02020603050405020304" pitchFamily="18" charset="0"/>
                <a:cs typeface="Calibri" pitchFamily="34" charset="0"/>
              </a:rPr>
              <a:t>The link between churn and the number of calls is definitely present (very low p-value), though weak. The connection is direct. That is, the more the customer calls the support service, the more likely they are to leave the company. Starting somewhere from the 5th call, the likelihood that he will leave the company exceeds the probability that he will remain</a:t>
            </a:r>
          </a:p>
        </p:txBody>
      </p:sp>
      <p:sp>
        <p:nvSpPr>
          <p:cNvPr id="8" name="TextBox 7"/>
          <p:cNvSpPr txBox="1"/>
          <p:nvPr/>
        </p:nvSpPr>
        <p:spPr>
          <a:xfrm>
            <a:off x="4060648" y="904796"/>
            <a:ext cx="4895781" cy="523220"/>
          </a:xfrm>
          <a:prstGeom prst="rect">
            <a:avLst/>
          </a:prstGeom>
          <a:noFill/>
        </p:spPr>
        <p:txBody>
          <a:bodyPr wrap="square">
            <a:spAutoFit/>
          </a:bodyPr>
          <a:lstStyle/>
          <a:p>
            <a:r>
              <a:rPr lang="en-IN" sz="2800" b="1" dirty="0">
                <a:solidFill>
                  <a:schemeClr val="accent2">
                    <a:lumMod val="75000"/>
                  </a:schemeClr>
                </a:solidFill>
                <a:latin typeface="Calibri" pitchFamily="34" charset="0"/>
                <a:ea typeface="+mj-ea"/>
                <a:cs typeface="Calibri" pitchFamily="34" charset="0"/>
              </a:rPr>
              <a:t>Customer Service Calls</a:t>
            </a:r>
            <a:endParaRPr lang="en-IN" sz="1200" b="1" dirty="0">
              <a:solidFill>
                <a:schemeClr val="accent2">
                  <a:lumMod val="75000"/>
                </a:schemeClr>
              </a:solidFill>
              <a:latin typeface="Calibri" pitchFamily="34" charset="0"/>
              <a:ea typeface="+mj-ea"/>
              <a:cs typeface="Calibri" pitchFamily="34" charset="0"/>
            </a:endParaRPr>
          </a:p>
        </p:txBody>
      </p:sp>
      <p:pic>
        <p:nvPicPr>
          <p:cNvPr id="9" name="Picture 4" descr="Packt Publishing | Drupal.o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4601" y="357411"/>
            <a:ext cx="1543554" cy="55699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281042" y="635906"/>
            <a:ext cx="1413628" cy="707886"/>
          </a:xfrm>
          <a:prstGeom prst="rect">
            <a:avLst/>
          </a:prstGeom>
          <a:noFill/>
        </p:spPr>
        <p:txBody>
          <a:bodyPr wrap="square">
            <a:spAutoFit/>
          </a:bodyPr>
          <a:lstStyle/>
          <a:p>
            <a:r>
              <a:rPr lang="en-IN" sz="4000" b="1" dirty="0" smtClean="0">
                <a:solidFill>
                  <a:schemeClr val="accent2">
                    <a:lumMod val="75000"/>
                  </a:schemeClr>
                </a:solidFill>
                <a:latin typeface="Calibri" pitchFamily="34" charset="0"/>
                <a:ea typeface="+mj-ea"/>
                <a:cs typeface="Calibri" pitchFamily="34" charset="0"/>
              </a:rPr>
              <a:t>EDA</a:t>
            </a:r>
            <a:endParaRPr lang="en-IN" sz="4000" b="1" dirty="0">
              <a:solidFill>
                <a:schemeClr val="accent2">
                  <a:lumMod val="75000"/>
                </a:schemeClr>
              </a:solidFill>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458</TotalTime>
  <Words>1880</Words>
  <Application>Microsoft Office PowerPoint</Application>
  <PresentationFormat>Custom</PresentationFormat>
  <Paragraphs>135</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Wisp</vt:lpstr>
      <vt:lpstr>Customer Churn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Kadre</dc:creator>
  <cp:lastModifiedBy>USER</cp:lastModifiedBy>
  <cp:revision>52</cp:revision>
  <dcterms:created xsi:type="dcterms:W3CDTF">2021-06-16T10:52:00Z</dcterms:created>
  <dcterms:modified xsi:type="dcterms:W3CDTF">2021-09-13T05:56:30Z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B083412A4E0F4AF19EE77D713199AEEA</vt:lpwstr>
  </property>
  <property fmtid="{D5CDD505-2E9C-101B-9397-08002B2CF9AE}" pid="3" name="KSOProductBuildVer">
    <vt:lpwstr>1033-11.2.0.10258</vt:lpwstr>
  </property>
</Properties>
</file>