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42BCA6-EAD6-4AE7-B5E4-0D1A968AA52A}" type="datetimeFigureOut">
              <a:rPr lang="en-IN" smtClean="0"/>
              <a:t>13-08-2023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8F398B9-5AAB-44E0-AB23-64465BCFDCD0}" type="slidenum">
              <a:rPr lang="en-IN" smtClean="0"/>
              <a:t>‹#›</a:t>
            </a:fld>
            <a:endParaRPr lang="en-IN"/>
          </a:p>
        </p:txBody>
      </p:sp>
    </p:spTree>
    <p:extLst>
      <p:ext uri="{BB962C8B-B14F-4D97-AF65-F5344CB8AC3E}">
        <p14:creationId xmlns:p14="http://schemas.microsoft.com/office/powerpoint/2010/main" val="550455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2BCA6-EAD6-4AE7-B5E4-0D1A968AA52A}" type="datetimeFigureOut">
              <a:rPr lang="en-IN" smtClean="0"/>
              <a:t>13-08-2023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F398B9-5AAB-44E0-AB23-64465BCFDCD0}" type="slidenum">
              <a:rPr lang="en-IN" smtClean="0"/>
              <a:t>‹#›</a:t>
            </a:fld>
            <a:endParaRPr lang="en-IN"/>
          </a:p>
        </p:txBody>
      </p:sp>
    </p:spTree>
    <p:extLst>
      <p:ext uri="{BB962C8B-B14F-4D97-AF65-F5344CB8AC3E}">
        <p14:creationId xmlns:p14="http://schemas.microsoft.com/office/powerpoint/2010/main" val="3279560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2BCA6-EAD6-4AE7-B5E4-0D1A968AA52A}" type="datetimeFigureOut">
              <a:rPr lang="en-IN" smtClean="0"/>
              <a:t>13-08-2023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F398B9-5AAB-44E0-AB23-64465BCFDCD0}" type="slidenum">
              <a:rPr lang="en-IN" smtClean="0"/>
              <a:t>‹#›</a:t>
            </a:fld>
            <a:endParaRPr lang="en-IN"/>
          </a:p>
        </p:txBody>
      </p:sp>
    </p:spTree>
    <p:extLst>
      <p:ext uri="{BB962C8B-B14F-4D97-AF65-F5344CB8AC3E}">
        <p14:creationId xmlns:p14="http://schemas.microsoft.com/office/powerpoint/2010/main" val="2798321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2BCA6-EAD6-4AE7-B5E4-0D1A968AA52A}" type="datetimeFigureOut">
              <a:rPr lang="en-IN" smtClean="0"/>
              <a:t>13-08-2023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F398B9-5AAB-44E0-AB23-64465BCFDCD0}" type="slidenum">
              <a:rPr lang="en-IN" smtClean="0"/>
              <a:t>‹#›</a:t>
            </a:fld>
            <a:endParaRPr lang="en-IN"/>
          </a:p>
        </p:txBody>
      </p:sp>
    </p:spTree>
    <p:extLst>
      <p:ext uri="{BB962C8B-B14F-4D97-AF65-F5344CB8AC3E}">
        <p14:creationId xmlns:p14="http://schemas.microsoft.com/office/powerpoint/2010/main" val="2738820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2BCA6-EAD6-4AE7-B5E4-0D1A968AA52A}" type="datetimeFigureOut">
              <a:rPr lang="en-IN" smtClean="0"/>
              <a:t>13-08-2023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F398B9-5AAB-44E0-AB23-64465BCFDCD0}" type="slidenum">
              <a:rPr lang="en-IN" smtClean="0"/>
              <a:t>‹#›</a:t>
            </a:fld>
            <a:endParaRPr lang="en-IN"/>
          </a:p>
        </p:txBody>
      </p:sp>
    </p:spTree>
    <p:extLst>
      <p:ext uri="{BB962C8B-B14F-4D97-AF65-F5344CB8AC3E}">
        <p14:creationId xmlns:p14="http://schemas.microsoft.com/office/powerpoint/2010/main" val="2647524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442BCA6-EAD6-4AE7-B5E4-0D1A968AA52A}" type="datetimeFigureOut">
              <a:rPr lang="en-IN" smtClean="0"/>
              <a:t>13-08-2023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8F398B9-5AAB-44E0-AB23-64465BCFDCD0}" type="slidenum">
              <a:rPr lang="en-IN" smtClean="0"/>
              <a:t>‹#›</a:t>
            </a:fld>
            <a:endParaRPr lang="en-IN"/>
          </a:p>
        </p:txBody>
      </p:sp>
    </p:spTree>
    <p:extLst>
      <p:ext uri="{BB962C8B-B14F-4D97-AF65-F5344CB8AC3E}">
        <p14:creationId xmlns:p14="http://schemas.microsoft.com/office/powerpoint/2010/main" val="2316966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42BCA6-EAD6-4AE7-B5E4-0D1A968AA52A}" type="datetimeFigureOut">
              <a:rPr lang="en-IN" smtClean="0"/>
              <a:t>13-08-2023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F398B9-5AAB-44E0-AB23-64465BCFDCD0}" type="slidenum">
              <a:rPr lang="en-IN" smtClean="0"/>
              <a:t>‹#›</a:t>
            </a:fld>
            <a:endParaRPr lang="en-IN"/>
          </a:p>
        </p:txBody>
      </p:sp>
    </p:spTree>
    <p:extLst>
      <p:ext uri="{BB962C8B-B14F-4D97-AF65-F5344CB8AC3E}">
        <p14:creationId xmlns:p14="http://schemas.microsoft.com/office/powerpoint/2010/main" val="2759376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42BCA6-EAD6-4AE7-B5E4-0D1A968AA52A}" type="datetimeFigureOut">
              <a:rPr lang="en-IN" smtClean="0"/>
              <a:t>13-08-2023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F398B9-5AAB-44E0-AB23-64465BCFDCD0}" type="slidenum">
              <a:rPr lang="en-IN" smtClean="0"/>
              <a:t>‹#›</a:t>
            </a:fld>
            <a:endParaRPr lang="en-IN"/>
          </a:p>
        </p:txBody>
      </p:sp>
    </p:spTree>
    <p:extLst>
      <p:ext uri="{BB962C8B-B14F-4D97-AF65-F5344CB8AC3E}">
        <p14:creationId xmlns:p14="http://schemas.microsoft.com/office/powerpoint/2010/main" val="443427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42BCA6-EAD6-4AE7-B5E4-0D1A968AA52A}" type="datetimeFigureOut">
              <a:rPr lang="en-IN" smtClean="0"/>
              <a:t>13-08-2023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F398B9-5AAB-44E0-AB23-64465BCFDCD0}" type="slidenum">
              <a:rPr lang="en-IN" smtClean="0"/>
              <a:t>‹#›</a:t>
            </a:fld>
            <a:endParaRPr lang="en-IN"/>
          </a:p>
        </p:txBody>
      </p:sp>
    </p:spTree>
    <p:extLst>
      <p:ext uri="{BB962C8B-B14F-4D97-AF65-F5344CB8AC3E}">
        <p14:creationId xmlns:p14="http://schemas.microsoft.com/office/powerpoint/2010/main" val="1040570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42BCA6-EAD6-4AE7-B5E4-0D1A968AA52A}" type="datetimeFigureOut">
              <a:rPr lang="en-IN" smtClean="0"/>
              <a:t>13-08-2023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F398B9-5AAB-44E0-AB23-64465BCFDCD0}" type="slidenum">
              <a:rPr lang="en-IN" smtClean="0"/>
              <a:t>‹#›</a:t>
            </a:fld>
            <a:endParaRPr lang="en-IN"/>
          </a:p>
        </p:txBody>
      </p:sp>
    </p:spTree>
    <p:extLst>
      <p:ext uri="{BB962C8B-B14F-4D97-AF65-F5344CB8AC3E}">
        <p14:creationId xmlns:p14="http://schemas.microsoft.com/office/powerpoint/2010/main" val="2910074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42BCA6-EAD6-4AE7-B5E4-0D1A968AA52A}" type="datetimeFigureOut">
              <a:rPr lang="en-IN" smtClean="0"/>
              <a:t>13-08-2023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8F398B9-5AAB-44E0-AB23-64465BCFDCD0}" type="slidenum">
              <a:rPr lang="en-IN" smtClean="0"/>
              <a:t>‹#›</a:t>
            </a:fld>
            <a:endParaRPr lang="en-IN"/>
          </a:p>
        </p:txBody>
      </p:sp>
    </p:spTree>
    <p:extLst>
      <p:ext uri="{BB962C8B-B14F-4D97-AF65-F5344CB8AC3E}">
        <p14:creationId xmlns:p14="http://schemas.microsoft.com/office/powerpoint/2010/main" val="3350400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42BCA6-EAD6-4AE7-B5E4-0D1A968AA52A}" type="datetimeFigureOut">
              <a:rPr lang="en-IN" smtClean="0"/>
              <a:t>13-08-2023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8F398B9-5AAB-44E0-AB23-64465BCFDCD0}" type="slidenum">
              <a:rPr lang="en-IN" smtClean="0"/>
              <a:t>‹#›</a:t>
            </a:fld>
            <a:endParaRPr lang="en-IN"/>
          </a:p>
        </p:txBody>
      </p:sp>
    </p:spTree>
    <p:extLst>
      <p:ext uri="{BB962C8B-B14F-4D97-AF65-F5344CB8AC3E}">
        <p14:creationId xmlns:p14="http://schemas.microsoft.com/office/powerpoint/2010/main" val="4242001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442BCA6-EAD6-4AE7-B5E4-0D1A968AA52A}" type="datetimeFigureOut">
              <a:rPr lang="en-IN" smtClean="0"/>
              <a:t>13-08-2023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8F398B9-5AAB-44E0-AB23-64465BCFDCD0}" type="slidenum">
              <a:rPr lang="en-IN" smtClean="0"/>
              <a:t>‹#›</a:t>
            </a:fld>
            <a:endParaRPr lang="en-IN"/>
          </a:p>
        </p:txBody>
      </p:sp>
    </p:spTree>
    <p:extLst>
      <p:ext uri="{BB962C8B-B14F-4D97-AF65-F5344CB8AC3E}">
        <p14:creationId xmlns:p14="http://schemas.microsoft.com/office/powerpoint/2010/main" val="3713572731"/>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commons.wikimedia.org/wiki/File:Microsoft_Excel_2013-2019_logo.svg" TargetMode="External"/><Relationship Id="rId2" Type="http://schemas.openxmlformats.org/officeDocument/2006/relationships/image" Target="../media/image5.png"/><Relationship Id="rId1" Type="http://schemas.openxmlformats.org/officeDocument/2006/relationships/slideLayout" Target="../slideLayouts/slideLayout12.xml"/><Relationship Id="rId5" Type="http://schemas.openxmlformats.org/officeDocument/2006/relationships/hyperlink" Target="https://blog.hametbenoit.info/2019/11/04/power-bi-the-new-exe-installer-command-lines/"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DBFB-C721-4BD8-BCFD-3CD96FC5B928}"/>
              </a:ext>
            </a:extLst>
          </p:cNvPr>
          <p:cNvSpPr>
            <a:spLocks noGrp="1"/>
          </p:cNvSpPr>
          <p:nvPr>
            <p:ph type="ctrTitle"/>
          </p:nvPr>
        </p:nvSpPr>
        <p:spPr/>
        <p:txBody>
          <a:bodyPr/>
          <a:lstStyle/>
          <a:p>
            <a:r>
              <a:rPr lang="en-US" dirty="0">
                <a:latin typeface="Source Sans Pro Black" panose="020B0803030403020204" pitchFamily="34" charset="0"/>
                <a:ea typeface="Source Sans Pro Black" panose="020B0803030403020204" pitchFamily="34" charset="0"/>
              </a:rPr>
              <a:t>Entertainer Data Analysis</a:t>
            </a:r>
            <a:endParaRPr lang="en-IN" dirty="0">
              <a:latin typeface="Source Sans Pro Black" panose="020B0803030403020204" pitchFamily="34" charset="0"/>
              <a:ea typeface="Source Sans Pro Black" panose="020B0803030403020204" pitchFamily="34" charset="0"/>
            </a:endParaRPr>
          </a:p>
        </p:txBody>
      </p:sp>
    </p:spTree>
    <p:extLst>
      <p:ext uri="{BB962C8B-B14F-4D97-AF65-F5344CB8AC3E}">
        <p14:creationId xmlns:p14="http://schemas.microsoft.com/office/powerpoint/2010/main" val="1062505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6CF39-A65C-46AE-BEF5-602B7BAA9508}"/>
              </a:ext>
            </a:extLst>
          </p:cNvPr>
          <p:cNvSpPr>
            <a:spLocks noGrp="1"/>
          </p:cNvSpPr>
          <p:nvPr>
            <p:ph type="title"/>
          </p:nvPr>
        </p:nvSpPr>
        <p:spPr>
          <a:xfrm>
            <a:off x="913149" y="491908"/>
            <a:ext cx="10364451" cy="1066801"/>
          </a:xfrm>
        </p:spPr>
        <p:txBody>
          <a:bodyPr>
            <a:normAutofit/>
          </a:bodyPr>
          <a:lstStyle/>
          <a:p>
            <a:pPr algn="l"/>
            <a:r>
              <a:rPr lang="en-US" sz="4000" b="1" cap="none" dirty="0">
                <a:latin typeface="Source Sans Pro Black" panose="020B0803030403020204" pitchFamily="34" charset="0"/>
                <a:ea typeface="Source Sans Pro Black" panose="020B0803030403020204" pitchFamily="34" charset="0"/>
                <a:cs typeface="Times New Roman" panose="02020603050405020304" pitchFamily="18" charset="0"/>
              </a:rPr>
              <a:t>Analysis:</a:t>
            </a:r>
            <a:endParaRPr lang="en-IN" sz="4000" b="1" cap="none" dirty="0">
              <a:latin typeface="Source Sans Pro Black" panose="020B0803030403020204" pitchFamily="34" charset="0"/>
              <a:ea typeface="Source Sans Pro Black" panose="020B080303040302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F272DC-18FD-4883-9FDA-A7EA05C4C3A5}"/>
              </a:ext>
            </a:extLst>
          </p:cNvPr>
          <p:cNvSpPr>
            <a:spLocks noGrp="1"/>
          </p:cNvSpPr>
          <p:nvPr>
            <p:ph sz="quarter" idx="13"/>
          </p:nvPr>
        </p:nvSpPr>
        <p:spPr>
          <a:xfrm>
            <a:off x="913149" y="1875184"/>
            <a:ext cx="10363826" cy="3424107"/>
          </a:xfrm>
        </p:spPr>
        <p:txBody>
          <a:bodyPr>
            <a:normAutofit/>
          </a:bodyPr>
          <a:lstStyle/>
          <a:p>
            <a:r>
              <a:rPr lang="en-US" sz="2400" cap="none" dirty="0">
                <a:latin typeface="Times New Roman" panose="02020603050405020304" pitchFamily="18" charset="0"/>
                <a:cs typeface="Times New Roman" panose="02020603050405020304" pitchFamily="18" charset="0"/>
              </a:rPr>
              <a:t>Maximum awards won by Actors 1709 and Singers 640.</a:t>
            </a:r>
          </a:p>
          <a:p>
            <a:r>
              <a:rPr lang="en-US" sz="2400" cap="none" dirty="0" err="1">
                <a:latin typeface="Times New Roman" panose="02020603050405020304" pitchFamily="18" charset="0"/>
                <a:cs typeface="Times New Roman" panose="02020603050405020304" pitchFamily="18" charset="0"/>
              </a:rPr>
              <a:t>Mery</a:t>
            </a:r>
            <a:r>
              <a:rPr lang="en-US" sz="2400" cap="none" dirty="0">
                <a:latin typeface="Times New Roman" panose="02020603050405020304" pitchFamily="18" charset="0"/>
                <a:cs typeface="Times New Roman" panose="02020603050405020304" pitchFamily="18" charset="0"/>
              </a:rPr>
              <a:t> Streep is the best Entertainer with 177 Awards including 3 Oscars, 3 </a:t>
            </a:r>
            <a:r>
              <a:rPr lang="en-US" sz="2400" cap="none" dirty="0" err="1">
                <a:latin typeface="Times New Roman" panose="02020603050405020304" pitchFamily="18" charset="0"/>
                <a:cs typeface="Times New Roman" panose="02020603050405020304" pitchFamily="18" charset="0"/>
              </a:rPr>
              <a:t>Emmies</a:t>
            </a:r>
            <a:r>
              <a:rPr lang="en-US" sz="2400" cap="none" dirty="0">
                <a:latin typeface="Times New Roman" panose="02020603050405020304" pitchFamily="18" charset="0"/>
                <a:cs typeface="Times New Roman" panose="02020603050405020304" pitchFamily="18" charset="0"/>
              </a:rPr>
              <a:t> also she has 540 nominees.</a:t>
            </a:r>
          </a:p>
          <a:p>
            <a:r>
              <a:rPr lang="en-US" sz="2400" cap="none" dirty="0">
                <a:latin typeface="Times New Roman" panose="02020603050405020304" pitchFamily="18" charset="0"/>
                <a:cs typeface="Times New Roman" panose="02020603050405020304" pitchFamily="18" charset="0"/>
              </a:rPr>
              <a:t>Katherine Hepburn has highest Oscars (4).</a:t>
            </a:r>
          </a:p>
          <a:p>
            <a:r>
              <a:rPr lang="en-US" sz="2400" cap="none" dirty="0">
                <a:latin typeface="Times New Roman" panose="02020603050405020304" pitchFamily="18" charset="0"/>
                <a:cs typeface="Times New Roman" panose="02020603050405020304" pitchFamily="18" charset="0"/>
              </a:rPr>
              <a:t>Orpah Winfrey has highest </a:t>
            </a:r>
            <a:r>
              <a:rPr lang="en-US" sz="2400" cap="none" dirty="0" err="1">
                <a:latin typeface="Times New Roman" panose="02020603050405020304" pitchFamily="18" charset="0"/>
                <a:cs typeface="Times New Roman" panose="02020603050405020304" pitchFamily="18" charset="0"/>
              </a:rPr>
              <a:t>Emmies</a:t>
            </a:r>
            <a:r>
              <a:rPr lang="en-US" sz="2400" cap="none" dirty="0">
                <a:latin typeface="Times New Roman" panose="02020603050405020304" pitchFamily="18" charset="0"/>
                <a:cs typeface="Times New Roman" panose="02020603050405020304" pitchFamily="18" charset="0"/>
              </a:rPr>
              <a:t> (18).</a:t>
            </a:r>
          </a:p>
          <a:p>
            <a:r>
              <a:rPr lang="en-US" sz="2400" cap="none" dirty="0">
                <a:latin typeface="Times New Roman" panose="02020603050405020304" pitchFamily="18" charset="0"/>
                <a:cs typeface="Times New Roman" panose="02020603050405020304" pitchFamily="18" charset="0"/>
              </a:rPr>
              <a:t>Stevie Wonder has highest </a:t>
            </a:r>
            <a:r>
              <a:rPr lang="en-US" sz="2400" cap="none" dirty="0" err="1">
                <a:latin typeface="Times New Roman" panose="02020603050405020304" pitchFamily="18" charset="0"/>
                <a:cs typeface="Times New Roman" panose="02020603050405020304" pitchFamily="18" charset="0"/>
              </a:rPr>
              <a:t>Grammies</a:t>
            </a:r>
            <a:r>
              <a:rPr lang="en-US" sz="2400" cap="none" dirty="0">
                <a:latin typeface="Times New Roman" panose="02020603050405020304" pitchFamily="18" charset="0"/>
                <a:cs typeface="Times New Roman" panose="02020603050405020304" pitchFamily="18" charset="0"/>
              </a:rPr>
              <a:t> (24)’</a:t>
            </a:r>
          </a:p>
          <a:p>
            <a:r>
              <a:rPr lang="en-US" sz="2400" cap="none" dirty="0">
                <a:latin typeface="Times New Roman" panose="02020603050405020304" pitchFamily="18" charset="0"/>
                <a:cs typeface="Times New Roman" panose="02020603050405020304" pitchFamily="18" charset="0"/>
              </a:rPr>
              <a:t>In 1962, the entertainer got maximum awards.</a:t>
            </a:r>
          </a:p>
        </p:txBody>
      </p:sp>
    </p:spTree>
    <p:extLst>
      <p:ext uri="{BB962C8B-B14F-4D97-AF65-F5344CB8AC3E}">
        <p14:creationId xmlns:p14="http://schemas.microsoft.com/office/powerpoint/2010/main" val="296853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36B71-770D-4EB8-9546-45FD5B15D67F}"/>
              </a:ext>
            </a:extLst>
          </p:cNvPr>
          <p:cNvSpPr>
            <a:spLocks noGrp="1"/>
          </p:cNvSpPr>
          <p:nvPr>
            <p:ph type="title"/>
          </p:nvPr>
        </p:nvSpPr>
        <p:spPr>
          <a:xfrm>
            <a:off x="913150" y="709702"/>
            <a:ext cx="10364451" cy="1596177"/>
          </a:xfrm>
        </p:spPr>
        <p:txBody>
          <a:bodyPr>
            <a:normAutofit/>
          </a:bodyPr>
          <a:lstStyle/>
          <a:p>
            <a:pPr algn="l"/>
            <a:r>
              <a:rPr lang="en-US" sz="4000" b="1" cap="none" dirty="0">
                <a:latin typeface="Source Sans Pro Black" panose="020B0803030403020204" pitchFamily="34" charset="0"/>
                <a:ea typeface="Source Sans Pro Black" panose="020B0803030403020204" pitchFamily="34" charset="0"/>
                <a:cs typeface="Times New Roman" panose="02020603050405020304" pitchFamily="18" charset="0"/>
              </a:rPr>
              <a:t>Objective:</a:t>
            </a:r>
            <a:endParaRPr lang="en-IN" sz="4000" b="1" cap="none" dirty="0">
              <a:latin typeface="Source Sans Pro Black" panose="020B0803030403020204" pitchFamily="34" charset="0"/>
              <a:ea typeface="Source Sans Pro Black" panose="020B080303040302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2FDE5E3-DEA0-47FA-891A-039C914850D9}"/>
              </a:ext>
            </a:extLst>
          </p:cNvPr>
          <p:cNvSpPr>
            <a:spLocks noGrp="1"/>
          </p:cNvSpPr>
          <p:nvPr>
            <p:ph sz="quarter" idx="13"/>
          </p:nvPr>
        </p:nvSpPr>
        <p:spPr>
          <a:xfrm>
            <a:off x="913775" y="1986850"/>
            <a:ext cx="10363826" cy="4280451"/>
          </a:xfrm>
        </p:spPr>
        <p:txBody>
          <a:bodyPr>
            <a:normAutofit lnSpcReduction="10000"/>
          </a:bodyPr>
          <a:lstStyle/>
          <a:p>
            <a:pPr marL="0" indent="0" algn="just">
              <a:lnSpc>
                <a:spcPct val="150000"/>
              </a:lnSpc>
              <a:buNone/>
            </a:pPr>
            <a:r>
              <a:rPr lang="en-US" sz="2400" cap="none" dirty="0">
                <a:latin typeface="Aptos Display" panose="020B0004020202020204" pitchFamily="34" charset="0"/>
                <a:cs typeface="Times New Roman" panose="02020603050405020304" pitchFamily="18" charset="0"/>
              </a:rPr>
              <a:t>Normal life can be stressful, and people need to relax. Being entertained by others is a wonderful way to take some time out of life. It can reduce stress and make life’s issues easier to face. The media and entertainment industry consists of films, television, radio and print. These segments include movies, TV shows, radio shows, news, music, newspapers, magazines and books. Entertainment industry is a group of sub-industries devoted to entertainment. Entertainment industry is used to describe the mass media companies that control the distribution and manufacture of mass media entertainment.</a:t>
            </a:r>
          </a:p>
        </p:txBody>
      </p:sp>
    </p:spTree>
    <p:extLst>
      <p:ext uri="{BB962C8B-B14F-4D97-AF65-F5344CB8AC3E}">
        <p14:creationId xmlns:p14="http://schemas.microsoft.com/office/powerpoint/2010/main" val="3727417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59FB4-EBB2-4DB7-A0A8-844B35A9EFF5}"/>
              </a:ext>
            </a:extLst>
          </p:cNvPr>
          <p:cNvSpPr>
            <a:spLocks noGrp="1"/>
          </p:cNvSpPr>
          <p:nvPr>
            <p:ph type="title"/>
          </p:nvPr>
        </p:nvSpPr>
        <p:spPr>
          <a:xfrm>
            <a:off x="1066800" y="498079"/>
            <a:ext cx="10058400" cy="1609344"/>
          </a:xfrm>
        </p:spPr>
        <p:txBody>
          <a:bodyPr>
            <a:normAutofit/>
          </a:bodyPr>
          <a:lstStyle/>
          <a:p>
            <a:pPr algn="l"/>
            <a:r>
              <a:rPr lang="en-US" sz="4000" b="1" cap="none" dirty="0">
                <a:latin typeface="Source Sans Pro Black" panose="020B0803030403020204" pitchFamily="34" charset="0"/>
                <a:ea typeface="Source Sans Pro Black" panose="020B0803030403020204" pitchFamily="34" charset="0"/>
                <a:cs typeface="Times New Roman" panose="02020603050405020304" pitchFamily="18" charset="0"/>
              </a:rPr>
              <a:t>Benefits:</a:t>
            </a:r>
            <a:endParaRPr lang="en-IN" sz="4000" b="1" cap="none" dirty="0">
              <a:latin typeface="Source Sans Pro Black" panose="020B0803030403020204" pitchFamily="34" charset="0"/>
              <a:ea typeface="Source Sans Pro Black" panose="020B080303040302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9483D9-22EE-4835-B58E-72BC7BE4DCC8}"/>
              </a:ext>
            </a:extLst>
          </p:cNvPr>
          <p:cNvSpPr>
            <a:spLocks noGrp="1"/>
          </p:cNvSpPr>
          <p:nvPr>
            <p:ph sz="quarter" idx="13"/>
          </p:nvPr>
        </p:nvSpPr>
        <p:spPr>
          <a:xfrm>
            <a:off x="1069848" y="2290892"/>
            <a:ext cx="7183304" cy="2276215"/>
          </a:xfrm>
        </p:spPr>
        <p:txBody>
          <a:bodyPr>
            <a:normAutofit/>
          </a:bodyPr>
          <a:lstStyle/>
          <a:p>
            <a:pPr marL="0" indent="0" algn="just">
              <a:lnSpc>
                <a:spcPct val="150000"/>
              </a:lnSpc>
              <a:buNone/>
            </a:pPr>
            <a:r>
              <a:rPr lang="en-US" sz="2800" cap="none" dirty="0">
                <a:latin typeface="Times New Roman" panose="02020603050405020304" pitchFamily="18" charset="0"/>
                <a:cs typeface="Times New Roman" panose="02020603050405020304" pitchFamily="18" charset="0"/>
              </a:rPr>
              <a:t>User can easily analyze about their favorite entertainer through the dashboard in terms of hoe many awards he/she won. </a:t>
            </a:r>
            <a:endParaRPr lang="en-IN" sz="28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4528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941B-FFDE-40F7-8D6E-D1D0A4CE6775}"/>
              </a:ext>
            </a:extLst>
          </p:cNvPr>
          <p:cNvSpPr>
            <a:spLocks noGrp="1"/>
          </p:cNvSpPr>
          <p:nvPr>
            <p:ph type="title"/>
          </p:nvPr>
        </p:nvSpPr>
        <p:spPr>
          <a:xfrm>
            <a:off x="913149" y="770915"/>
            <a:ext cx="10364451" cy="1596177"/>
          </a:xfrm>
        </p:spPr>
        <p:txBody>
          <a:bodyPr>
            <a:normAutofit/>
          </a:bodyPr>
          <a:lstStyle/>
          <a:p>
            <a:pPr algn="l"/>
            <a:r>
              <a:rPr lang="en-US" sz="4000" b="1" cap="none" dirty="0">
                <a:latin typeface="Source Sans Pro Black" panose="020B0803030403020204" pitchFamily="34" charset="0"/>
                <a:ea typeface="Source Sans Pro Black" panose="020B0803030403020204" pitchFamily="34" charset="0"/>
                <a:cs typeface="Times New Roman" panose="02020603050405020304" pitchFamily="18" charset="0"/>
              </a:rPr>
              <a:t>Tasks:</a:t>
            </a:r>
            <a:endParaRPr lang="en-IN" sz="4000" b="1" cap="none" dirty="0">
              <a:latin typeface="Source Sans Pro Black" panose="020B0803030403020204" pitchFamily="34" charset="0"/>
              <a:ea typeface="Source Sans Pro Black" panose="020B080303040302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126E8B-D49E-4621-A880-56A6D5F8B1EE}"/>
              </a:ext>
            </a:extLst>
          </p:cNvPr>
          <p:cNvSpPr>
            <a:spLocks noGrp="1"/>
          </p:cNvSpPr>
          <p:nvPr>
            <p:ph sz="quarter" idx="13"/>
          </p:nvPr>
        </p:nvSpPr>
        <p:spPr>
          <a:xfrm>
            <a:off x="913149" y="2367092"/>
            <a:ext cx="10364451" cy="3424107"/>
          </a:xfrm>
        </p:spPr>
        <p:txBody>
          <a:bodyPr>
            <a:normAutofit/>
          </a:bodyPr>
          <a:lstStyle/>
          <a:p>
            <a:r>
              <a:rPr lang="en-US" sz="2800" cap="none" dirty="0">
                <a:latin typeface="Times New Roman" panose="02020603050405020304" pitchFamily="18" charset="0"/>
                <a:cs typeface="Times New Roman" panose="02020603050405020304" pitchFamily="18" charset="0"/>
              </a:rPr>
              <a:t>Write the process and data added to the current dataset.</a:t>
            </a:r>
          </a:p>
          <a:p>
            <a:r>
              <a:rPr lang="en-US" sz="2800" cap="none" dirty="0">
                <a:latin typeface="Times New Roman" panose="02020603050405020304" pitchFamily="18" charset="0"/>
                <a:cs typeface="Times New Roman" panose="02020603050405020304" pitchFamily="18" charset="0"/>
              </a:rPr>
              <a:t>Add some data as per convenience.</a:t>
            </a:r>
          </a:p>
          <a:p>
            <a:r>
              <a:rPr lang="en-US" sz="2800" cap="none" dirty="0">
                <a:latin typeface="Times New Roman" panose="02020603050405020304" pitchFamily="18" charset="0"/>
                <a:cs typeface="Times New Roman" panose="02020603050405020304" pitchFamily="18" charset="0"/>
              </a:rPr>
              <a:t>Do the data preparation part.</a:t>
            </a:r>
          </a:p>
          <a:p>
            <a:r>
              <a:rPr lang="en-US" sz="2800" cap="none" dirty="0">
                <a:latin typeface="Times New Roman" panose="02020603050405020304" pitchFamily="18" charset="0"/>
                <a:cs typeface="Times New Roman" panose="02020603050405020304" pitchFamily="18" charset="0"/>
              </a:rPr>
              <a:t>Build the dashboards.</a:t>
            </a:r>
          </a:p>
          <a:p>
            <a:r>
              <a:rPr lang="en-US" sz="2800" cap="none" dirty="0">
                <a:latin typeface="Times New Roman" panose="02020603050405020304" pitchFamily="18" charset="0"/>
                <a:cs typeface="Times New Roman" panose="02020603050405020304" pitchFamily="18" charset="0"/>
              </a:rPr>
              <a:t>Build a storyline</a:t>
            </a:r>
          </a:p>
          <a:p>
            <a:pPr marL="0" indent="0">
              <a:buNone/>
            </a:pPr>
            <a:endParaRPr lang="en-US" dirty="0"/>
          </a:p>
        </p:txBody>
      </p:sp>
    </p:spTree>
    <p:extLst>
      <p:ext uri="{BB962C8B-B14F-4D97-AF65-F5344CB8AC3E}">
        <p14:creationId xmlns:p14="http://schemas.microsoft.com/office/powerpoint/2010/main" val="1349632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5C7A6-4A97-4D69-AE54-0F5F8CAC2B9B}"/>
              </a:ext>
            </a:extLst>
          </p:cNvPr>
          <p:cNvSpPr>
            <a:spLocks noGrp="1"/>
          </p:cNvSpPr>
          <p:nvPr>
            <p:ph type="title"/>
          </p:nvPr>
        </p:nvSpPr>
        <p:spPr/>
        <p:txBody>
          <a:bodyPr>
            <a:normAutofit/>
          </a:bodyPr>
          <a:lstStyle/>
          <a:p>
            <a:pPr algn="l"/>
            <a:r>
              <a:rPr lang="en-US" sz="4000" b="1" cap="none" dirty="0">
                <a:latin typeface="Source Sans Pro Black" panose="020B0803030403020204" pitchFamily="34" charset="0"/>
                <a:ea typeface="Source Sans Pro Black" panose="020B0803030403020204" pitchFamily="34" charset="0"/>
                <a:cs typeface="Times New Roman" panose="02020603050405020304" pitchFamily="18" charset="0"/>
              </a:rPr>
              <a:t>Data Preparation And Description: </a:t>
            </a:r>
            <a:endParaRPr lang="en-IN" sz="4000" b="1" cap="none" dirty="0">
              <a:latin typeface="Source Sans Pro Black" panose="020B0803030403020204" pitchFamily="34" charset="0"/>
              <a:ea typeface="Source Sans Pro Black" panose="020B080303040302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C0D76A-CAF1-4B4A-ACA2-084AC45FED76}"/>
              </a:ext>
            </a:extLst>
          </p:cNvPr>
          <p:cNvSpPr>
            <a:spLocks noGrp="1"/>
          </p:cNvSpPr>
          <p:nvPr>
            <p:ph sz="quarter" idx="13"/>
          </p:nvPr>
        </p:nvSpPr>
        <p:spPr/>
        <p:txBody>
          <a:bodyPr>
            <a:normAutofit lnSpcReduction="10000"/>
          </a:bodyPr>
          <a:lstStyle/>
          <a:p>
            <a:r>
              <a:rPr lang="en-US" sz="2400" cap="none" dirty="0">
                <a:latin typeface="Times New Roman" panose="02020603050405020304" pitchFamily="18" charset="0"/>
                <a:cs typeface="Times New Roman" panose="02020603050405020304" pitchFamily="18" charset="0"/>
              </a:rPr>
              <a:t>Data was given in three parts:</a:t>
            </a:r>
          </a:p>
          <a:p>
            <a:pPr marL="0" indent="0">
              <a:buNone/>
            </a:pPr>
            <a:r>
              <a:rPr lang="en-US" sz="2400" cap="none" dirty="0">
                <a:latin typeface="Times New Roman" panose="02020603050405020304" pitchFamily="18" charset="0"/>
                <a:cs typeface="Times New Roman" panose="02020603050405020304" pitchFamily="18" charset="0"/>
              </a:rPr>
              <a:t>	Entertainer – basic info</a:t>
            </a:r>
          </a:p>
          <a:p>
            <a:pPr marL="0" indent="0">
              <a:buNone/>
            </a:pPr>
            <a:r>
              <a:rPr lang="en-US" sz="2400" cap="none" dirty="0">
                <a:latin typeface="Times New Roman" panose="02020603050405020304" pitchFamily="18" charset="0"/>
                <a:cs typeface="Times New Roman" panose="02020603050405020304" pitchFamily="18" charset="0"/>
              </a:rPr>
              <a:t>	Entertainer – breakthrough info</a:t>
            </a:r>
          </a:p>
          <a:p>
            <a:pPr marL="0" indent="0">
              <a:buNone/>
            </a:pPr>
            <a:r>
              <a:rPr lang="en-US" sz="2400" cap="none" dirty="0">
                <a:latin typeface="Times New Roman" panose="02020603050405020304" pitchFamily="18" charset="0"/>
                <a:cs typeface="Times New Roman" panose="02020603050405020304" pitchFamily="18" charset="0"/>
              </a:rPr>
              <a:t>	Entertainer – last work info</a:t>
            </a:r>
          </a:p>
          <a:p>
            <a:r>
              <a:rPr lang="en-US" sz="2400" cap="none" dirty="0">
                <a:latin typeface="Times New Roman" panose="02020603050405020304" pitchFamily="18" charset="0"/>
                <a:cs typeface="Times New Roman" panose="02020603050405020304" pitchFamily="18" charset="0"/>
              </a:rPr>
              <a:t>Given data is not much sufficient for analysis, so additional information is required.</a:t>
            </a:r>
          </a:p>
          <a:p>
            <a:r>
              <a:rPr lang="en-US" sz="2400" cap="none" dirty="0">
                <a:latin typeface="Times New Roman" panose="02020603050405020304" pitchFamily="18" charset="0"/>
                <a:cs typeface="Times New Roman" panose="02020603050405020304" pitchFamily="18" charset="0"/>
              </a:rPr>
              <a:t>Number of awards, nominees, awards from breakthrough etc., are added to the data set.</a:t>
            </a:r>
          </a:p>
          <a:p>
            <a:pPr marL="0" indent="0">
              <a:buNone/>
            </a:pPr>
            <a:endParaRPr lang="en-IN" dirty="0"/>
          </a:p>
        </p:txBody>
      </p:sp>
    </p:spTree>
    <p:extLst>
      <p:ext uri="{BB962C8B-B14F-4D97-AF65-F5344CB8AC3E}">
        <p14:creationId xmlns:p14="http://schemas.microsoft.com/office/powerpoint/2010/main" val="1565798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D1FB4248-9210-41E9-9A7D-CD50B7D2521D}"/>
              </a:ext>
            </a:extLst>
          </p:cNvPr>
          <p:cNvGraphicFramePr>
            <a:graphicFrameLocks noGrp="1"/>
          </p:cNvGraphicFramePr>
          <p:nvPr>
            <p:ph sz="quarter" idx="13"/>
            <p:extLst>
              <p:ext uri="{D42A27DB-BD31-4B8C-83A1-F6EECF244321}">
                <p14:modId xmlns:p14="http://schemas.microsoft.com/office/powerpoint/2010/main" val="833651642"/>
              </p:ext>
            </p:extLst>
          </p:nvPr>
        </p:nvGraphicFramePr>
        <p:xfrm>
          <a:off x="1205948" y="245380"/>
          <a:ext cx="9700591" cy="6526886"/>
        </p:xfrm>
        <a:graphic>
          <a:graphicData uri="http://schemas.openxmlformats.org/drawingml/2006/table">
            <a:tbl>
              <a:tblPr firstRow="1" bandRow="1">
                <a:tableStyleId>{C083E6E3-FA7D-4D7B-A595-EF9225AFEA82}</a:tableStyleId>
              </a:tblPr>
              <a:tblGrid>
                <a:gridCol w="2636628">
                  <a:extLst>
                    <a:ext uri="{9D8B030D-6E8A-4147-A177-3AD203B41FA5}">
                      <a16:colId xmlns:a16="http://schemas.microsoft.com/office/drawing/2014/main" val="1813755708"/>
                    </a:ext>
                  </a:extLst>
                </a:gridCol>
                <a:gridCol w="7063963">
                  <a:extLst>
                    <a:ext uri="{9D8B030D-6E8A-4147-A177-3AD203B41FA5}">
                      <a16:colId xmlns:a16="http://schemas.microsoft.com/office/drawing/2014/main" val="3030713792"/>
                    </a:ext>
                  </a:extLst>
                </a:gridCol>
              </a:tblGrid>
              <a:tr h="373651">
                <a:tc>
                  <a:txBody>
                    <a:bodyPr/>
                    <a:lstStyle/>
                    <a:p>
                      <a:r>
                        <a:rPr lang="en-US" sz="2000" b="1" dirty="0"/>
                        <a:t>Column Name </a:t>
                      </a: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t>Description </a:t>
                      </a: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7231598"/>
                  </a:ext>
                </a:extLst>
              </a:tr>
              <a:tr h="336213">
                <a:tc>
                  <a:txBody>
                    <a:bodyPr/>
                    <a:lstStyle/>
                    <a:p>
                      <a:r>
                        <a:rPr lang="en-US" sz="1600" dirty="0"/>
                        <a:t>Entertainer</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Name of Entertainer</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8558759"/>
                  </a:ext>
                </a:extLst>
              </a:tr>
              <a:tr h="336213">
                <a:tc>
                  <a:txBody>
                    <a:bodyPr/>
                    <a:lstStyle/>
                    <a:p>
                      <a:r>
                        <a:rPr lang="en-US" sz="1600" dirty="0"/>
                        <a:t>Profession</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Category of Entertainer</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9984660"/>
                  </a:ext>
                </a:extLst>
              </a:tr>
              <a:tr h="336213">
                <a:tc>
                  <a:txBody>
                    <a:bodyPr/>
                    <a:lstStyle/>
                    <a:p>
                      <a:r>
                        <a:rPr lang="en-US" sz="1600" dirty="0"/>
                        <a:t>Gender</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Gender of Entertainer</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5198977"/>
                  </a:ext>
                </a:extLst>
              </a:tr>
              <a:tr h="336213">
                <a:tc>
                  <a:txBody>
                    <a:bodyPr/>
                    <a:lstStyle/>
                    <a:p>
                      <a:r>
                        <a:rPr lang="en-US" sz="1600" dirty="0"/>
                        <a:t>Birth Year</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Birth year of entertainer</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5778629"/>
                  </a:ext>
                </a:extLst>
              </a:tr>
              <a:tr h="776045">
                <a:tc>
                  <a:txBody>
                    <a:bodyPr/>
                    <a:lstStyle/>
                    <a:p>
                      <a:r>
                        <a:rPr lang="en-US" sz="1600" dirty="0"/>
                        <a:t>Year of </a:t>
                      </a:r>
                    </a:p>
                    <a:p>
                      <a:r>
                        <a:rPr lang="en-US" sz="1600" dirty="0"/>
                        <a:t>Breakthrough</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Year of breakthrough of entertainer. </a:t>
                      </a:r>
                    </a:p>
                    <a:p>
                      <a:r>
                        <a:rPr lang="en-US" sz="1600" dirty="0"/>
                        <a:t>Breakthrough means super hit or career changing performance by entertainer.</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3186266"/>
                  </a:ext>
                </a:extLst>
              </a:tr>
              <a:tr h="357797">
                <a:tc>
                  <a:txBody>
                    <a:bodyPr/>
                    <a:lstStyle/>
                    <a:p>
                      <a:r>
                        <a:rPr lang="en-US" sz="1600" dirty="0"/>
                        <a:t>Breakthrough name</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Name of breakthrough. It can be musical album, TV shows, movie etc.</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7460152"/>
                  </a:ext>
                </a:extLst>
              </a:tr>
              <a:tr h="336213">
                <a:tc>
                  <a:txBody>
                    <a:bodyPr/>
                    <a:lstStyle/>
                    <a:p>
                      <a:r>
                        <a:rPr lang="en-US" sz="1600" dirty="0"/>
                        <a:t>Year of First Awards</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Year of first mega award won by entertainer.</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964743"/>
                  </a:ext>
                </a:extLst>
              </a:tr>
              <a:tr h="336213">
                <a:tc>
                  <a:txBody>
                    <a:bodyPr/>
                    <a:lstStyle/>
                    <a:p>
                      <a:r>
                        <a:rPr lang="en-US" sz="1600" dirty="0"/>
                        <a:t>Year of Last Major Work</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Last appearance of that entertainer.</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0509397"/>
                  </a:ext>
                </a:extLst>
              </a:tr>
              <a:tr h="336213">
                <a:tc>
                  <a:txBody>
                    <a:bodyPr/>
                    <a:lstStyle/>
                    <a:p>
                      <a:r>
                        <a:rPr lang="en-US" sz="1600" dirty="0"/>
                        <a:t>Year of Death</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Death of that entertainer(if they die).</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2941404"/>
                  </a:ext>
                </a:extLst>
              </a:tr>
              <a:tr h="336213">
                <a:tc>
                  <a:txBody>
                    <a:bodyPr/>
                    <a:lstStyle/>
                    <a:p>
                      <a:r>
                        <a:rPr lang="en-US" sz="1600" dirty="0"/>
                        <a:t>Total Awards won</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Total number of awards won by entertainer</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0347801"/>
                  </a:ext>
                </a:extLst>
              </a:tr>
              <a:tr h="336213">
                <a:tc>
                  <a:txBody>
                    <a:bodyPr/>
                    <a:lstStyle/>
                    <a:p>
                      <a:r>
                        <a:rPr lang="en-US" sz="1600" dirty="0"/>
                        <a:t>Total Nominees</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Total number of nominees by entertainer for whichever award.</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7898504"/>
                  </a:ext>
                </a:extLst>
              </a:tr>
              <a:tr h="336213">
                <a:tc>
                  <a:txBody>
                    <a:bodyPr/>
                    <a:lstStyle/>
                    <a:p>
                      <a:r>
                        <a:rPr lang="en-US" sz="1600" dirty="0"/>
                        <a:t>Oscar won</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Number of total Oscars won by entertainer</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9328843"/>
                  </a:ext>
                </a:extLst>
              </a:tr>
              <a:tr h="336213">
                <a:tc>
                  <a:txBody>
                    <a:bodyPr/>
                    <a:lstStyle/>
                    <a:p>
                      <a:r>
                        <a:rPr lang="en-US" sz="1600" dirty="0"/>
                        <a:t>Grammy won</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Number of total Grammy won by entertainer.</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6581559"/>
                  </a:ext>
                </a:extLst>
              </a:tr>
              <a:tr h="336213">
                <a:tc>
                  <a:txBody>
                    <a:bodyPr/>
                    <a:lstStyle/>
                    <a:p>
                      <a:r>
                        <a:rPr lang="en-US" sz="1600" dirty="0"/>
                        <a:t>Emmy won</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Number of total </a:t>
                      </a:r>
                      <a:r>
                        <a:rPr lang="en-US" sz="1600" dirty="0" err="1"/>
                        <a:t>Emmies</a:t>
                      </a:r>
                      <a:r>
                        <a:rPr lang="en-US" sz="1600" dirty="0"/>
                        <a:t> won by entertainer.</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5099126"/>
                  </a:ext>
                </a:extLst>
              </a:tr>
              <a:tr h="336213">
                <a:tc>
                  <a:txBody>
                    <a:bodyPr/>
                    <a:lstStyle/>
                    <a:p>
                      <a:r>
                        <a:rPr lang="en-US" sz="1600" dirty="0"/>
                        <a:t>No. of other awards won</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Number of total other awards won by entertainer</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594913"/>
                  </a:ext>
                </a:extLst>
              </a:tr>
              <a:tr h="546106">
                <a:tc>
                  <a:txBody>
                    <a:bodyPr/>
                    <a:lstStyle/>
                    <a:p>
                      <a:r>
                        <a:rPr lang="en-US" sz="1600" dirty="0"/>
                        <a:t>Awards won from Breakthrough</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Any awards from breakthrough. </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4252580"/>
                  </a:ext>
                </a:extLst>
              </a:tr>
            </a:tbl>
          </a:graphicData>
        </a:graphic>
      </p:graphicFrame>
    </p:spTree>
    <p:extLst>
      <p:ext uri="{BB962C8B-B14F-4D97-AF65-F5344CB8AC3E}">
        <p14:creationId xmlns:p14="http://schemas.microsoft.com/office/powerpoint/2010/main" val="3245340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1B7F4-355F-46C8-8FAD-0E62746D2C34}"/>
              </a:ext>
            </a:extLst>
          </p:cNvPr>
          <p:cNvSpPr>
            <a:spLocks noGrp="1"/>
          </p:cNvSpPr>
          <p:nvPr>
            <p:ph type="title"/>
          </p:nvPr>
        </p:nvSpPr>
        <p:spPr/>
        <p:txBody>
          <a:bodyPr>
            <a:normAutofit/>
          </a:bodyPr>
          <a:lstStyle/>
          <a:p>
            <a:pPr algn="l"/>
            <a:r>
              <a:rPr lang="en-US" sz="4000" b="1" cap="none" dirty="0">
                <a:latin typeface="Source Sans Pro SemiBold" panose="020B0603030403020204" pitchFamily="34" charset="0"/>
                <a:ea typeface="Source Sans Pro SemiBold" panose="020B0603030403020204" pitchFamily="34" charset="0"/>
                <a:cs typeface="Times New Roman" panose="02020603050405020304" pitchFamily="18" charset="0"/>
              </a:rPr>
              <a:t>Tools Used:</a:t>
            </a:r>
            <a:endParaRPr lang="en-IN" sz="4000" b="1" cap="none" dirty="0">
              <a:latin typeface="Source Sans Pro SemiBold" panose="020B0603030403020204" pitchFamily="34" charset="0"/>
              <a:ea typeface="Source Sans Pro SemiBold" panose="020B060303040302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3E539F15-3DBE-4386-9840-615A13D1808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622716" y="2137349"/>
            <a:ext cx="3293527" cy="3233530"/>
          </a:xfrm>
          <a:prstGeom prst="rect">
            <a:avLst/>
          </a:prstGeom>
        </p:spPr>
      </p:pic>
      <p:pic>
        <p:nvPicPr>
          <p:cNvPr id="12" name="Picture 11">
            <a:extLst>
              <a:ext uri="{FF2B5EF4-FFF2-40B4-BE49-F238E27FC236}">
                <a16:creationId xmlns:a16="http://schemas.microsoft.com/office/drawing/2014/main" id="{F2E51541-F616-49C2-801F-71E720C4CC72}"/>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26394" y="1836297"/>
            <a:ext cx="3263152" cy="3835634"/>
          </a:xfrm>
          <a:prstGeom prst="rect">
            <a:avLst/>
          </a:prstGeom>
        </p:spPr>
      </p:pic>
    </p:spTree>
    <p:extLst>
      <p:ext uri="{BB962C8B-B14F-4D97-AF65-F5344CB8AC3E}">
        <p14:creationId xmlns:p14="http://schemas.microsoft.com/office/powerpoint/2010/main" val="2693852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C5E8A-A944-4784-9C08-F79392E4055F}"/>
              </a:ext>
            </a:extLst>
          </p:cNvPr>
          <p:cNvSpPr>
            <a:spLocks noGrp="1"/>
          </p:cNvSpPr>
          <p:nvPr>
            <p:ph type="title"/>
          </p:nvPr>
        </p:nvSpPr>
        <p:spPr>
          <a:xfrm>
            <a:off x="913773" y="0"/>
            <a:ext cx="10364451" cy="1311965"/>
          </a:xfrm>
        </p:spPr>
        <p:txBody>
          <a:bodyPr>
            <a:normAutofit/>
          </a:bodyPr>
          <a:lstStyle/>
          <a:p>
            <a:pPr algn="l"/>
            <a:r>
              <a:rPr lang="en-US" sz="4000" b="1" cap="none" dirty="0">
                <a:latin typeface="Source Sans Pro Black" panose="020B0803030403020204" pitchFamily="34" charset="0"/>
                <a:ea typeface="Source Sans Pro Black" panose="020B0803030403020204" pitchFamily="34" charset="0"/>
                <a:cs typeface="Times New Roman" panose="02020603050405020304" pitchFamily="18" charset="0"/>
              </a:rPr>
              <a:t>Dashboard</a:t>
            </a:r>
            <a:r>
              <a:rPr lang="en-US" sz="4000" b="1" dirty="0">
                <a:latin typeface="Source Sans Pro Black" panose="020B0803030403020204" pitchFamily="34" charset="0"/>
                <a:ea typeface="Source Sans Pro Black" panose="020B0803030403020204" pitchFamily="34" charset="0"/>
                <a:cs typeface="Times New Roman" panose="02020603050405020304" pitchFamily="18" charset="0"/>
              </a:rPr>
              <a:t> 1</a:t>
            </a:r>
            <a:endParaRPr lang="en-IN" sz="4000" b="1" dirty="0">
              <a:latin typeface="Source Sans Pro Black" panose="020B0803030403020204" pitchFamily="34" charset="0"/>
              <a:ea typeface="Source Sans Pro Black" panose="020B0803030403020204" pitchFamily="34"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DA3BE05-B48F-4707-B061-9F0727998A77}"/>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219200" y="1027295"/>
            <a:ext cx="10217426" cy="5838529"/>
          </a:xfrm>
        </p:spPr>
      </p:pic>
    </p:spTree>
    <p:extLst>
      <p:ext uri="{BB962C8B-B14F-4D97-AF65-F5344CB8AC3E}">
        <p14:creationId xmlns:p14="http://schemas.microsoft.com/office/powerpoint/2010/main" val="3594517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5634E-CC22-4DAB-BF27-AF6A3C839920}"/>
              </a:ext>
            </a:extLst>
          </p:cNvPr>
          <p:cNvSpPr>
            <a:spLocks noGrp="1"/>
          </p:cNvSpPr>
          <p:nvPr>
            <p:ph type="title"/>
          </p:nvPr>
        </p:nvSpPr>
        <p:spPr>
          <a:xfrm>
            <a:off x="913774" y="159026"/>
            <a:ext cx="10364451" cy="821635"/>
          </a:xfrm>
        </p:spPr>
        <p:txBody>
          <a:bodyPr>
            <a:normAutofit/>
          </a:bodyPr>
          <a:lstStyle/>
          <a:p>
            <a:pPr algn="l"/>
            <a:r>
              <a:rPr lang="en-US" sz="4000" b="1" cap="none" dirty="0">
                <a:latin typeface="Source Sans Pro Black" panose="020B0803030403020204" pitchFamily="34" charset="0"/>
                <a:ea typeface="Source Sans Pro Black" panose="020B0803030403020204" pitchFamily="34" charset="0"/>
                <a:cs typeface="Times New Roman" panose="02020603050405020304" pitchFamily="18" charset="0"/>
              </a:rPr>
              <a:t>Dashboard 2</a:t>
            </a:r>
            <a:endParaRPr lang="en-IN" sz="4000" b="1" cap="none" dirty="0">
              <a:latin typeface="Source Sans Pro Black" panose="020B0803030403020204" pitchFamily="34" charset="0"/>
              <a:ea typeface="Source Sans Pro Black" panose="020B0803030403020204" pitchFamily="34"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1FEC2813-B250-4252-8361-AB84AEEC9D6A}"/>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26435" y="884875"/>
            <a:ext cx="10614991" cy="6006008"/>
          </a:xfrm>
        </p:spPr>
      </p:pic>
    </p:spTree>
    <p:extLst>
      <p:ext uri="{BB962C8B-B14F-4D97-AF65-F5344CB8AC3E}">
        <p14:creationId xmlns:p14="http://schemas.microsoft.com/office/powerpoint/2010/main" val="32121994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184</TotalTime>
  <Words>473</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Aptos Display</vt:lpstr>
      <vt:lpstr>Rockwell</vt:lpstr>
      <vt:lpstr>Rockwell Condensed</vt:lpstr>
      <vt:lpstr>Source Sans Pro Black</vt:lpstr>
      <vt:lpstr>Source Sans Pro SemiBold</vt:lpstr>
      <vt:lpstr>Times New Roman</vt:lpstr>
      <vt:lpstr>Wingdings</vt:lpstr>
      <vt:lpstr>Wood Type</vt:lpstr>
      <vt:lpstr>Entertainer Data Analysis</vt:lpstr>
      <vt:lpstr>Objective:</vt:lpstr>
      <vt:lpstr>Benefits:</vt:lpstr>
      <vt:lpstr>Tasks:</vt:lpstr>
      <vt:lpstr>Data Preparation And Description: </vt:lpstr>
      <vt:lpstr>PowerPoint Presentation</vt:lpstr>
      <vt:lpstr>Tools Used:</vt:lpstr>
      <vt:lpstr>Dashboard 1</vt:lpstr>
      <vt:lpstr>Dashboard 2</vt:lpstr>
      <vt:lpstr>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Entertainer Data Analysis</dc:title>
  <dc:creator>SANDESH D MANOCHARYA</dc:creator>
  <cp:lastModifiedBy>Prathamesh Khapare</cp:lastModifiedBy>
  <cp:revision>5</cp:revision>
  <dcterms:created xsi:type="dcterms:W3CDTF">2022-11-24T15:49:32Z</dcterms:created>
  <dcterms:modified xsi:type="dcterms:W3CDTF">2023-08-13T17:06:12Z</dcterms:modified>
</cp:coreProperties>
</file>