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7"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7" roundtripDataSignature="AMtx7mjDV60nFh/XE+RIBrrcOy7l+8l0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125" d="100"/>
          <a:sy n="125" d="100"/>
        </p:scale>
        <p:origin x="250" y="-16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2e0c9695cd224d3b/Documents/gantt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Start Date</c:v>
                </c:pt>
              </c:strCache>
            </c:strRef>
          </c:tx>
          <c:spPr>
            <a:solidFill>
              <a:sysClr val="window" lastClr="FFFFFF"/>
            </a:solidFill>
            <a:ln>
              <a:noFill/>
            </a:ln>
            <a:effectLst/>
          </c:spPr>
          <c:invertIfNegative val="0"/>
          <c:cat>
            <c:strRef>
              <c:f>Sheet1!$A$2:$A$8</c:f>
              <c:strCache>
                <c:ptCount val="7"/>
                <c:pt idx="0">
                  <c:v>Finalizing the topic – Voice Assistant</c:v>
                </c:pt>
                <c:pt idx="1">
                  <c:v>Researching about Voice assistants and Speech Recognition</c:v>
                </c:pt>
                <c:pt idx="2">
                  <c:v>Installing all the nessessary Python Modules</c:v>
                </c:pt>
                <c:pt idx="3">
                  <c:v>Adding Feature :Opening Apps,Performing Google Search</c:v>
                </c:pt>
                <c:pt idx="4">
                  <c:v>Adding Feature:Reminder and detecting the temperature</c:v>
                </c:pt>
                <c:pt idx="5">
                  <c:v>Adding a GUI</c:v>
                </c:pt>
                <c:pt idx="6">
                  <c:v>Finalizing project</c:v>
                </c:pt>
              </c:strCache>
            </c:strRef>
          </c:cat>
          <c:val>
            <c:numRef>
              <c:f>Sheet1!$B$2:$B$8</c:f>
              <c:numCache>
                <c:formatCode>m/d/yyyy</c:formatCode>
                <c:ptCount val="7"/>
                <c:pt idx="0">
                  <c:v>44578</c:v>
                </c:pt>
                <c:pt idx="1">
                  <c:v>44585</c:v>
                </c:pt>
                <c:pt idx="2">
                  <c:v>44599</c:v>
                </c:pt>
                <c:pt idx="3">
                  <c:v>44612</c:v>
                </c:pt>
                <c:pt idx="4">
                  <c:v>44625</c:v>
                </c:pt>
                <c:pt idx="5">
                  <c:v>44633</c:v>
                </c:pt>
                <c:pt idx="6">
                  <c:v>44640</c:v>
                </c:pt>
              </c:numCache>
            </c:numRef>
          </c:val>
          <c:extLst>
            <c:ext xmlns:c16="http://schemas.microsoft.com/office/drawing/2014/chart" uri="{C3380CC4-5D6E-409C-BE32-E72D297353CC}">
              <c16:uniqueId val="{00000000-7D24-4286-BD78-EC7479D52147}"/>
            </c:ext>
          </c:extLst>
        </c:ser>
        <c:ser>
          <c:idx val="1"/>
          <c:order val="1"/>
          <c:tx>
            <c:strRef>
              <c:f>Sheet1!$D$1</c:f>
              <c:strCache>
                <c:ptCount val="1"/>
                <c:pt idx="0">
                  <c:v>Duration</c:v>
                </c:pt>
              </c:strCache>
            </c:strRef>
          </c:tx>
          <c:spPr>
            <a:solidFill>
              <a:schemeClr val="accent2"/>
            </a:solidFill>
            <a:ln>
              <a:noFill/>
            </a:ln>
            <a:effectLst/>
          </c:spPr>
          <c:invertIfNegative val="0"/>
          <c:cat>
            <c:strRef>
              <c:f>Sheet1!$A$2:$A$8</c:f>
              <c:strCache>
                <c:ptCount val="7"/>
                <c:pt idx="0">
                  <c:v>Finalizing the topic – Voice Assistant</c:v>
                </c:pt>
                <c:pt idx="1">
                  <c:v>Researching about Voice assistants and Speech Recognition</c:v>
                </c:pt>
                <c:pt idx="2">
                  <c:v>Installing all the nessessary Python Modules</c:v>
                </c:pt>
                <c:pt idx="3">
                  <c:v>Adding Feature :Opening Apps,Performing Google Search</c:v>
                </c:pt>
                <c:pt idx="4">
                  <c:v>Adding Feature:Reminder and detecting the temperature</c:v>
                </c:pt>
                <c:pt idx="5">
                  <c:v>Adding a GUI</c:v>
                </c:pt>
                <c:pt idx="6">
                  <c:v>Finalizing project</c:v>
                </c:pt>
              </c:strCache>
            </c:strRef>
          </c:cat>
          <c:val>
            <c:numRef>
              <c:f>Sheet1!$D$2:$D$8</c:f>
              <c:numCache>
                <c:formatCode>General</c:formatCode>
                <c:ptCount val="7"/>
                <c:pt idx="0">
                  <c:v>6</c:v>
                </c:pt>
                <c:pt idx="1">
                  <c:v>7</c:v>
                </c:pt>
                <c:pt idx="2">
                  <c:v>8</c:v>
                </c:pt>
                <c:pt idx="3">
                  <c:v>8</c:v>
                </c:pt>
                <c:pt idx="4">
                  <c:v>7</c:v>
                </c:pt>
                <c:pt idx="5">
                  <c:v>5</c:v>
                </c:pt>
                <c:pt idx="6">
                  <c:v>5</c:v>
                </c:pt>
              </c:numCache>
            </c:numRef>
          </c:val>
          <c:extLst>
            <c:ext xmlns:c16="http://schemas.microsoft.com/office/drawing/2014/chart" uri="{C3380CC4-5D6E-409C-BE32-E72D297353CC}">
              <c16:uniqueId val="{00000001-7D24-4286-BD78-EC7479D52147}"/>
            </c:ext>
          </c:extLst>
        </c:ser>
        <c:dLbls>
          <c:showLegendKey val="0"/>
          <c:showVal val="0"/>
          <c:showCatName val="0"/>
          <c:showSerName val="0"/>
          <c:showPercent val="0"/>
          <c:showBubbleSize val="0"/>
        </c:dLbls>
        <c:gapWidth val="150"/>
        <c:overlap val="100"/>
        <c:axId val="710430063"/>
        <c:axId val="710427983"/>
      </c:barChart>
      <c:catAx>
        <c:axId val="710430063"/>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427983"/>
        <c:crosses val="autoZero"/>
        <c:auto val="1"/>
        <c:lblAlgn val="ctr"/>
        <c:lblOffset val="100"/>
        <c:noMultiLvlLbl val="0"/>
      </c:catAx>
      <c:valAx>
        <c:axId val="710427983"/>
        <c:scaling>
          <c:orientation val="minMax"/>
          <c:max val="44645"/>
          <c:min val="44578"/>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430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1443490" y="329308"/>
            <a:ext cx="3719283" cy="309201"/>
          </a:xfrm>
        </p:spPr>
        <p:txBody>
          <a:bodyPr/>
          <a:lstStyle/>
          <a:p>
            <a:endParaRPr lang="en-IN"/>
          </a:p>
        </p:txBody>
      </p:sp>
      <p:sp>
        <p:nvSpPr>
          <p:cNvPr id="6" name="Slide Number Placeholder 5"/>
          <p:cNvSpPr>
            <a:spLocks noGrp="1"/>
          </p:cNvSpPr>
          <p:nvPr>
            <p:ph type="sldNum" sz="quarter" idx="12"/>
          </p:nvPr>
        </p:nvSpPr>
        <p:spPr>
          <a:xfrm>
            <a:off x="477760" y="798973"/>
            <a:ext cx="802005" cy="503578"/>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624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854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545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205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427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909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8751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3170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72907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830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endParaRPr lang="en-IN"/>
          </a:p>
        </p:txBody>
      </p:sp>
      <p:sp>
        <p:nvSpPr>
          <p:cNvPr id="6" name="Footer Placeholder 5"/>
          <p:cNvSpPr>
            <a:spLocks noGrp="1"/>
          </p:cNvSpPr>
          <p:nvPr>
            <p:ph type="ftr" sz="quarter" idx="11"/>
          </p:nvPr>
        </p:nvSpPr>
        <p:spPr>
          <a:xfrm>
            <a:off x="1437530" y="318641"/>
            <a:ext cx="3082083"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07289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95521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c/CodeWithHarr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geeksforgeeks.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1348000"/>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Times New Roman"/>
              <a:buNone/>
            </a:pPr>
            <a:r>
              <a:rPr lang="en-US" b="1" dirty="0">
                <a:solidFill>
                  <a:schemeClr val="tx1">
                    <a:lumMod val="95000"/>
                    <a:lumOff val="5000"/>
                  </a:schemeClr>
                </a:solidFill>
                <a:latin typeface="Times New Roman"/>
                <a:ea typeface="Times New Roman"/>
                <a:cs typeface="Times New Roman"/>
                <a:sym typeface="Times New Roman"/>
              </a:rPr>
              <a:t>VIRTUAL ASSISTANT-Maggie</a:t>
            </a:r>
            <a:endParaRPr b="1" dirty="0">
              <a:solidFill>
                <a:schemeClr val="tx1">
                  <a:lumMod val="95000"/>
                  <a:lumOff val="5000"/>
                </a:schemeClr>
              </a:solidFill>
              <a:latin typeface="Times New Roman"/>
              <a:ea typeface="Times New Roman"/>
              <a:cs typeface="Times New Roman"/>
              <a:sym typeface="Times New Roman"/>
            </a:endParaRPr>
          </a:p>
        </p:txBody>
      </p:sp>
      <p:sp>
        <p:nvSpPr>
          <p:cNvPr id="85" name="Google Shape;85;p1"/>
          <p:cNvSpPr txBox="1">
            <a:spLocks noGrp="1"/>
          </p:cNvSpPr>
          <p:nvPr>
            <p:ph type="subTitle" idx="1"/>
          </p:nvPr>
        </p:nvSpPr>
        <p:spPr>
          <a:xfrm>
            <a:off x="1371600" y="2934093"/>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Clr>
                <a:srgbClr val="888888"/>
              </a:buClr>
              <a:buSzPts val="2720"/>
              <a:buNone/>
            </a:pPr>
            <a:r>
              <a:rPr lang="en-US" sz="2000" dirty="0">
                <a:latin typeface="Times New Roman"/>
                <a:ea typeface="Times New Roman"/>
                <a:cs typeface="Times New Roman"/>
                <a:sym typeface="Times New Roman"/>
              </a:rPr>
              <a:t>By </a:t>
            </a:r>
          </a:p>
          <a:p>
            <a:pPr marL="0" lvl="0" indent="0" algn="ctr" rtl="0">
              <a:lnSpc>
                <a:spcPct val="120000"/>
              </a:lnSpc>
              <a:spcBef>
                <a:spcPts val="0"/>
              </a:spcBef>
              <a:spcAft>
                <a:spcPts val="0"/>
              </a:spcAft>
              <a:buClr>
                <a:srgbClr val="888888"/>
              </a:buClr>
              <a:buSzPts val="2720"/>
              <a:buNone/>
            </a:pPr>
            <a:r>
              <a:rPr lang="en-US" sz="2000" dirty="0" err="1">
                <a:latin typeface="Times New Roman"/>
                <a:ea typeface="Times New Roman"/>
                <a:cs typeface="Times New Roman"/>
                <a:sym typeface="Times New Roman"/>
              </a:rPr>
              <a:t>Prathmesh</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Parab</a:t>
            </a:r>
            <a:endParaRPr lang="en-US" sz="2000" dirty="0">
              <a:latin typeface="Times New Roman"/>
              <a:ea typeface="Times New Roman"/>
              <a:cs typeface="Times New Roman"/>
              <a:sym typeface="Times New Roman"/>
            </a:endParaRPr>
          </a:p>
          <a:p>
            <a:pPr marL="0" lvl="0" indent="0" algn="ctr" rtl="0">
              <a:lnSpc>
                <a:spcPct val="120000"/>
              </a:lnSpc>
              <a:spcBef>
                <a:spcPts val="0"/>
              </a:spcBef>
              <a:spcAft>
                <a:spcPts val="0"/>
              </a:spcAft>
              <a:buClr>
                <a:srgbClr val="888888"/>
              </a:buClr>
              <a:buSzPts val="2720"/>
              <a:buNone/>
            </a:pPr>
            <a:r>
              <a:rPr lang="en-US" sz="2000" dirty="0">
                <a:latin typeface="Times New Roman"/>
                <a:ea typeface="Times New Roman"/>
                <a:cs typeface="Times New Roman"/>
                <a:sym typeface="Times New Roman"/>
              </a:rPr>
              <a:t>Madhur Rane</a:t>
            </a:r>
          </a:p>
          <a:p>
            <a:pPr marL="0" lvl="0" indent="0" algn="ctr" rtl="0">
              <a:lnSpc>
                <a:spcPct val="120000"/>
              </a:lnSpc>
              <a:spcBef>
                <a:spcPts val="0"/>
              </a:spcBef>
              <a:spcAft>
                <a:spcPts val="0"/>
              </a:spcAft>
              <a:buClr>
                <a:srgbClr val="888888"/>
              </a:buClr>
              <a:buSzPts val="2720"/>
              <a:buNone/>
            </a:pPr>
            <a:r>
              <a:rPr lang="en-US" sz="2000" dirty="0">
                <a:latin typeface="Times New Roman"/>
                <a:ea typeface="Times New Roman"/>
                <a:cs typeface="Times New Roman"/>
                <a:sym typeface="Times New Roman"/>
              </a:rPr>
              <a:t>Resham Patil</a:t>
            </a:r>
          </a:p>
          <a:p>
            <a:pPr marL="0" lvl="0" indent="0" algn="ctr" rtl="0">
              <a:lnSpc>
                <a:spcPct val="120000"/>
              </a:lnSpc>
              <a:spcBef>
                <a:spcPts val="0"/>
              </a:spcBef>
              <a:spcAft>
                <a:spcPts val="0"/>
              </a:spcAft>
              <a:buClr>
                <a:srgbClr val="888888"/>
              </a:buClr>
              <a:buSzPts val="2720"/>
              <a:buNone/>
            </a:pPr>
            <a:r>
              <a:rPr lang="en-US" sz="2000" dirty="0">
                <a:latin typeface="Times New Roman"/>
                <a:ea typeface="Times New Roman"/>
                <a:cs typeface="Times New Roman"/>
                <a:sym typeface="Times New Roman"/>
              </a:rPr>
              <a:t>Group Number: 39</a:t>
            </a:r>
            <a:endParaRPr lang="en-US" sz="2000" dirty="0"/>
          </a:p>
          <a:p>
            <a:pPr marL="0" lvl="0" indent="0" algn="ctr" rtl="0">
              <a:lnSpc>
                <a:spcPct val="120000"/>
              </a:lnSpc>
              <a:spcBef>
                <a:spcPts val="544"/>
              </a:spcBef>
              <a:spcAft>
                <a:spcPts val="0"/>
              </a:spcAft>
              <a:buClr>
                <a:srgbClr val="888888"/>
              </a:buClr>
              <a:buSzPts val="2720"/>
              <a:buNone/>
            </a:pPr>
            <a:r>
              <a:rPr lang="en-US" sz="2000" dirty="0">
                <a:latin typeface="Times New Roman"/>
                <a:ea typeface="Times New Roman"/>
                <a:cs typeface="Times New Roman"/>
                <a:sym typeface="Times New Roman"/>
              </a:rPr>
              <a:t>Project Guide: [Nidhi </a:t>
            </a:r>
            <a:r>
              <a:rPr lang="en-US" sz="2000" dirty="0" err="1">
                <a:latin typeface="Times New Roman"/>
                <a:ea typeface="Times New Roman"/>
                <a:cs typeface="Times New Roman"/>
                <a:sym typeface="Times New Roman"/>
              </a:rPr>
              <a:t>Sanghavi</a:t>
            </a:r>
            <a:r>
              <a:rPr lang="en-US" sz="2000" dirty="0">
                <a:latin typeface="Times New Roman"/>
                <a:ea typeface="Times New Roman"/>
                <a:cs typeface="Times New Roman"/>
                <a:sym typeface="Times New Roman"/>
              </a:rPr>
              <a:t>]</a:t>
            </a:r>
            <a:endParaRPr sz="2000" dirty="0"/>
          </a:p>
          <a:p>
            <a:pPr marL="0" lvl="0" indent="0" algn="ctr" rtl="0">
              <a:lnSpc>
                <a:spcPct val="120000"/>
              </a:lnSpc>
              <a:spcBef>
                <a:spcPts val="544"/>
              </a:spcBef>
              <a:spcAft>
                <a:spcPts val="0"/>
              </a:spcAft>
              <a:buClr>
                <a:srgbClr val="888888"/>
              </a:buClr>
              <a:buSzPts val="2720"/>
              <a:buNone/>
            </a:pPr>
            <a:r>
              <a:rPr lang="en-US" sz="2000" dirty="0">
                <a:latin typeface="Times New Roman"/>
                <a:ea typeface="Times New Roman"/>
                <a:cs typeface="Times New Roman"/>
                <a:sym typeface="Times New Roman"/>
              </a:rPr>
              <a:t>Atharva College of Engineering</a:t>
            </a:r>
            <a:endParaRPr sz="2000" dirty="0">
              <a:latin typeface="Times New Roman"/>
              <a:ea typeface="Times New Roman"/>
              <a:cs typeface="Times New Roman"/>
              <a:sym typeface="Times New Roman"/>
            </a:endParaRPr>
          </a:p>
        </p:txBody>
      </p:sp>
      <p:pic>
        <p:nvPicPr>
          <p:cNvPr id="86" name="Google Shape;86;p1"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0" y="0"/>
            <a:ext cx="1076325" cy="10763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6A3E-A3A3-4C24-8630-3E5B1A02526C}"/>
              </a:ext>
            </a:extLst>
          </p:cNvPr>
          <p:cNvSpPr>
            <a:spLocks noGrp="1"/>
          </p:cNvSpPr>
          <p:nvPr>
            <p:ph type="title"/>
          </p:nvPr>
        </p:nvSpPr>
        <p:spPr/>
        <p:txBody>
          <a:bodyPr/>
          <a:lstStyle/>
          <a:p>
            <a:r>
              <a:rPr lang="en-IN" dirty="0"/>
              <a:t>CLASS DIAGRAM</a:t>
            </a:r>
          </a:p>
        </p:txBody>
      </p:sp>
      <p:sp>
        <p:nvSpPr>
          <p:cNvPr id="18" name="Rectangle 17">
            <a:extLst>
              <a:ext uri="{FF2B5EF4-FFF2-40B4-BE49-F238E27FC236}">
                <a16:creationId xmlns:a16="http://schemas.microsoft.com/office/drawing/2014/main" id="{9BB342F4-DB69-488E-B7FD-02E889E300C3}"/>
              </a:ext>
            </a:extLst>
          </p:cNvPr>
          <p:cNvSpPr/>
          <p:nvPr/>
        </p:nvSpPr>
        <p:spPr>
          <a:xfrm>
            <a:off x="3936701" y="1749911"/>
            <a:ext cx="1488141"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User</a:t>
            </a:r>
          </a:p>
          <a:p>
            <a:pPr algn="ctr"/>
            <a:endParaRPr lang="en-IN" sz="1200" dirty="0"/>
          </a:p>
          <a:p>
            <a:pPr algn="ctr"/>
            <a:r>
              <a:rPr lang="en-IN" sz="1200" dirty="0"/>
              <a:t>+Command audio</a:t>
            </a:r>
          </a:p>
          <a:p>
            <a:pPr algn="ctr"/>
            <a:r>
              <a:rPr lang="en-IN" sz="1200" dirty="0"/>
              <a:t>+Response Audio</a:t>
            </a:r>
          </a:p>
          <a:p>
            <a:pPr algn="ctr"/>
            <a:endParaRPr lang="en-IN" sz="1200" dirty="0"/>
          </a:p>
          <a:p>
            <a:pPr algn="ctr"/>
            <a:r>
              <a:rPr lang="en-IN" sz="1200" dirty="0"/>
              <a:t>+listen()</a:t>
            </a:r>
          </a:p>
          <a:p>
            <a:pPr algn="ctr"/>
            <a:r>
              <a:rPr lang="en-IN" sz="1200" dirty="0"/>
              <a:t>+interpret()</a:t>
            </a:r>
          </a:p>
          <a:p>
            <a:pPr algn="ctr"/>
            <a:r>
              <a:rPr lang="en-IN" sz="1200" dirty="0"/>
              <a:t>+reply()</a:t>
            </a:r>
          </a:p>
          <a:p>
            <a:pPr algn="ctr"/>
            <a:endParaRPr lang="en-IN" dirty="0"/>
          </a:p>
        </p:txBody>
      </p:sp>
      <p:cxnSp>
        <p:nvCxnSpPr>
          <p:cNvPr id="19" name="Straight Connector 18">
            <a:extLst>
              <a:ext uri="{FF2B5EF4-FFF2-40B4-BE49-F238E27FC236}">
                <a16:creationId xmlns:a16="http://schemas.microsoft.com/office/drawing/2014/main" id="{9737AA9A-B350-46C3-9FE4-7C91646762FD}"/>
              </a:ext>
            </a:extLst>
          </p:cNvPr>
          <p:cNvCxnSpPr/>
          <p:nvPr/>
        </p:nvCxnSpPr>
        <p:spPr>
          <a:xfrm>
            <a:off x="3936701" y="2135393"/>
            <a:ext cx="1488141" cy="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37829E26-7DB5-4488-B90E-0F284BCAC8F7}"/>
              </a:ext>
            </a:extLst>
          </p:cNvPr>
          <p:cNvSpPr/>
          <p:nvPr/>
        </p:nvSpPr>
        <p:spPr>
          <a:xfrm>
            <a:off x="1731384" y="3946264"/>
            <a:ext cx="1631575" cy="2061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Question</a:t>
            </a:r>
          </a:p>
          <a:p>
            <a:pPr algn="ctr"/>
            <a:endParaRPr lang="en-IN" sz="1200" dirty="0"/>
          </a:p>
          <a:p>
            <a:pPr algn="ctr"/>
            <a:r>
              <a:rPr lang="en-IN" sz="1200" dirty="0"/>
              <a:t>+Command String</a:t>
            </a:r>
          </a:p>
          <a:p>
            <a:pPr algn="ctr"/>
            <a:endParaRPr lang="en-IN" sz="1200" dirty="0"/>
          </a:p>
          <a:p>
            <a:pPr algn="ctr"/>
            <a:r>
              <a:rPr lang="en-IN" sz="1200" dirty="0"/>
              <a:t>+time()</a:t>
            </a:r>
          </a:p>
          <a:p>
            <a:pPr algn="ctr"/>
            <a:r>
              <a:rPr lang="en-IN" sz="1200" dirty="0"/>
              <a:t>+temperature()</a:t>
            </a:r>
          </a:p>
          <a:p>
            <a:pPr algn="ctr"/>
            <a:r>
              <a:rPr lang="en-IN" sz="1200" dirty="0"/>
              <a:t>+about()</a:t>
            </a:r>
          </a:p>
        </p:txBody>
      </p:sp>
      <p:cxnSp>
        <p:nvCxnSpPr>
          <p:cNvPr id="21" name="Straight Connector 20">
            <a:extLst>
              <a:ext uri="{FF2B5EF4-FFF2-40B4-BE49-F238E27FC236}">
                <a16:creationId xmlns:a16="http://schemas.microsoft.com/office/drawing/2014/main" id="{C88B11A7-BB31-45DA-ADC3-D9E881CF4BB4}"/>
              </a:ext>
            </a:extLst>
          </p:cNvPr>
          <p:cNvCxnSpPr>
            <a:cxnSpLocks/>
            <a:stCxn id="20" idx="1"/>
            <a:endCxn id="20" idx="3"/>
          </p:cNvCxnSpPr>
          <p:nvPr/>
        </p:nvCxnSpPr>
        <p:spPr>
          <a:xfrm>
            <a:off x="1731384" y="4977203"/>
            <a:ext cx="163157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15A0657-3CC2-45B8-8413-32A132D1B1B3}"/>
              </a:ext>
            </a:extLst>
          </p:cNvPr>
          <p:cNvSpPr/>
          <p:nvPr/>
        </p:nvSpPr>
        <p:spPr>
          <a:xfrm>
            <a:off x="5604137" y="3946264"/>
            <a:ext cx="1631575" cy="2061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Task</a:t>
            </a:r>
          </a:p>
          <a:p>
            <a:pPr algn="ctr"/>
            <a:endParaRPr lang="en-IN" sz="1200" dirty="0"/>
          </a:p>
          <a:p>
            <a:pPr algn="ctr"/>
            <a:r>
              <a:rPr lang="en-IN" sz="1200" dirty="0"/>
              <a:t>+command string</a:t>
            </a:r>
          </a:p>
          <a:p>
            <a:pPr algn="ctr"/>
            <a:endParaRPr lang="en-IN" sz="1200" dirty="0"/>
          </a:p>
          <a:p>
            <a:pPr algn="ctr"/>
            <a:r>
              <a:rPr lang="en-IN" sz="1200" dirty="0"/>
              <a:t>+reminder()</a:t>
            </a:r>
          </a:p>
          <a:p>
            <a:pPr algn="ctr"/>
            <a:r>
              <a:rPr lang="en-IN" sz="1200" dirty="0"/>
              <a:t>+open()</a:t>
            </a:r>
          </a:p>
          <a:p>
            <a:pPr algn="ctr"/>
            <a:r>
              <a:rPr lang="en-IN" sz="1200" dirty="0"/>
              <a:t>+</a:t>
            </a:r>
            <a:r>
              <a:rPr lang="en-IN" sz="1200" dirty="0" err="1"/>
              <a:t>googlesearch</a:t>
            </a:r>
            <a:r>
              <a:rPr lang="en-IN" sz="1200" dirty="0"/>
              <a:t>()</a:t>
            </a:r>
          </a:p>
          <a:p>
            <a:pPr algn="ctr"/>
            <a:endParaRPr lang="en-IN" sz="1200" dirty="0"/>
          </a:p>
        </p:txBody>
      </p:sp>
      <p:cxnSp>
        <p:nvCxnSpPr>
          <p:cNvPr id="23" name="Straight Connector 22">
            <a:extLst>
              <a:ext uri="{FF2B5EF4-FFF2-40B4-BE49-F238E27FC236}">
                <a16:creationId xmlns:a16="http://schemas.microsoft.com/office/drawing/2014/main" id="{DC475927-10FA-4183-9520-5D1D9D1B04F8}"/>
              </a:ext>
            </a:extLst>
          </p:cNvPr>
          <p:cNvCxnSpPr>
            <a:stCxn id="20" idx="1"/>
            <a:endCxn id="20" idx="3"/>
          </p:cNvCxnSpPr>
          <p:nvPr/>
        </p:nvCxnSpPr>
        <p:spPr>
          <a:xfrm>
            <a:off x="1731384" y="4977203"/>
            <a:ext cx="1631575"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26C1A26-FD89-451E-A013-2B95F8C72EF0}"/>
              </a:ext>
            </a:extLst>
          </p:cNvPr>
          <p:cNvCxnSpPr/>
          <p:nvPr/>
        </p:nvCxnSpPr>
        <p:spPr>
          <a:xfrm>
            <a:off x="1731384" y="4520005"/>
            <a:ext cx="1631575"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4632026-A614-4FBF-8FA8-C3EC5A47E4B8}"/>
              </a:ext>
            </a:extLst>
          </p:cNvPr>
          <p:cNvCxnSpPr/>
          <p:nvPr/>
        </p:nvCxnSpPr>
        <p:spPr>
          <a:xfrm>
            <a:off x="5604136" y="4520005"/>
            <a:ext cx="1631575"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8026B74-982B-43AF-9810-FCC5CD23AA89}"/>
              </a:ext>
            </a:extLst>
          </p:cNvPr>
          <p:cNvCxnSpPr/>
          <p:nvPr/>
        </p:nvCxnSpPr>
        <p:spPr>
          <a:xfrm>
            <a:off x="5604136" y="4977203"/>
            <a:ext cx="1631575"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D734059-796B-446C-98D4-69B1BB86B610}"/>
              </a:ext>
            </a:extLst>
          </p:cNvPr>
          <p:cNvCxnSpPr>
            <a:stCxn id="18" idx="1"/>
            <a:endCxn id="18" idx="3"/>
          </p:cNvCxnSpPr>
          <p:nvPr/>
        </p:nvCxnSpPr>
        <p:spPr>
          <a:xfrm>
            <a:off x="3936701" y="2664311"/>
            <a:ext cx="1488141"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B621F54-7725-4535-905A-25348FA6743A}"/>
              </a:ext>
            </a:extLst>
          </p:cNvPr>
          <p:cNvCxnSpPr>
            <a:cxnSpLocks/>
            <a:stCxn id="18" idx="1"/>
          </p:cNvCxnSpPr>
          <p:nvPr/>
        </p:nvCxnSpPr>
        <p:spPr>
          <a:xfrm flipH="1">
            <a:off x="2547171" y="2664311"/>
            <a:ext cx="13895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6DFCD87-5E78-4FA8-B9B2-1D38AE58E506}"/>
              </a:ext>
            </a:extLst>
          </p:cNvPr>
          <p:cNvCxnSpPr>
            <a:stCxn id="18" idx="3"/>
          </p:cNvCxnSpPr>
          <p:nvPr/>
        </p:nvCxnSpPr>
        <p:spPr>
          <a:xfrm>
            <a:off x="5424842" y="2664311"/>
            <a:ext cx="9950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92C6203-84B7-4819-B8C9-DBB8C8BF3C6D}"/>
              </a:ext>
            </a:extLst>
          </p:cNvPr>
          <p:cNvCxnSpPr>
            <a:cxnSpLocks/>
            <a:endCxn id="20" idx="0"/>
          </p:cNvCxnSpPr>
          <p:nvPr/>
        </p:nvCxnSpPr>
        <p:spPr>
          <a:xfrm>
            <a:off x="2547172" y="2664311"/>
            <a:ext cx="0" cy="1281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540F544-5F66-489F-8ACB-F33DF143A841}"/>
              </a:ext>
            </a:extLst>
          </p:cNvPr>
          <p:cNvCxnSpPr>
            <a:endCxn id="22" idx="0"/>
          </p:cNvCxnSpPr>
          <p:nvPr/>
        </p:nvCxnSpPr>
        <p:spPr>
          <a:xfrm>
            <a:off x="6419923" y="2664311"/>
            <a:ext cx="2" cy="1281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116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Project Schedule</a:t>
            </a:r>
            <a:endParaRPr b="1">
              <a:latin typeface="Times New Roman"/>
              <a:ea typeface="Times New Roman"/>
              <a:cs typeface="Times New Roman"/>
              <a:sym typeface="Times New Roman"/>
            </a:endParaRPr>
          </a:p>
        </p:txBody>
      </p:sp>
      <p:pic>
        <p:nvPicPr>
          <p:cNvPr id="149" name="Google Shape;149;p10"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0" y="0"/>
            <a:ext cx="1076325" cy="1076326"/>
          </a:xfrm>
          <a:prstGeom prst="rect">
            <a:avLst/>
          </a:prstGeom>
          <a:noFill/>
          <a:ln>
            <a:noFill/>
          </a:ln>
        </p:spPr>
      </p:pic>
      <p:graphicFrame>
        <p:nvGraphicFramePr>
          <p:cNvPr id="5" name="Chart 4">
            <a:extLst>
              <a:ext uri="{FF2B5EF4-FFF2-40B4-BE49-F238E27FC236}">
                <a16:creationId xmlns:a16="http://schemas.microsoft.com/office/drawing/2014/main" id="{BDE2DBC8-3EB0-445F-97E0-92DFC3915236}"/>
              </a:ext>
            </a:extLst>
          </p:cNvPr>
          <p:cNvGraphicFramePr>
            <a:graphicFrameLocks/>
          </p:cNvGraphicFramePr>
          <p:nvPr>
            <p:extLst>
              <p:ext uri="{D42A27DB-BD31-4B8C-83A1-F6EECF244321}">
                <p14:modId xmlns:p14="http://schemas.microsoft.com/office/powerpoint/2010/main" val="3028652811"/>
              </p:ext>
            </p:extLst>
          </p:nvPr>
        </p:nvGraphicFramePr>
        <p:xfrm>
          <a:off x="650240" y="2001520"/>
          <a:ext cx="8036560" cy="36068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155" name="Google Shape;155;p1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660400" indent="-457200">
              <a:spcBef>
                <a:spcPts val="0"/>
              </a:spcBef>
              <a:buSzPts val="3200"/>
            </a:pPr>
            <a:r>
              <a:rPr lang="en-IN" dirty="0">
                <a:latin typeface="Times New Roman"/>
                <a:ea typeface="Times New Roman"/>
                <a:cs typeface="Times New Roman"/>
                <a:sym typeface="Times New Roman"/>
                <a:hlinkClick r:id="rId3"/>
              </a:rPr>
              <a:t>https://www.youtube.com/c/CodeWithHarry</a:t>
            </a:r>
            <a:endParaRPr lang="en-IN" dirty="0">
              <a:latin typeface="Times New Roman"/>
              <a:ea typeface="Times New Roman"/>
              <a:cs typeface="Times New Roman"/>
              <a:sym typeface="Times New Roman"/>
            </a:endParaRPr>
          </a:p>
          <a:p>
            <a:pPr marL="660400" indent="-457200">
              <a:spcBef>
                <a:spcPts val="0"/>
              </a:spcBef>
              <a:buSzPts val="3200"/>
            </a:pPr>
            <a:r>
              <a:rPr lang="en-IN" dirty="0">
                <a:latin typeface="Times New Roman"/>
                <a:ea typeface="Times New Roman"/>
                <a:cs typeface="Times New Roman"/>
                <a:sym typeface="Times New Roman"/>
                <a:hlinkClick r:id="rId4"/>
              </a:rPr>
              <a:t>https://www.geeksforgeeks.org/</a:t>
            </a:r>
            <a:endParaRPr lang="en-IN" dirty="0">
              <a:latin typeface="Times New Roman"/>
              <a:ea typeface="Times New Roman"/>
              <a:cs typeface="Times New Roman"/>
              <a:sym typeface="Times New Roman"/>
            </a:endParaRPr>
          </a:p>
          <a:p>
            <a:pPr marL="660400" indent="-457200">
              <a:spcBef>
                <a:spcPts val="0"/>
              </a:spcBef>
              <a:buSzPts val="3200"/>
            </a:pPr>
            <a:endParaRPr lang="en-IN" dirty="0">
              <a:latin typeface="Times New Roman"/>
              <a:ea typeface="Times New Roman"/>
              <a:cs typeface="Times New Roman"/>
              <a:sym typeface="Times New Roman"/>
            </a:endParaRPr>
          </a:p>
          <a:p>
            <a:pPr marL="342900" lvl="0" indent="-139700" algn="l" rtl="0">
              <a:spcBef>
                <a:spcPts val="0"/>
              </a:spcBef>
              <a:spcAft>
                <a:spcPts val="0"/>
              </a:spcAft>
              <a:buClr>
                <a:schemeClr val="dk1"/>
              </a:buClr>
              <a:buSzPts val="3200"/>
              <a:buNone/>
            </a:pPr>
            <a:endParaRPr dirty="0">
              <a:latin typeface="Times New Roman"/>
              <a:ea typeface="Times New Roman"/>
              <a:cs typeface="Times New Roman"/>
              <a:sym typeface="Times New Roman"/>
            </a:endParaRPr>
          </a:p>
        </p:txBody>
      </p:sp>
      <p:pic>
        <p:nvPicPr>
          <p:cNvPr id="156" name="Google Shape;156;p11" descr="https://lh5.googleusercontent.com/VQc8r-7Kn49X1uI5sQ0WBUL-dH4Jq9Qj1DfoUxO2DWEVyNEcAuxZfoPSYndVDZ_yEFXAJHXMlckmNs2g5_7trsdxZ7Hf9-2YYvBY_mceyZ-3EoKT4coOu6i9Z1JXQzJNIEXxipk"/>
          <p:cNvPicPr preferRelativeResize="0"/>
          <p:nvPr/>
        </p:nvPicPr>
        <p:blipFill rotWithShape="1">
          <a:blip r:embed="rId5">
            <a:alphaModFix/>
          </a:blip>
          <a:srcRect/>
          <a:stretch/>
        </p:blipFill>
        <p:spPr>
          <a:xfrm>
            <a:off x="0" y="0"/>
            <a:ext cx="1076325" cy="1076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99" name="Google Shape;99;p3"/>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10000"/>
          </a:bodyPr>
          <a:lstStyle/>
          <a:p>
            <a:pPr marL="114300" indent="0">
              <a:buNone/>
            </a:pPr>
            <a:r>
              <a:rPr lang="en-US" sz="2000" b="0" i="0" dirty="0">
                <a:effectLst/>
                <a:latin typeface="ff2"/>
              </a:rPr>
              <a:t>	</a:t>
            </a:r>
            <a:r>
              <a:rPr lang="en-US" sz="2400" dirty="0">
                <a:latin typeface="Arial" panose="020B0604020202020204" pitchFamily="34" charset="0"/>
                <a:cs typeface="Arial" panose="020B0604020202020204" pitchFamily="34" charset="0"/>
              </a:rPr>
              <a:t>V</a:t>
            </a:r>
            <a:r>
              <a:rPr lang="en-US" sz="2400" b="0" i="0" dirty="0">
                <a:effectLst/>
                <a:latin typeface="Arial" panose="020B0604020202020204" pitchFamily="34" charset="0"/>
                <a:cs typeface="Arial" panose="020B0604020202020204" pitchFamily="34" charset="0"/>
              </a:rPr>
              <a:t>irtual assistants are software applications that assist you ease your day to day tasks, which includes showing climate reports, creating remainders  and so forth. they could take commands  via voice. Voice-primarily based smart assistants need an invoking phrase or wake word to activate the listener, accompanied by means of the command. This machine is designed to be used effectively on computer systems.  </a:t>
            </a:r>
            <a:r>
              <a:rPr lang="en-US" sz="2000" b="0" i="0" dirty="0">
                <a:effectLst/>
                <a:latin typeface="ff2"/>
              </a:rPr>
              <a:t>.</a:t>
            </a:r>
            <a:endParaRPr dirty="0">
              <a:latin typeface="Times New Roman"/>
              <a:ea typeface="Times New Roman"/>
              <a:cs typeface="Times New Roman"/>
              <a:sym typeface="Times New Roman"/>
            </a:endParaRPr>
          </a:p>
        </p:txBody>
      </p:sp>
      <p:pic>
        <p:nvPicPr>
          <p:cNvPr id="100" name="Google Shape;100;p3"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0" y="0"/>
            <a:ext cx="1076325" cy="10763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Problem Definition</a:t>
            </a:r>
            <a:endParaRPr b="1">
              <a:latin typeface="Times New Roman"/>
              <a:ea typeface="Times New Roman"/>
              <a:cs typeface="Times New Roman"/>
              <a:sym typeface="Times New Roman"/>
            </a:endParaRPr>
          </a:p>
        </p:txBody>
      </p:sp>
      <p:sp>
        <p:nvSpPr>
          <p:cNvPr id="92" name="Google Shape;92;p2"/>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342900" indent="-139700">
              <a:spcBef>
                <a:spcPts val="0"/>
              </a:spcBef>
              <a:buSzPts val="3200"/>
              <a:buNone/>
            </a:pPr>
            <a:r>
              <a:rPr lang="en-US" sz="2400" dirty="0">
                <a:latin typeface="Arial" panose="020B0604020202020204" pitchFamily="34" charset="0"/>
                <a:ea typeface="Times New Roman"/>
                <a:cs typeface="Arial" panose="020B0604020202020204" pitchFamily="34" charset="0"/>
                <a:sym typeface="Times New Roman"/>
              </a:rPr>
              <a:t>		People who are not computer </a:t>
            </a:r>
            <a:r>
              <a:rPr lang="en-US" sz="2400" dirty="0" err="1">
                <a:latin typeface="Arial" panose="020B0604020202020204" pitchFamily="34" charset="0"/>
                <a:ea typeface="Times New Roman"/>
                <a:cs typeface="Arial" panose="020B0604020202020204" pitchFamily="34" charset="0"/>
                <a:sym typeface="Times New Roman"/>
              </a:rPr>
              <a:t>savy</a:t>
            </a:r>
            <a:r>
              <a:rPr lang="en-US" sz="2400" dirty="0">
                <a:latin typeface="Arial" panose="020B0604020202020204" pitchFamily="34" charset="0"/>
                <a:ea typeface="Times New Roman"/>
                <a:cs typeface="Arial" panose="020B0604020202020204" pitchFamily="34" charset="0"/>
                <a:sym typeface="Times New Roman"/>
              </a:rPr>
              <a:t> may have problems navigating through one and have trouble using its features. Usually, user needs to manually manage multiple sets of applications to complete one task. Manually opening websites or browser searches can take a while to perform. Blind people are not able to operate a computer without the aid of voice commands.</a:t>
            </a:r>
            <a:endParaRPr sz="2400" dirty="0">
              <a:latin typeface="Arial" panose="020B0604020202020204" pitchFamily="34" charset="0"/>
              <a:ea typeface="Times New Roman"/>
              <a:cs typeface="Arial" panose="020B0604020202020204" pitchFamily="34" charset="0"/>
              <a:sym typeface="Times New Roman"/>
            </a:endParaRPr>
          </a:p>
        </p:txBody>
      </p:sp>
      <p:pic>
        <p:nvPicPr>
          <p:cNvPr id="93" name="Google Shape;93;p2"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0" y="0"/>
            <a:ext cx="1076325" cy="1076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Background</a:t>
            </a:r>
            <a:endParaRPr b="1">
              <a:latin typeface="Times New Roman"/>
              <a:ea typeface="Times New Roman"/>
              <a:cs typeface="Times New Roman"/>
              <a:sym typeface="Times New Roman"/>
            </a:endParaRPr>
          </a:p>
        </p:txBody>
      </p:sp>
      <p:sp>
        <p:nvSpPr>
          <p:cNvPr id="106" name="Google Shape;106;p4"/>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marL="342900" lvl="0" indent="-139700" algn="l" rtl="0">
              <a:spcBef>
                <a:spcPts val="0"/>
              </a:spcBef>
              <a:spcAft>
                <a:spcPts val="0"/>
              </a:spcAft>
              <a:buClr>
                <a:schemeClr val="dk1"/>
              </a:buClr>
              <a:buSzPts val="3200"/>
              <a:buNone/>
            </a:pPr>
            <a:r>
              <a:rPr lang="en-US" dirty="0">
                <a:latin typeface="Times New Roman"/>
                <a:ea typeface="Times New Roman"/>
                <a:cs typeface="Times New Roman"/>
                <a:sym typeface="Times New Roman"/>
              </a:rPr>
              <a:t> 		</a:t>
            </a:r>
            <a:r>
              <a:rPr lang="en-US" sz="2400" dirty="0">
                <a:latin typeface="Arial" panose="020B0604020202020204" pitchFamily="34" charset="0"/>
                <a:ea typeface="Times New Roman"/>
                <a:cs typeface="Arial" panose="020B0604020202020204" pitchFamily="34" charset="0"/>
                <a:sym typeface="Times New Roman"/>
              </a:rPr>
              <a:t>Day-to-day life has become smarter and more interconnected with today's technological era. We are already familiar with voice assistants such as Google, Siri, and others. This project works with voice input, outputs text via voice, The main objective of our voice assistance is to make people smarter by providing instant and computed results. The voice assistance takes our voice input through our microphone (Bluetooth and wired microphone) and converts it into computer understandable language.</a:t>
            </a:r>
            <a:endParaRPr lang="en-IN" sz="2400" dirty="0">
              <a:latin typeface="Arial" panose="020B0604020202020204" pitchFamily="34" charset="0"/>
              <a:ea typeface="Times New Roman"/>
              <a:cs typeface="Arial" panose="020B0604020202020204" pitchFamily="34" charset="0"/>
              <a:sym typeface="Times New Roman"/>
            </a:endParaRPr>
          </a:p>
        </p:txBody>
      </p:sp>
      <p:pic>
        <p:nvPicPr>
          <p:cNvPr id="107" name="Google Shape;107;p4"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0" y="0"/>
            <a:ext cx="1076325" cy="1076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Review of Literature</a:t>
            </a:r>
            <a:endParaRPr b="1">
              <a:latin typeface="Times New Roman"/>
              <a:ea typeface="Times New Roman"/>
              <a:cs typeface="Times New Roman"/>
              <a:sym typeface="Times New Roman"/>
            </a:endParaRPr>
          </a:p>
        </p:txBody>
      </p:sp>
      <p:sp>
        <p:nvSpPr>
          <p:cNvPr id="113" name="Google Shape;113;p5"/>
          <p:cNvSpPr txBox="1">
            <a:spLocks noGrp="1"/>
          </p:cNvSpPr>
          <p:nvPr>
            <p:ph idx="1"/>
          </p:nvPr>
        </p:nvSpPr>
        <p:spPr>
          <a:prstGeom prst="rect">
            <a:avLst/>
          </a:prstGeom>
          <a:noFill/>
          <a:ln>
            <a:noFill/>
          </a:ln>
        </p:spPr>
        <p:txBody>
          <a:bodyPr spcFirstLastPara="1" wrap="square" lIns="91425" tIns="45700" rIns="91425" bIns="45700" anchor="t" anchorCtr="0">
            <a:normAutofit fontScale="77500" lnSpcReduction="20000"/>
          </a:bodyPr>
          <a:lstStyle/>
          <a:p>
            <a:pPr marL="342900" lvl="0" indent="-139700" algn="l" rtl="0">
              <a:spcBef>
                <a:spcPts val="0"/>
              </a:spcBef>
              <a:spcAft>
                <a:spcPts val="0"/>
              </a:spcAft>
              <a:buClr>
                <a:schemeClr val="dk1"/>
              </a:buClr>
              <a:buSzPts val="3200"/>
              <a:buNone/>
            </a:pPr>
            <a:r>
              <a:rPr lang="en-US" dirty="0">
                <a:latin typeface="Times New Roman"/>
                <a:ea typeface="Times New Roman"/>
                <a:cs typeface="Times New Roman"/>
                <a:sym typeface="Times New Roman"/>
              </a:rPr>
              <a:t> 		</a:t>
            </a:r>
            <a:r>
              <a:rPr lang="en-US" dirty="0">
                <a:latin typeface="Arial" panose="020B0604020202020204" pitchFamily="34" charset="0"/>
                <a:ea typeface="Times New Roman"/>
                <a:cs typeface="Arial" panose="020B0604020202020204" pitchFamily="34" charset="0"/>
                <a:sym typeface="Times New Roman"/>
              </a:rPr>
              <a:t>Speech recognition has several waves of major innovations. Speech recognition for dictation of voice, search, and voice commands has become a standard feature on smartphones and various other devices.</a:t>
            </a:r>
          </a:p>
          <a:p>
            <a:pPr marL="342900" lvl="0" indent="-139700" algn="l" rtl="0">
              <a:spcBef>
                <a:spcPts val="0"/>
              </a:spcBef>
              <a:spcAft>
                <a:spcPts val="0"/>
              </a:spcAft>
              <a:buClr>
                <a:schemeClr val="dk1"/>
              </a:buClr>
              <a:buSzPts val="3200"/>
              <a:buNone/>
            </a:pPr>
            <a:r>
              <a:rPr lang="en-US" dirty="0">
                <a:latin typeface="Arial" panose="020B0604020202020204" pitchFamily="34" charset="0"/>
                <a:ea typeface="Times New Roman"/>
                <a:cs typeface="Arial" panose="020B0604020202020204" pitchFamily="34" charset="0"/>
                <a:sym typeface="Times New Roman"/>
              </a:rPr>
              <a:t>To this aim, a conversational assistant, capable of answering common questions, has been combined. with a content discovery engine that is more suitable for finding the proper answers from a collection of heterogeneous sources.</a:t>
            </a:r>
          </a:p>
          <a:p>
            <a:pPr marL="342900" lvl="0" indent="-139700" algn="l" rtl="0">
              <a:spcBef>
                <a:spcPts val="0"/>
              </a:spcBef>
              <a:spcAft>
                <a:spcPts val="0"/>
              </a:spcAft>
              <a:buClr>
                <a:schemeClr val="dk1"/>
              </a:buClr>
              <a:buSzPts val="3200"/>
              <a:buNone/>
            </a:pPr>
            <a:r>
              <a:rPr lang="en-US" dirty="0">
                <a:latin typeface="Arial" panose="020B0604020202020204" pitchFamily="34" charset="0"/>
                <a:ea typeface="Times New Roman"/>
                <a:cs typeface="Arial" panose="020B0604020202020204" pitchFamily="34" charset="0"/>
                <a:sym typeface="Times New Roman"/>
              </a:rPr>
              <a:t>“ Smart assistants are useful in many fields such as education, home appliances, etc. and the voice assistant is also useful for blind people. They can get any information just by telling the assistant, and this is possible because of voice-based Smart assistants”.</a:t>
            </a:r>
            <a:endParaRPr dirty="0">
              <a:latin typeface="Arial" panose="020B0604020202020204" pitchFamily="34" charset="0"/>
              <a:ea typeface="Times New Roman"/>
              <a:cs typeface="Arial" panose="020B0604020202020204" pitchFamily="34" charset="0"/>
              <a:sym typeface="Times New Roman"/>
            </a:endParaRPr>
          </a:p>
        </p:txBody>
      </p:sp>
      <p:pic>
        <p:nvPicPr>
          <p:cNvPr id="114" name="Google Shape;114;p5"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0" y="0"/>
            <a:ext cx="1076325" cy="1076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Proposed Solution</a:t>
            </a:r>
            <a:endParaRPr b="1">
              <a:latin typeface="Times New Roman"/>
              <a:ea typeface="Times New Roman"/>
              <a:cs typeface="Times New Roman"/>
              <a:sym typeface="Times New Roman"/>
            </a:endParaRPr>
          </a:p>
        </p:txBody>
      </p:sp>
      <p:sp>
        <p:nvSpPr>
          <p:cNvPr id="120" name="Google Shape;120;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r>
              <a:rPr lang="en-US" dirty="0">
                <a:latin typeface="Times New Roman"/>
                <a:ea typeface="Times New Roman"/>
                <a:cs typeface="Times New Roman"/>
                <a:sym typeface="Times New Roman"/>
              </a:rPr>
              <a:t>		This voice assistant aids us to do specific tasks by receiving voice commands. The Voice assistant </a:t>
            </a:r>
            <a:r>
              <a:rPr lang="en-US" dirty="0" err="1">
                <a:latin typeface="Times New Roman"/>
                <a:ea typeface="Times New Roman"/>
                <a:cs typeface="Times New Roman"/>
                <a:sym typeface="Times New Roman"/>
              </a:rPr>
              <a:t>devoloped</a:t>
            </a:r>
            <a:r>
              <a:rPr lang="en-US" dirty="0">
                <a:latin typeface="Times New Roman"/>
                <a:ea typeface="Times New Roman"/>
                <a:cs typeface="Times New Roman"/>
                <a:sym typeface="Times New Roman"/>
              </a:rPr>
              <a:t> tells the temperature and time, and can open specific </a:t>
            </a:r>
            <a:r>
              <a:rPr lang="en-US" dirty="0" err="1">
                <a:latin typeface="Times New Roman"/>
                <a:ea typeface="Times New Roman"/>
                <a:cs typeface="Times New Roman"/>
                <a:sym typeface="Times New Roman"/>
              </a:rPr>
              <a:t>wesbsites</a:t>
            </a:r>
            <a:r>
              <a:rPr lang="en-US" dirty="0">
                <a:latin typeface="Times New Roman"/>
                <a:ea typeface="Times New Roman"/>
                <a:cs typeface="Times New Roman"/>
                <a:sym typeface="Times New Roman"/>
              </a:rPr>
              <a:t>.  It also features a reminder, can perform Google search and also read out the text from the search results.</a:t>
            </a:r>
            <a:endParaRPr dirty="0">
              <a:latin typeface="Times New Roman"/>
              <a:ea typeface="Times New Roman"/>
              <a:cs typeface="Times New Roman"/>
              <a:sym typeface="Times New Roman"/>
            </a:endParaRPr>
          </a:p>
        </p:txBody>
      </p:sp>
      <p:pic>
        <p:nvPicPr>
          <p:cNvPr id="121" name="Google Shape;121;p6"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0" y="0"/>
            <a:ext cx="1076325" cy="1076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Feasibility</a:t>
            </a:r>
            <a:endParaRPr b="1">
              <a:latin typeface="Times New Roman"/>
              <a:ea typeface="Times New Roman"/>
              <a:cs typeface="Times New Roman"/>
              <a:sym typeface="Times New Roman"/>
            </a:endParaRPr>
          </a:p>
        </p:txBody>
      </p:sp>
      <p:sp>
        <p:nvSpPr>
          <p:cNvPr id="127" name="Google Shape;127;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800100" lvl="1">
              <a:spcBef>
                <a:spcPts val="0"/>
              </a:spcBef>
              <a:buSzPts val="3200"/>
              <a:buChar char="•"/>
            </a:pPr>
            <a:r>
              <a:rPr lang="en-US" dirty="0">
                <a:latin typeface="Arial" panose="020B0604020202020204" pitchFamily="34" charset="0"/>
                <a:ea typeface="Times New Roman"/>
                <a:cs typeface="Arial" panose="020B0604020202020204" pitchFamily="34" charset="0"/>
                <a:sym typeface="Times New Roman"/>
              </a:rPr>
              <a:t>Technical feasibility: It includes finding out technologies for the project, both hardware and software. For virtual assistant, user must have microphone to convey their message and a speaker to listen when system speaks. These are very cheap now a days and everyone generally possess them.</a:t>
            </a:r>
          </a:p>
          <a:p>
            <a:pPr marL="800100" lvl="1">
              <a:spcBef>
                <a:spcPts val="0"/>
              </a:spcBef>
              <a:buSzPts val="3200"/>
              <a:buChar char="•"/>
            </a:pPr>
            <a:r>
              <a:rPr lang="en-US" dirty="0">
                <a:latin typeface="Arial" panose="020B0604020202020204" pitchFamily="34" charset="0"/>
                <a:ea typeface="Times New Roman"/>
                <a:cs typeface="Arial" panose="020B0604020202020204" pitchFamily="34" charset="0"/>
                <a:sym typeface="Times New Roman"/>
              </a:rPr>
              <a:t>Operational feasibility: It is the case and simplicity of operation of proposed system. System does not require any special skill set for users to operate it. In fact, it is designed to be used by almost everyone.</a:t>
            </a:r>
            <a:endParaRPr dirty="0">
              <a:latin typeface="Arial" panose="020B0604020202020204" pitchFamily="34" charset="0"/>
              <a:ea typeface="Times New Roman"/>
              <a:cs typeface="Arial" panose="020B0604020202020204" pitchFamily="34" charset="0"/>
              <a:sym typeface="Times New Roman"/>
            </a:endParaRPr>
          </a:p>
        </p:txBody>
      </p:sp>
      <p:pic>
        <p:nvPicPr>
          <p:cNvPr id="128" name="Google Shape;128;p7"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0" y="0"/>
            <a:ext cx="1076325" cy="1076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Block Diagram</a:t>
            </a:r>
            <a:endParaRPr b="1">
              <a:latin typeface="Times New Roman"/>
              <a:ea typeface="Times New Roman"/>
              <a:cs typeface="Times New Roman"/>
              <a:sym typeface="Times New Roman"/>
            </a:endParaRPr>
          </a:p>
        </p:txBody>
      </p:sp>
      <p:sp>
        <p:nvSpPr>
          <p:cNvPr id="134" name="Google Shape;134;p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657600" lvl="8" indent="0">
              <a:spcBef>
                <a:spcPts val="0"/>
              </a:spcBef>
              <a:buSzPts val="3200"/>
              <a:buNone/>
            </a:pPr>
            <a:r>
              <a:rPr lang="en-IN" dirty="0">
                <a:latin typeface="Times New Roman"/>
                <a:ea typeface="Times New Roman"/>
                <a:cs typeface="Times New Roman"/>
                <a:sym typeface="Times New Roman"/>
              </a:rPr>
              <a:t>Virtual Assistant</a:t>
            </a:r>
            <a:endParaRPr dirty="0">
              <a:latin typeface="Times New Roman"/>
              <a:ea typeface="Times New Roman"/>
              <a:cs typeface="Times New Roman"/>
              <a:sym typeface="Times New Roman"/>
            </a:endParaRPr>
          </a:p>
        </p:txBody>
      </p:sp>
      <p:pic>
        <p:nvPicPr>
          <p:cNvPr id="135" name="Google Shape;135;p8"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0" y="0"/>
            <a:ext cx="1076325" cy="1076326"/>
          </a:xfrm>
          <a:prstGeom prst="rect">
            <a:avLst/>
          </a:prstGeom>
          <a:noFill/>
          <a:ln>
            <a:noFill/>
          </a:ln>
        </p:spPr>
      </p:pic>
      <p:sp>
        <p:nvSpPr>
          <p:cNvPr id="2" name="Rectangle 1">
            <a:extLst>
              <a:ext uri="{FF2B5EF4-FFF2-40B4-BE49-F238E27FC236}">
                <a16:creationId xmlns:a16="http://schemas.microsoft.com/office/drawing/2014/main" id="{8A1A7319-9348-4175-B9A1-CDCBB7DF079A}"/>
              </a:ext>
            </a:extLst>
          </p:cNvPr>
          <p:cNvSpPr/>
          <p:nvPr/>
        </p:nvSpPr>
        <p:spPr>
          <a:xfrm>
            <a:off x="2773680" y="1521301"/>
            <a:ext cx="4013200" cy="4683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A4522639-AF02-4A46-8564-2787B631D65E}"/>
              </a:ext>
            </a:extLst>
          </p:cNvPr>
          <p:cNvSpPr/>
          <p:nvPr/>
        </p:nvSpPr>
        <p:spPr>
          <a:xfrm>
            <a:off x="3119120" y="2600960"/>
            <a:ext cx="2153920" cy="487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95000"/>
                    <a:lumOff val="5000"/>
                  </a:schemeClr>
                </a:solidFill>
              </a:rPr>
              <a:t>Commands</a:t>
            </a:r>
            <a:endParaRPr lang="en-IN" dirty="0"/>
          </a:p>
        </p:txBody>
      </p:sp>
      <p:sp>
        <p:nvSpPr>
          <p:cNvPr id="8" name="Oval 7">
            <a:extLst>
              <a:ext uri="{FF2B5EF4-FFF2-40B4-BE49-F238E27FC236}">
                <a16:creationId xmlns:a16="http://schemas.microsoft.com/office/drawing/2014/main" id="{2F28D090-E017-461A-83F1-8742F1B18D76}"/>
              </a:ext>
            </a:extLst>
          </p:cNvPr>
          <p:cNvSpPr/>
          <p:nvPr/>
        </p:nvSpPr>
        <p:spPr>
          <a:xfrm>
            <a:off x="4572000" y="4439920"/>
            <a:ext cx="2021840" cy="487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Response</a:t>
            </a:r>
          </a:p>
        </p:txBody>
      </p:sp>
      <p:sp>
        <p:nvSpPr>
          <p:cNvPr id="9" name="Flowchart: Connector 8">
            <a:extLst>
              <a:ext uri="{FF2B5EF4-FFF2-40B4-BE49-F238E27FC236}">
                <a16:creationId xmlns:a16="http://schemas.microsoft.com/office/drawing/2014/main" id="{F01B957D-FF33-427A-8E3B-D94D6AF6565F}"/>
              </a:ext>
            </a:extLst>
          </p:cNvPr>
          <p:cNvSpPr/>
          <p:nvPr/>
        </p:nvSpPr>
        <p:spPr>
          <a:xfrm>
            <a:off x="1249680" y="3007150"/>
            <a:ext cx="465998" cy="421849"/>
          </a:xfrm>
          <a:prstGeom prst="flowChartConnector">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b="1" dirty="0">
              <a:solidFill>
                <a:schemeClr val="tx1"/>
              </a:solidFill>
            </a:endParaRPr>
          </a:p>
        </p:txBody>
      </p:sp>
      <p:cxnSp>
        <p:nvCxnSpPr>
          <p:cNvPr id="11" name="Straight Connector 10">
            <a:extLst>
              <a:ext uri="{FF2B5EF4-FFF2-40B4-BE49-F238E27FC236}">
                <a16:creationId xmlns:a16="http://schemas.microsoft.com/office/drawing/2014/main" id="{840CC2EA-F4AD-4756-B71E-8F0C5F423E25}"/>
              </a:ext>
            </a:extLst>
          </p:cNvPr>
          <p:cNvCxnSpPr>
            <a:cxnSpLocks/>
          </p:cNvCxnSpPr>
          <p:nvPr/>
        </p:nvCxnSpPr>
        <p:spPr>
          <a:xfrm>
            <a:off x="1483360" y="3449320"/>
            <a:ext cx="0" cy="46228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A7F8096-B16E-455D-9A11-FC2C5C9159C3}"/>
              </a:ext>
            </a:extLst>
          </p:cNvPr>
          <p:cNvCxnSpPr>
            <a:cxnSpLocks/>
          </p:cNvCxnSpPr>
          <p:nvPr/>
        </p:nvCxnSpPr>
        <p:spPr>
          <a:xfrm>
            <a:off x="1249680" y="3627120"/>
            <a:ext cx="4673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4D7E089-200E-4988-96B2-103544913503}"/>
              </a:ext>
            </a:extLst>
          </p:cNvPr>
          <p:cNvCxnSpPr/>
          <p:nvPr/>
        </p:nvCxnSpPr>
        <p:spPr>
          <a:xfrm>
            <a:off x="1483360" y="3911600"/>
            <a:ext cx="233680" cy="24384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4531A3-68B9-4DBD-94BA-5A12E3CDAC64}"/>
              </a:ext>
            </a:extLst>
          </p:cNvPr>
          <p:cNvCxnSpPr/>
          <p:nvPr/>
        </p:nvCxnSpPr>
        <p:spPr>
          <a:xfrm flipH="1">
            <a:off x="1249680" y="3911600"/>
            <a:ext cx="233680" cy="24384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Arrow Connector 21">
            <a:extLst>
              <a:ext uri="{FF2B5EF4-FFF2-40B4-BE49-F238E27FC236}">
                <a16:creationId xmlns:a16="http://schemas.microsoft.com/office/drawing/2014/main" id="{0EA97CDE-7562-4F45-88EA-683D23352B65}"/>
              </a:ext>
            </a:extLst>
          </p:cNvPr>
          <p:cNvCxnSpPr>
            <a:cxnSpLocks/>
            <a:endCxn id="6" idx="2"/>
          </p:cNvCxnSpPr>
          <p:nvPr/>
        </p:nvCxnSpPr>
        <p:spPr>
          <a:xfrm flipV="1">
            <a:off x="1798321" y="2844800"/>
            <a:ext cx="1320799" cy="58420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9302F99-AF8F-4FD0-8587-31CDB9668D6B}"/>
              </a:ext>
            </a:extLst>
          </p:cNvPr>
          <p:cNvCxnSpPr>
            <a:cxnSpLocks/>
            <a:stCxn id="6" idx="5"/>
            <a:endCxn id="8" idx="0"/>
          </p:cNvCxnSpPr>
          <p:nvPr/>
        </p:nvCxnSpPr>
        <p:spPr>
          <a:xfrm>
            <a:off x="4957606" y="3017221"/>
            <a:ext cx="625314" cy="142269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E59944E-4190-4DEB-ADB4-99694B7FCAFE}"/>
              </a:ext>
            </a:extLst>
          </p:cNvPr>
          <p:cNvCxnSpPr>
            <a:cxnSpLocks/>
            <a:stCxn id="8" idx="2"/>
          </p:cNvCxnSpPr>
          <p:nvPr/>
        </p:nvCxnSpPr>
        <p:spPr>
          <a:xfrm flipH="1" flipV="1">
            <a:off x="1483359" y="3706018"/>
            <a:ext cx="3088641" cy="97774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9E75DB2C-1E10-4263-84D2-D01AD8F5DB4C}"/>
              </a:ext>
            </a:extLst>
          </p:cNvPr>
          <p:cNvSpPr txBox="1"/>
          <p:nvPr/>
        </p:nvSpPr>
        <p:spPr>
          <a:xfrm>
            <a:off x="5273040" y="3627119"/>
            <a:ext cx="1247457" cy="307777"/>
          </a:xfrm>
          <a:prstGeom prst="rect">
            <a:avLst/>
          </a:prstGeom>
          <a:noFill/>
        </p:spPr>
        <p:txBody>
          <a:bodyPr wrap="none" rtlCol="0">
            <a:spAutoFit/>
          </a:bodyPr>
          <a:lstStyle/>
          <a:p>
            <a:r>
              <a:rPr lang="en-IN" dirty="0"/>
              <a:t>Interpreted to</a:t>
            </a:r>
          </a:p>
        </p:txBody>
      </p:sp>
      <p:sp>
        <p:nvSpPr>
          <p:cNvPr id="39" name="TextBox 38">
            <a:extLst>
              <a:ext uri="{FF2B5EF4-FFF2-40B4-BE49-F238E27FC236}">
                <a16:creationId xmlns:a16="http://schemas.microsoft.com/office/drawing/2014/main" id="{C6F4C29E-2CAB-44A0-A0DF-114537CB9B0E}"/>
              </a:ext>
            </a:extLst>
          </p:cNvPr>
          <p:cNvSpPr txBox="1"/>
          <p:nvPr/>
        </p:nvSpPr>
        <p:spPr>
          <a:xfrm rot="19987040">
            <a:off x="2047240" y="3017221"/>
            <a:ext cx="1010446" cy="307777"/>
          </a:xfrm>
          <a:prstGeom prst="rect">
            <a:avLst/>
          </a:prstGeom>
          <a:noFill/>
        </p:spPr>
        <p:txBody>
          <a:bodyPr wrap="square" rtlCol="0">
            <a:spAutoFit/>
          </a:bodyPr>
          <a:lstStyle/>
          <a:p>
            <a:r>
              <a:rPr lang="en-IN" dirty="0"/>
              <a:t>queries</a:t>
            </a:r>
          </a:p>
        </p:txBody>
      </p:sp>
      <p:sp>
        <p:nvSpPr>
          <p:cNvPr id="42" name="TextBox 41">
            <a:extLst>
              <a:ext uri="{FF2B5EF4-FFF2-40B4-BE49-F238E27FC236}">
                <a16:creationId xmlns:a16="http://schemas.microsoft.com/office/drawing/2014/main" id="{7E2A3DD2-4755-4BF6-BD77-3C17C053DE03}"/>
              </a:ext>
            </a:extLst>
          </p:cNvPr>
          <p:cNvSpPr txBox="1"/>
          <p:nvPr/>
        </p:nvSpPr>
        <p:spPr>
          <a:xfrm rot="968127">
            <a:off x="1758981" y="4011653"/>
            <a:ext cx="1342477" cy="369332"/>
          </a:xfrm>
          <a:prstGeom prst="rect">
            <a:avLst/>
          </a:prstGeom>
          <a:noFill/>
        </p:spPr>
        <p:txBody>
          <a:bodyPr wrap="square" rtlCol="0">
            <a:spAutoFit/>
          </a:bodyPr>
          <a:lstStyle/>
          <a:p>
            <a:r>
              <a:rPr lang="en-IN" dirty="0" err="1"/>
              <a:t>reciever</a:t>
            </a:r>
            <a:endParaRPr lang="en-IN" dirty="0"/>
          </a:p>
        </p:txBody>
      </p:sp>
      <p:sp>
        <p:nvSpPr>
          <p:cNvPr id="43" name="TextBox 42">
            <a:extLst>
              <a:ext uri="{FF2B5EF4-FFF2-40B4-BE49-F238E27FC236}">
                <a16:creationId xmlns:a16="http://schemas.microsoft.com/office/drawing/2014/main" id="{96A16B9F-9662-4AB7-9AEA-7AEF7F3313EE}"/>
              </a:ext>
            </a:extLst>
          </p:cNvPr>
          <p:cNvSpPr txBox="1"/>
          <p:nvPr/>
        </p:nvSpPr>
        <p:spPr>
          <a:xfrm>
            <a:off x="1179680" y="4171136"/>
            <a:ext cx="562975" cy="307777"/>
          </a:xfrm>
          <a:prstGeom prst="rect">
            <a:avLst/>
          </a:prstGeom>
          <a:noFill/>
        </p:spPr>
        <p:txBody>
          <a:bodyPr wrap="none" rtlCol="0">
            <a:spAutoFit/>
          </a:bodyPr>
          <a:lstStyle/>
          <a:p>
            <a:r>
              <a:rPr lang="en-IN" b="1" dirty="0"/>
              <a:t>user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Design of System</a:t>
            </a:r>
            <a:endParaRPr b="1">
              <a:latin typeface="Times New Roman"/>
              <a:ea typeface="Times New Roman"/>
              <a:cs typeface="Times New Roman"/>
              <a:sym typeface="Times New Roman"/>
            </a:endParaRPr>
          </a:p>
        </p:txBody>
      </p:sp>
      <p:pic>
        <p:nvPicPr>
          <p:cNvPr id="142" name="Google Shape;142;p9" descr="https://lh5.googleusercontent.com/VQc8r-7Kn49X1uI5sQ0WBUL-dH4Jq9Qj1DfoUxO2DWEVyNEcAuxZfoPSYndVDZ_yEFXAJHXMlckmNs2g5_7trsdxZ7Hf9-2YYvBY_mceyZ-3EoKT4coOu6i9Z1JXQzJNIEXxipk"/>
          <p:cNvPicPr preferRelativeResize="0"/>
          <p:nvPr/>
        </p:nvPicPr>
        <p:blipFill rotWithShape="1">
          <a:blip r:embed="rId3">
            <a:alphaModFix/>
          </a:blip>
          <a:srcRect/>
          <a:stretch/>
        </p:blipFill>
        <p:spPr>
          <a:xfrm>
            <a:off x="0" y="0"/>
            <a:ext cx="1076325" cy="1076326"/>
          </a:xfrm>
          <a:prstGeom prst="rect">
            <a:avLst/>
          </a:prstGeom>
          <a:noFill/>
          <a:ln>
            <a:noFill/>
          </a:ln>
        </p:spPr>
      </p:pic>
      <p:sp>
        <p:nvSpPr>
          <p:cNvPr id="5" name="Rectangle: Rounded Corners 4">
            <a:extLst>
              <a:ext uri="{FF2B5EF4-FFF2-40B4-BE49-F238E27FC236}">
                <a16:creationId xmlns:a16="http://schemas.microsoft.com/office/drawing/2014/main" id="{80A02F70-E877-43FA-BED1-19828EA09449}"/>
              </a:ext>
            </a:extLst>
          </p:cNvPr>
          <p:cNvSpPr/>
          <p:nvPr/>
        </p:nvSpPr>
        <p:spPr>
          <a:xfrm>
            <a:off x="4279751" y="1786367"/>
            <a:ext cx="1129553" cy="448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Wake up</a:t>
            </a:r>
          </a:p>
        </p:txBody>
      </p:sp>
      <p:sp>
        <p:nvSpPr>
          <p:cNvPr id="6" name="Rectangle: Rounded Corners 5">
            <a:extLst>
              <a:ext uri="{FF2B5EF4-FFF2-40B4-BE49-F238E27FC236}">
                <a16:creationId xmlns:a16="http://schemas.microsoft.com/office/drawing/2014/main" id="{757212E1-68C6-4A95-98C2-7B90C4299A82}"/>
              </a:ext>
            </a:extLst>
          </p:cNvPr>
          <p:cNvSpPr/>
          <p:nvPr/>
        </p:nvSpPr>
        <p:spPr>
          <a:xfrm>
            <a:off x="3073998" y="2387002"/>
            <a:ext cx="3541058" cy="7261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Wait for incoming query</a:t>
            </a:r>
          </a:p>
        </p:txBody>
      </p:sp>
      <p:cxnSp>
        <p:nvCxnSpPr>
          <p:cNvPr id="7" name="Straight Arrow Connector 6">
            <a:extLst>
              <a:ext uri="{FF2B5EF4-FFF2-40B4-BE49-F238E27FC236}">
                <a16:creationId xmlns:a16="http://schemas.microsoft.com/office/drawing/2014/main" id="{0A6E21F4-05E2-429C-9179-23D85E02AE6E}"/>
              </a:ext>
            </a:extLst>
          </p:cNvPr>
          <p:cNvCxnSpPr>
            <a:stCxn id="5" idx="2"/>
            <a:endCxn id="6" idx="0"/>
          </p:cNvCxnSpPr>
          <p:nvPr/>
        </p:nvCxnSpPr>
        <p:spPr>
          <a:xfrm flipH="1">
            <a:off x="4844527" y="2234602"/>
            <a:ext cx="1"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Diamond 7">
            <a:extLst>
              <a:ext uri="{FF2B5EF4-FFF2-40B4-BE49-F238E27FC236}">
                <a16:creationId xmlns:a16="http://schemas.microsoft.com/office/drawing/2014/main" id="{468CD472-9717-48A4-A28C-BCC6851BC2DF}"/>
              </a:ext>
            </a:extLst>
          </p:cNvPr>
          <p:cNvSpPr/>
          <p:nvPr/>
        </p:nvSpPr>
        <p:spPr>
          <a:xfrm>
            <a:off x="4288716" y="3274508"/>
            <a:ext cx="1120588" cy="94129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2B30153F-3380-4315-A09C-165BD723F8B9}"/>
              </a:ext>
            </a:extLst>
          </p:cNvPr>
          <p:cNvCxnSpPr>
            <a:stCxn id="6" idx="2"/>
            <a:endCxn id="8" idx="0"/>
          </p:cNvCxnSpPr>
          <p:nvPr/>
        </p:nvCxnSpPr>
        <p:spPr>
          <a:xfrm>
            <a:off x="4844527" y="3113143"/>
            <a:ext cx="4483" cy="161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851DD53-0109-4A90-BCE2-AD8A82944575}"/>
              </a:ext>
            </a:extLst>
          </p:cNvPr>
          <p:cNvCxnSpPr>
            <a:stCxn id="8" idx="3"/>
          </p:cNvCxnSpPr>
          <p:nvPr/>
        </p:nvCxnSpPr>
        <p:spPr>
          <a:xfrm>
            <a:off x="5409304" y="3745155"/>
            <a:ext cx="95025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8DD4BDA2-D383-4568-9B07-46516C43E131}"/>
              </a:ext>
            </a:extLst>
          </p:cNvPr>
          <p:cNvSpPr/>
          <p:nvPr/>
        </p:nvSpPr>
        <p:spPr>
          <a:xfrm>
            <a:off x="5615491" y="4269591"/>
            <a:ext cx="1488141" cy="510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Execute query</a:t>
            </a:r>
          </a:p>
        </p:txBody>
      </p:sp>
      <p:cxnSp>
        <p:nvCxnSpPr>
          <p:cNvPr id="12" name="Straight Arrow Connector 11">
            <a:extLst>
              <a:ext uri="{FF2B5EF4-FFF2-40B4-BE49-F238E27FC236}">
                <a16:creationId xmlns:a16="http://schemas.microsoft.com/office/drawing/2014/main" id="{5F9FB094-DF8C-4410-A14A-4D86AF2D780C}"/>
              </a:ext>
            </a:extLst>
          </p:cNvPr>
          <p:cNvCxnSpPr>
            <a:cxnSpLocks/>
            <a:endCxn id="11" idx="0"/>
          </p:cNvCxnSpPr>
          <p:nvPr/>
        </p:nvCxnSpPr>
        <p:spPr>
          <a:xfrm>
            <a:off x="6359562" y="3745155"/>
            <a:ext cx="0" cy="52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47BC3479-1332-4152-8436-D05E24098997}"/>
              </a:ext>
            </a:extLst>
          </p:cNvPr>
          <p:cNvSpPr/>
          <p:nvPr/>
        </p:nvSpPr>
        <p:spPr>
          <a:xfrm>
            <a:off x="4288716" y="4569908"/>
            <a:ext cx="1120588" cy="555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Good Bye</a:t>
            </a:r>
          </a:p>
        </p:txBody>
      </p:sp>
      <p:cxnSp>
        <p:nvCxnSpPr>
          <p:cNvPr id="14" name="Straight Arrow Connector 13">
            <a:extLst>
              <a:ext uri="{FF2B5EF4-FFF2-40B4-BE49-F238E27FC236}">
                <a16:creationId xmlns:a16="http://schemas.microsoft.com/office/drawing/2014/main" id="{326A5089-9B33-4F8E-87F7-B4748338B94A}"/>
              </a:ext>
            </a:extLst>
          </p:cNvPr>
          <p:cNvCxnSpPr>
            <a:stCxn id="8" idx="2"/>
            <a:endCxn id="13" idx="0"/>
          </p:cNvCxnSpPr>
          <p:nvPr/>
        </p:nvCxnSpPr>
        <p:spPr>
          <a:xfrm>
            <a:off x="4849010" y="4215802"/>
            <a:ext cx="0" cy="35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589416-C979-4F94-87C7-B0AB11F18DDE}"/>
              </a:ext>
            </a:extLst>
          </p:cNvPr>
          <p:cNvCxnSpPr>
            <a:stCxn id="8" idx="1"/>
          </p:cNvCxnSpPr>
          <p:nvPr/>
        </p:nvCxnSpPr>
        <p:spPr>
          <a:xfrm flipH="1">
            <a:off x="2961939" y="3745155"/>
            <a:ext cx="1326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AB1C78-8047-4212-97F1-E256F5830416}"/>
              </a:ext>
            </a:extLst>
          </p:cNvPr>
          <p:cNvCxnSpPr>
            <a:cxnSpLocks/>
          </p:cNvCxnSpPr>
          <p:nvPr/>
        </p:nvCxnSpPr>
        <p:spPr>
          <a:xfrm>
            <a:off x="2961939" y="3745155"/>
            <a:ext cx="0" cy="52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815286A2-7AF1-4D18-9317-4A47830139B7}"/>
              </a:ext>
            </a:extLst>
          </p:cNvPr>
          <p:cNvSpPr/>
          <p:nvPr/>
        </p:nvSpPr>
        <p:spPr>
          <a:xfrm>
            <a:off x="2217868" y="4260626"/>
            <a:ext cx="1488141" cy="5109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Execute command</a:t>
            </a:r>
          </a:p>
        </p:txBody>
      </p:sp>
      <p:cxnSp>
        <p:nvCxnSpPr>
          <p:cNvPr id="18" name="Straight Arrow Connector 17">
            <a:extLst>
              <a:ext uri="{FF2B5EF4-FFF2-40B4-BE49-F238E27FC236}">
                <a16:creationId xmlns:a16="http://schemas.microsoft.com/office/drawing/2014/main" id="{00C279B2-40DD-4A78-A134-4DAE26D0D87E}"/>
              </a:ext>
            </a:extLst>
          </p:cNvPr>
          <p:cNvCxnSpPr>
            <a:stCxn id="13" idx="2"/>
          </p:cNvCxnSpPr>
          <p:nvPr/>
        </p:nvCxnSpPr>
        <p:spPr>
          <a:xfrm flipH="1">
            <a:off x="4844527" y="5125720"/>
            <a:ext cx="4483" cy="354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19F54AA-C14B-49E4-A082-75EEF6168AFE}"/>
              </a:ext>
            </a:extLst>
          </p:cNvPr>
          <p:cNvSpPr/>
          <p:nvPr/>
        </p:nvSpPr>
        <p:spPr>
          <a:xfrm>
            <a:off x="4633856" y="5479826"/>
            <a:ext cx="421341" cy="425824"/>
          </a:xfrm>
          <a:prstGeom prst="ellips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0AC92220-FAD4-4D96-8A01-79D5E27348B1}"/>
              </a:ext>
            </a:extLst>
          </p:cNvPr>
          <p:cNvSpPr/>
          <p:nvPr/>
        </p:nvSpPr>
        <p:spPr>
          <a:xfrm>
            <a:off x="4727985" y="5553785"/>
            <a:ext cx="233083" cy="2554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5E48C03A-68A3-49ED-9E6D-35C45AF9F511}"/>
              </a:ext>
            </a:extLst>
          </p:cNvPr>
          <p:cNvCxnSpPr>
            <a:stCxn id="17" idx="2"/>
          </p:cNvCxnSpPr>
          <p:nvPr/>
        </p:nvCxnSpPr>
        <p:spPr>
          <a:xfrm>
            <a:off x="2961939" y="4771614"/>
            <a:ext cx="1766046" cy="1730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5E8AE7-B355-492B-8912-8AA9CFCFE1B9}"/>
              </a:ext>
            </a:extLst>
          </p:cNvPr>
          <p:cNvCxnSpPr>
            <a:stCxn id="11" idx="2"/>
          </p:cNvCxnSpPr>
          <p:nvPr/>
        </p:nvCxnSpPr>
        <p:spPr>
          <a:xfrm flipH="1">
            <a:off x="4727985" y="4780579"/>
            <a:ext cx="1631577" cy="1712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E6DB632-38E8-42C0-8E8F-D3AF32DB6DA6}"/>
              </a:ext>
            </a:extLst>
          </p:cNvPr>
          <p:cNvCxnSpPr/>
          <p:nvPr/>
        </p:nvCxnSpPr>
        <p:spPr>
          <a:xfrm flipH="1">
            <a:off x="1762911" y="6501802"/>
            <a:ext cx="29650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F5F572E-0248-4B73-8817-967C27B97075}"/>
              </a:ext>
            </a:extLst>
          </p:cNvPr>
          <p:cNvCxnSpPr/>
          <p:nvPr/>
        </p:nvCxnSpPr>
        <p:spPr>
          <a:xfrm flipV="1">
            <a:off x="1769633" y="2750072"/>
            <a:ext cx="0" cy="3742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9D84E3-40B5-4449-927C-5F71A9899E53}"/>
              </a:ext>
            </a:extLst>
          </p:cNvPr>
          <p:cNvCxnSpPr>
            <a:cxnSpLocks/>
            <a:endCxn id="6" idx="1"/>
          </p:cNvCxnSpPr>
          <p:nvPr/>
        </p:nvCxnSpPr>
        <p:spPr>
          <a:xfrm>
            <a:off x="1762911" y="2750072"/>
            <a:ext cx="1311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440</TotalTime>
  <Words>620</Words>
  <Application>Microsoft Office PowerPoint</Application>
  <PresentationFormat>On-screen Show (4:3)</PresentationFormat>
  <Paragraphs>64</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ff2</vt:lpstr>
      <vt:lpstr>Rockwell</vt:lpstr>
      <vt:lpstr>Times New Roman</vt:lpstr>
      <vt:lpstr>Gallery</vt:lpstr>
      <vt:lpstr>VIRTUAL ASSISTANT-Maggie</vt:lpstr>
      <vt:lpstr>Introduction</vt:lpstr>
      <vt:lpstr>Problem Definition</vt:lpstr>
      <vt:lpstr>Background</vt:lpstr>
      <vt:lpstr>Review of Literature</vt:lpstr>
      <vt:lpstr>Proposed Solution</vt:lpstr>
      <vt:lpstr>Feasibility</vt:lpstr>
      <vt:lpstr>Block Diagram</vt:lpstr>
      <vt:lpstr>Design of System</vt:lpstr>
      <vt:lpstr>CLASS DIAGRAM</vt:lpstr>
      <vt:lpstr>Project Schedule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OneBlood</dc:title>
  <dc:creator>SHWETA SHARMA</dc:creator>
  <cp:lastModifiedBy>Resham Patil</cp:lastModifiedBy>
  <cp:revision>8</cp:revision>
  <dcterms:created xsi:type="dcterms:W3CDTF">2019-09-09T05:14:30Z</dcterms:created>
  <dcterms:modified xsi:type="dcterms:W3CDTF">2022-04-29T21:18:11Z</dcterms:modified>
</cp:coreProperties>
</file>