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33"/>
  </p:notesMasterIdLst>
  <p:sldIdLst>
    <p:sldId id="256" r:id="rId2"/>
    <p:sldId id="257" r:id="rId3"/>
    <p:sldId id="324" r:id="rId4"/>
    <p:sldId id="258" r:id="rId5"/>
    <p:sldId id="329" r:id="rId6"/>
    <p:sldId id="330" r:id="rId7"/>
    <p:sldId id="331" r:id="rId8"/>
    <p:sldId id="261" r:id="rId9"/>
    <p:sldId id="302" r:id="rId10"/>
    <p:sldId id="303" r:id="rId11"/>
    <p:sldId id="333" r:id="rId12"/>
    <p:sldId id="319" r:id="rId13"/>
    <p:sldId id="306" r:id="rId14"/>
    <p:sldId id="332" r:id="rId15"/>
    <p:sldId id="320" r:id="rId16"/>
    <p:sldId id="307" r:id="rId17"/>
    <p:sldId id="321" r:id="rId18"/>
    <p:sldId id="326" r:id="rId19"/>
    <p:sldId id="325" r:id="rId20"/>
    <p:sldId id="308" r:id="rId21"/>
    <p:sldId id="310" r:id="rId22"/>
    <p:sldId id="316" r:id="rId23"/>
    <p:sldId id="313" r:id="rId24"/>
    <p:sldId id="312" r:id="rId25"/>
    <p:sldId id="314" r:id="rId26"/>
    <p:sldId id="315" r:id="rId27"/>
    <p:sldId id="318" r:id="rId28"/>
    <p:sldId id="309" r:id="rId29"/>
    <p:sldId id="327" r:id="rId30"/>
    <p:sldId id="322" r:id="rId31"/>
    <p:sldId id="334" r:id="rId3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D59AF-779F-4AFF-A9C4-B1C45C327360}" v="128" dt="2023-01-09T16:41:18.219"/>
  </p1510:revLst>
</p1510:revInfo>
</file>

<file path=ppt/tableStyles.xml><?xml version="1.0" encoding="utf-8"?>
<a:tblStyleLst xmlns:a="http://schemas.openxmlformats.org/drawingml/2006/main" def="{89D6E97C-9FFF-44A4-9FEA-CB84E1D9A847}">
  <a:tblStyle styleId="{89D6E97C-9FFF-44A4-9FEA-CB84E1D9A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90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7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17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29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13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1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59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776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113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66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62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172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93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87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02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36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02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67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953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28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564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92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125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0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701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7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74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5411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2486325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2803725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4865050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6925813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2651461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4712863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6773557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93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169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68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84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441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597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555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922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ikantChorma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c.com/in/shrikant-chormale%02aa308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600" y="1051302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 i="0" dirty="0">
                <a:solidFill>
                  <a:srgbClr val="C9D1D9"/>
                </a:solidFill>
                <a:effectLst/>
                <a:latin typeface="+mj-lt"/>
              </a:rPr>
              <a:t>Airline Passenger Satisfaction</a:t>
            </a:r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2743458" y="2571750"/>
            <a:ext cx="3308048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Presented By :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Prathmesh Patil.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86CA9-6E81-45D3-22B5-D107AA53AE40}"/>
              </a:ext>
            </a:extLst>
          </p:cNvPr>
          <p:cNvSpPr txBox="1"/>
          <p:nvPr/>
        </p:nvSpPr>
        <p:spPr>
          <a:xfrm>
            <a:off x="752893" y="3488025"/>
            <a:ext cx="308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dirty="0">
                <a:solidFill>
                  <a:schemeClr val="bg1"/>
                </a:solidFill>
              </a:rPr>
              <a:t>:</a:t>
            </a:r>
            <a:r>
              <a:rPr lang="en-IN" dirty="0">
                <a:solidFill>
                  <a:srgbClr val="4796FF"/>
                </a:solidFill>
              </a:rPr>
              <a:t> https://github.com/prathmesh0707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15E83-32DE-6C30-CCE9-7A28EEDAB284}"/>
              </a:ext>
            </a:extLst>
          </p:cNvPr>
          <p:cNvSpPr txBox="1"/>
          <p:nvPr/>
        </p:nvSpPr>
        <p:spPr>
          <a:xfrm>
            <a:off x="5199850" y="3672691"/>
            <a:ext cx="3255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IN" sz="1400" dirty="0">
                <a:solidFill>
                  <a:schemeClr val="bg1"/>
                </a:solidFill>
                <a:latin typeface="+mn-lt"/>
              </a:rPr>
              <a:t> : https://www.linkedin.com/in/prathmesh-patil-9ba032257/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1"/>
            <a:ext cx="5717700" cy="742706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0C752-5BFD-3C6D-1470-AF8FC2A80CF4}"/>
              </a:ext>
            </a:extLst>
          </p:cNvPr>
          <p:cNvSpPr txBox="1"/>
          <p:nvPr/>
        </p:nvSpPr>
        <p:spPr>
          <a:xfrm>
            <a:off x="3961385" y="17755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EA4D3-34D5-46FA-9F33-57972DD2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5" y="1112952"/>
            <a:ext cx="3368604" cy="328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0DD9EC-1343-4FF3-B7DB-8CE967185ECF}"/>
              </a:ext>
            </a:extLst>
          </p:cNvPr>
          <p:cNvSpPr/>
          <p:nvPr/>
        </p:nvSpPr>
        <p:spPr>
          <a:xfrm>
            <a:off x="202018" y="4492115"/>
            <a:ext cx="4088975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Females and males are satisfaction probability almost equal.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F3910-5AE2-448B-ABEB-E01A1CD2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48" y="1420211"/>
            <a:ext cx="3950537" cy="29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F4613-C04E-4E56-AD26-02DE4406FF44}"/>
              </a:ext>
            </a:extLst>
          </p:cNvPr>
          <p:cNvSpPr/>
          <p:nvPr/>
        </p:nvSpPr>
        <p:spPr>
          <a:xfrm>
            <a:off x="4290993" y="4488178"/>
            <a:ext cx="4242392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we can see that passenger neutral or dissatisfied are more than satisfied</a:t>
            </a:r>
          </a:p>
        </p:txBody>
      </p:sp>
    </p:spTree>
    <p:extLst>
      <p:ext uri="{BB962C8B-B14F-4D97-AF65-F5344CB8AC3E}">
        <p14:creationId xmlns:p14="http://schemas.microsoft.com/office/powerpoint/2010/main" val="408630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CCFD-7DC7-5EF3-3D4F-C8853B29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F38D5-D171-291E-29D5-5FE3FFC8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2" y="1383046"/>
            <a:ext cx="8384029" cy="30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22E6D-1841-D583-7F15-510AC1FE4267}"/>
              </a:ext>
            </a:extLst>
          </p:cNvPr>
          <p:cNvSpPr txBox="1"/>
          <p:nvPr/>
        </p:nvSpPr>
        <p:spPr>
          <a:xfrm>
            <a:off x="460586" y="4666827"/>
            <a:ext cx="848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 can observed customer travelling to business class are more satisfied than customer travelling economic class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4264572" y="1662615"/>
            <a:ext cx="3826482" cy="1298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0267DD-7F89-2103-2438-4BE42B1E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" y="1218628"/>
            <a:ext cx="8528935" cy="32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0AE3C-C0DA-4B42-BA09-B6986DDCE34F}"/>
              </a:ext>
            </a:extLst>
          </p:cNvPr>
          <p:cNvSpPr/>
          <p:nvPr/>
        </p:nvSpPr>
        <p:spPr>
          <a:xfrm>
            <a:off x="1570891" y="4484397"/>
            <a:ext cx="6002216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We can see that the 7-30 years old is generally neutral or dissatisfied with the flight. 39-60 years old is generally satisfied with the flight.</a:t>
            </a:r>
          </a:p>
        </p:txBody>
      </p:sp>
    </p:spTree>
    <p:extLst>
      <p:ext uri="{BB962C8B-B14F-4D97-AF65-F5344CB8AC3E}">
        <p14:creationId xmlns:p14="http://schemas.microsoft.com/office/powerpoint/2010/main" val="313767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E47955-959E-499A-8484-118C5C38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7" y="1280226"/>
            <a:ext cx="4432780" cy="37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046973-9A56-48C7-BFB9-B3A0BDB70021}"/>
              </a:ext>
            </a:extLst>
          </p:cNvPr>
          <p:cNvSpPr/>
          <p:nvPr/>
        </p:nvSpPr>
        <p:spPr>
          <a:xfrm>
            <a:off x="5390707" y="4452499"/>
            <a:ext cx="3713490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Personal travel is 90% neutral or dissatisfied with the flight</a:t>
            </a:r>
          </a:p>
        </p:txBody>
      </p:sp>
    </p:spTree>
    <p:extLst>
      <p:ext uri="{BB962C8B-B14F-4D97-AF65-F5344CB8AC3E}">
        <p14:creationId xmlns:p14="http://schemas.microsoft.com/office/powerpoint/2010/main" val="39786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1B02-555D-116B-92D0-9D3E7F1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63189-2CF9-B73D-791E-AE38515F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00" y="1172643"/>
            <a:ext cx="4289502" cy="3083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7A0C0-8EFF-3BA7-A65E-B30520E9AE6E}"/>
              </a:ext>
            </a:extLst>
          </p:cNvPr>
          <p:cNvSpPr txBox="1"/>
          <p:nvPr/>
        </p:nvSpPr>
        <p:spPr>
          <a:xfrm>
            <a:off x="226648" y="4292597"/>
            <a:ext cx="4185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People who rated the Inflight </a:t>
            </a:r>
            <a:r>
              <a:rPr lang="en-US" sz="1600" dirty="0" err="1">
                <a:solidFill>
                  <a:schemeClr val="tx1"/>
                </a:solidFill>
              </a:rPr>
              <a:t>wifi</a:t>
            </a:r>
            <a:r>
              <a:rPr lang="en-US" sz="1600" dirty="0">
                <a:solidFill>
                  <a:schemeClr val="tx1"/>
                </a:solidFill>
              </a:rPr>
              <a:t> service rated more than 3 were satisfied with airlines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F7CDA-6403-F157-5165-D6B58C740852}"/>
              </a:ext>
            </a:extLst>
          </p:cNvPr>
          <p:cNvSpPr txBox="1"/>
          <p:nvPr/>
        </p:nvSpPr>
        <p:spPr>
          <a:xfrm>
            <a:off x="4947138" y="4260360"/>
            <a:ext cx="418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People </a:t>
            </a:r>
            <a:r>
              <a:rPr lang="en-US" sz="1600" dirty="0">
                <a:solidFill>
                  <a:schemeClr val="tx1"/>
                </a:solidFill>
              </a:rPr>
              <a:t>who</a:t>
            </a:r>
            <a:r>
              <a:rPr lang="en-US" dirty="0">
                <a:solidFill>
                  <a:schemeClr val="tx1"/>
                </a:solidFill>
              </a:rPr>
              <a:t> rated the Online boarding rated more than 3 were satisfied with airlines service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4781F-DE7E-4871-804D-A2AB3AB3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7" y="1201086"/>
            <a:ext cx="4458203" cy="290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1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84CAB7A-0ABE-CEC5-87B7-0B5A6678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7" y="1520457"/>
            <a:ext cx="7878186" cy="29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6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594884" y="0"/>
            <a:ext cx="5826642" cy="574158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000" dirty="0">
                <a:solidFill>
                  <a:schemeClr val="bg1"/>
                </a:solidFill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A3E8A-39FD-43D8-AB0F-2972CDC1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0" y="793326"/>
            <a:ext cx="6549656" cy="425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7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Handling Outliers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5543F-9C95-CA18-5A48-95FBDFE4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3" y="1524886"/>
            <a:ext cx="4431746" cy="33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362A7-BCF7-3CFF-E463-AC6D352D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79" y="1524885"/>
            <a:ext cx="4431746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CDAA-6903-0724-6E9F-9F7BF5FC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Standardization &amp; Data Split 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55F86-847F-3F6C-4B33-335EC1D3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2032377"/>
            <a:ext cx="5434361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26470-4AD6-9B4B-F5FD-8EF4CFA97AED}"/>
              </a:ext>
            </a:extLst>
          </p:cNvPr>
          <p:cNvSpPr txBox="1"/>
          <p:nvPr/>
        </p:nvSpPr>
        <p:spPr>
          <a:xfrm>
            <a:off x="185853" y="1447684"/>
            <a:ext cx="44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Standardization of data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417F-1957-E4A0-C9EC-8B61FF0389F2}"/>
              </a:ext>
            </a:extLst>
          </p:cNvPr>
          <p:cNvSpPr txBox="1"/>
          <p:nvPr/>
        </p:nvSpPr>
        <p:spPr>
          <a:xfrm>
            <a:off x="126381" y="3310527"/>
            <a:ext cx="79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After </a:t>
            </a:r>
            <a:r>
              <a:rPr lang="en-US" sz="1800" b="1" dirty="0" err="1"/>
              <a:t>Standardisation</a:t>
            </a:r>
            <a:r>
              <a:rPr lang="en-US" sz="1800" b="1" dirty="0"/>
              <a:t>  split the data in Train and Test </a:t>
            </a:r>
            <a:endParaRPr lang="en-IN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BA23D-C176-CB69-FBC3-19F9E19E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" y="3895220"/>
            <a:ext cx="6805250" cy="7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E29E-F823-7485-A765-36811F18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150" y="238415"/>
            <a:ext cx="5717700" cy="1144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Model Selection and Evaluation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25C5C-255E-7F9A-2EE7-12474C9021DB}"/>
              </a:ext>
            </a:extLst>
          </p:cNvPr>
          <p:cNvSpPr txBox="1"/>
          <p:nvPr/>
        </p:nvSpPr>
        <p:spPr>
          <a:xfrm>
            <a:off x="289932" y="1211766"/>
            <a:ext cx="8244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Support Vector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Naive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Ensemble Method :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B</a:t>
            </a:r>
            <a:r>
              <a:rPr lang="en-US" dirty="0">
                <a:latin typeface="+mj-lt"/>
              </a:rPr>
              <a:t>agging </a:t>
            </a:r>
          </a:p>
          <a:p>
            <a:r>
              <a:rPr lang="en-US" dirty="0">
                <a:latin typeface="+mj-lt"/>
              </a:rPr>
              <a:t>       Pasting </a:t>
            </a:r>
          </a:p>
          <a:p>
            <a:r>
              <a:rPr lang="en-US" dirty="0">
                <a:latin typeface="+mj-lt"/>
              </a:rPr>
              <a:t>       </a:t>
            </a:r>
            <a:r>
              <a:rPr lang="en-US" dirty="0" err="1">
                <a:latin typeface="+mj-lt"/>
              </a:rPr>
              <a:t>Adaboost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      Gradient Boost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	 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3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30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Prathmesh Patil 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Aspiring Data Scientist  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CC421E-82B4-40F1-9192-A591B3D49DD2}"/>
              </a:ext>
            </a:extLst>
          </p:cNvPr>
          <p:cNvGrpSpPr/>
          <p:nvPr/>
        </p:nvGrpSpPr>
        <p:grpSpPr>
          <a:xfrm>
            <a:off x="409297" y="1368756"/>
            <a:ext cx="1958079" cy="447143"/>
            <a:chOff x="487036" y="1913174"/>
            <a:chExt cx="2466140" cy="5560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7ECF40-E910-4101-9F31-CD3DF1177ECD}"/>
                </a:ext>
              </a:extLst>
            </p:cNvPr>
            <p:cNvSpPr txBox="1"/>
            <p:nvPr/>
          </p:nvSpPr>
          <p:spPr>
            <a:xfrm>
              <a:off x="1107818" y="1992290"/>
              <a:ext cx="1845358" cy="45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BAF7FE-764E-4DBB-AC0A-34467BA89371}"/>
                </a:ext>
              </a:extLst>
            </p:cNvPr>
            <p:cNvGrpSpPr/>
            <p:nvPr/>
          </p:nvGrpSpPr>
          <p:grpSpPr>
            <a:xfrm>
              <a:off x="487036" y="1913174"/>
              <a:ext cx="2283304" cy="556075"/>
              <a:chOff x="2005471" y="1845456"/>
              <a:chExt cx="2283304" cy="5560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ED437B8-D905-4D2A-9130-8308F9E9D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3213" y="2401531"/>
                <a:ext cx="1595562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44880D4-D904-4475-866E-272468396CAF}"/>
                  </a:ext>
                </a:extLst>
              </p:cNvPr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27DA55-407A-45FC-B1DE-6A494FFA6F29}"/>
                    </a:ext>
                  </a:extLst>
                </p:cNvPr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DC7F77A-F449-419F-BE0E-341977746CD5}"/>
                    </a:ext>
                  </a:extLst>
                </p:cNvPr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7" name="Freeform 461">
                    <a:extLst>
                      <a:ext uri="{FF2B5EF4-FFF2-40B4-BE49-F238E27FC236}">
                        <a16:creationId xmlns:a16="http://schemas.microsoft.com/office/drawing/2014/main" id="{4F0DE9D4-82C8-4C7F-83A6-F9F7A0202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8" name="Freeform 462">
                    <a:extLst>
                      <a:ext uri="{FF2B5EF4-FFF2-40B4-BE49-F238E27FC236}">
                        <a16:creationId xmlns:a16="http://schemas.microsoft.com/office/drawing/2014/main" id="{6A15BEF9-1063-4F48-AAD4-4EF311EA4B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9" name="Freeform 463">
                    <a:extLst>
                      <a:ext uri="{FF2B5EF4-FFF2-40B4-BE49-F238E27FC236}">
                        <a16:creationId xmlns:a16="http://schemas.microsoft.com/office/drawing/2014/main" id="{39056BD6-CEEE-484F-B2C5-2E598FA15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0" name="Freeform 464">
                    <a:extLst>
                      <a:ext uri="{FF2B5EF4-FFF2-40B4-BE49-F238E27FC236}">
                        <a16:creationId xmlns:a16="http://schemas.microsoft.com/office/drawing/2014/main" id="{FAFF1731-F1F0-4C62-B011-9A3C7738C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1" name="Freeform 465">
                    <a:extLst>
                      <a:ext uri="{FF2B5EF4-FFF2-40B4-BE49-F238E27FC236}">
                        <a16:creationId xmlns:a16="http://schemas.microsoft.com/office/drawing/2014/main" id="{64844080-B30C-4570-A132-1C9D7B1F5E3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2" name="Freeform 466">
                    <a:extLst>
                      <a:ext uri="{FF2B5EF4-FFF2-40B4-BE49-F238E27FC236}">
                        <a16:creationId xmlns:a16="http://schemas.microsoft.com/office/drawing/2014/main" id="{6B5D09BA-A356-44E7-9A81-35CE99D8AC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0AEF59-D7AD-460E-A1C3-1A6C78E9791E}"/>
              </a:ext>
            </a:extLst>
          </p:cNvPr>
          <p:cNvSpPr txBox="1"/>
          <p:nvPr/>
        </p:nvSpPr>
        <p:spPr>
          <a:xfrm>
            <a:off x="188894" y="1841514"/>
            <a:ext cx="3003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Bachelor of Technology (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B.Tech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Sharad Institute Of Technology, College Of Engineering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Yadrav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Ichalkaranji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HSC |(12th)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Jr. College of Science, Kolhapur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F4DCD-121F-4146-AA5F-73F12110B69A}"/>
              </a:ext>
            </a:extLst>
          </p:cNvPr>
          <p:cNvCxnSpPr>
            <a:cxnSpLocks/>
          </p:cNvCxnSpPr>
          <p:nvPr/>
        </p:nvCxnSpPr>
        <p:spPr>
          <a:xfrm>
            <a:off x="3199898" y="1280163"/>
            <a:ext cx="10632" cy="1730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CC79D1-C5E8-43F0-862B-DF002B9EC960}"/>
              </a:ext>
            </a:extLst>
          </p:cNvPr>
          <p:cNvGrpSpPr/>
          <p:nvPr/>
        </p:nvGrpSpPr>
        <p:grpSpPr>
          <a:xfrm>
            <a:off x="3310815" y="1301366"/>
            <a:ext cx="1409069" cy="432949"/>
            <a:chOff x="8733915" y="1913174"/>
            <a:chExt cx="2170480" cy="53842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94E68A-C8FC-44FF-AE68-D1FAAA9BCD0C}"/>
                </a:ext>
              </a:extLst>
            </p:cNvPr>
            <p:cNvSpPr txBox="1"/>
            <p:nvPr/>
          </p:nvSpPr>
          <p:spPr>
            <a:xfrm>
              <a:off x="9379275" y="1992290"/>
              <a:ext cx="1525120" cy="45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F30A54-D9E7-41F3-BEB9-B99D478D78BA}"/>
                </a:ext>
              </a:extLst>
            </p:cNvPr>
            <p:cNvGrpSpPr/>
            <p:nvPr/>
          </p:nvGrpSpPr>
          <p:grpSpPr>
            <a:xfrm>
              <a:off x="8733915" y="1913174"/>
              <a:ext cx="1861052" cy="533577"/>
              <a:chOff x="8464011" y="1821239"/>
              <a:chExt cx="1861052" cy="53357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FEC740D-9402-4939-9ACE-77534DB2C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7644" y="2354816"/>
                <a:ext cx="1117419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A611DF-61D2-4107-AECF-29B9BC5B66E0}"/>
                  </a:ext>
                </a:extLst>
              </p:cNvPr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8D373CC-8E71-47C4-883D-B88C9B127D90}"/>
                    </a:ext>
                  </a:extLst>
                </p:cNvPr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" name="Freeform 132">
                  <a:extLst>
                    <a:ext uri="{FF2B5EF4-FFF2-40B4-BE49-F238E27FC236}">
                      <a16:creationId xmlns:a16="http://schemas.microsoft.com/office/drawing/2014/main" id="{4D0617B5-4B32-4761-9D21-5458AA892C4E}"/>
                    </a:ext>
                  </a:extLst>
                </p:cNvPr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F33961-725F-4AE5-82ED-3AE0AAB1A7E5}"/>
              </a:ext>
            </a:extLst>
          </p:cNvPr>
          <p:cNvGrpSpPr/>
          <p:nvPr/>
        </p:nvGrpSpPr>
        <p:grpSpPr>
          <a:xfrm>
            <a:off x="3325064" y="1798484"/>
            <a:ext cx="1460549" cy="1318429"/>
            <a:chOff x="9256574" y="2445871"/>
            <a:chExt cx="1858663" cy="15873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8DBF2A3-79F4-48D6-8FD1-8096813CB545}"/>
                </a:ext>
              </a:extLst>
            </p:cNvPr>
            <p:cNvGrpSpPr/>
            <p:nvPr/>
          </p:nvGrpSpPr>
          <p:grpSpPr>
            <a:xfrm>
              <a:off x="9332449" y="2445871"/>
              <a:ext cx="1701530" cy="1587304"/>
              <a:chOff x="9332449" y="2445871"/>
              <a:chExt cx="1701530" cy="158730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C0BD616-D9A4-42CD-88D5-069A1FB4625A}"/>
                  </a:ext>
                </a:extLst>
              </p:cNvPr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9547D8-8B0B-46CF-B0B1-2858C47CFB4C}"/>
                  </a:ext>
                </a:extLst>
              </p:cNvPr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6B0E918-A89E-424E-B39A-604ED25BEF95}"/>
                  </a:ext>
                </a:extLst>
              </p:cNvPr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BFEA854-C9B4-4FE0-9738-2D4CE83D3D49}"/>
                  </a:ext>
                </a:extLst>
              </p:cNvPr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D5F106B-FB09-4F3D-AF6D-D71C31D10A1B}"/>
                  </a:ext>
                </a:extLst>
              </p:cNvPr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F3B1E4-76F2-40A9-8446-D89A5DC9E06C}"/>
                </a:ext>
              </a:extLst>
            </p:cNvPr>
            <p:cNvSpPr txBox="1"/>
            <p:nvPr/>
          </p:nvSpPr>
          <p:spPr>
            <a:xfrm>
              <a:off x="9438183" y="3569178"/>
              <a:ext cx="796905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B2E77E-DDB4-4D21-B359-345470F1AA65}"/>
                </a:ext>
              </a:extLst>
            </p:cNvPr>
            <p:cNvSpPr txBox="1"/>
            <p:nvPr/>
          </p:nvSpPr>
          <p:spPr>
            <a:xfrm>
              <a:off x="9256574" y="2551402"/>
              <a:ext cx="69994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86CC86-980E-4C74-982B-7A1F66234E3A}"/>
                </a:ext>
              </a:extLst>
            </p:cNvPr>
            <p:cNvSpPr txBox="1"/>
            <p:nvPr/>
          </p:nvSpPr>
          <p:spPr>
            <a:xfrm>
              <a:off x="10346055" y="2557940"/>
              <a:ext cx="67798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AC9510-5238-4809-9D1D-78179EE1E26E}"/>
                </a:ext>
              </a:extLst>
            </p:cNvPr>
            <p:cNvSpPr txBox="1"/>
            <p:nvPr/>
          </p:nvSpPr>
          <p:spPr>
            <a:xfrm>
              <a:off x="9703186" y="2950381"/>
              <a:ext cx="838117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3CF9FD-43D5-456C-8F90-88D538EFA23F}"/>
                </a:ext>
              </a:extLst>
            </p:cNvPr>
            <p:cNvSpPr txBox="1"/>
            <p:nvPr/>
          </p:nvSpPr>
          <p:spPr>
            <a:xfrm>
              <a:off x="10280964" y="3378206"/>
              <a:ext cx="83427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Pandas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81A766-5628-432E-86FA-7D99789B38A9}"/>
              </a:ext>
            </a:extLst>
          </p:cNvPr>
          <p:cNvGrpSpPr/>
          <p:nvPr/>
        </p:nvGrpSpPr>
        <p:grpSpPr>
          <a:xfrm>
            <a:off x="5727220" y="1342178"/>
            <a:ext cx="1134091" cy="382679"/>
            <a:chOff x="6836609" y="2144690"/>
            <a:chExt cx="1525122" cy="4759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CFA11C-B329-4033-9D67-4BB6B24181C1}"/>
                </a:ext>
              </a:extLst>
            </p:cNvPr>
            <p:cNvSpPr txBox="1"/>
            <p:nvPr/>
          </p:nvSpPr>
          <p:spPr>
            <a:xfrm>
              <a:off x="6836609" y="2144690"/>
              <a:ext cx="1525122" cy="45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BF8A08-2571-42D6-84CD-A3306E09EA2B}"/>
                </a:ext>
              </a:extLst>
            </p:cNvPr>
            <p:cNvCxnSpPr>
              <a:cxnSpLocks/>
            </p:cNvCxnSpPr>
            <p:nvPr/>
          </p:nvCxnSpPr>
          <p:spPr>
            <a:xfrm>
              <a:off x="7073933" y="2620598"/>
              <a:ext cx="108379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8BE252-235A-400D-9666-0522E9E2FF6B}"/>
              </a:ext>
            </a:extLst>
          </p:cNvPr>
          <p:cNvGrpSpPr/>
          <p:nvPr/>
        </p:nvGrpSpPr>
        <p:grpSpPr>
          <a:xfrm>
            <a:off x="5339306" y="3155501"/>
            <a:ext cx="2062259" cy="504803"/>
            <a:chOff x="8733915" y="4248460"/>
            <a:chExt cx="2797658" cy="62778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4D20BB-565C-44AA-896C-6BA95938F6A6}"/>
                </a:ext>
              </a:extLst>
            </p:cNvPr>
            <p:cNvSpPr txBox="1"/>
            <p:nvPr/>
          </p:nvSpPr>
          <p:spPr>
            <a:xfrm>
              <a:off x="9447387" y="4248460"/>
              <a:ext cx="2084186" cy="45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1CCA9D4-7923-42D2-BAA9-84B07381FB5F}"/>
                </a:ext>
              </a:extLst>
            </p:cNvPr>
            <p:cNvGrpSpPr/>
            <p:nvPr/>
          </p:nvGrpSpPr>
          <p:grpSpPr>
            <a:xfrm>
              <a:off x="8733915" y="4251483"/>
              <a:ext cx="2498332" cy="624762"/>
              <a:chOff x="8387063" y="4251483"/>
              <a:chExt cx="2498332" cy="62476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89B0ADA-AC86-4AEC-BF0F-63A871D79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51" y="4866444"/>
                <a:ext cx="1702044" cy="980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3FFE710-BE8C-4A23-ACFE-7120092FD4E3}"/>
                  </a:ext>
                </a:extLst>
              </p:cNvPr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DE6782A-A4F8-470F-97FE-A6306162B440}"/>
                    </a:ext>
                  </a:extLst>
                </p:cNvPr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Freeform 177">
                  <a:extLst>
                    <a:ext uri="{FF2B5EF4-FFF2-40B4-BE49-F238E27FC236}">
                      <a16:creationId xmlns:a16="http://schemas.microsoft.com/office/drawing/2014/main" id="{484753DB-BA03-4525-A631-BE2D37C06D33}"/>
                    </a:ext>
                  </a:extLst>
                </p:cNvPr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7902D9-1BA5-476B-A83C-EBAB9124BD98}"/>
              </a:ext>
            </a:extLst>
          </p:cNvPr>
          <p:cNvGrpSpPr/>
          <p:nvPr/>
        </p:nvGrpSpPr>
        <p:grpSpPr>
          <a:xfrm>
            <a:off x="5408265" y="3712744"/>
            <a:ext cx="2833541" cy="1202312"/>
            <a:chOff x="6856546" y="5065340"/>
            <a:chExt cx="2160454" cy="120231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7D5653E-8E70-4062-B02C-71CD2EFC893E}"/>
                </a:ext>
              </a:extLst>
            </p:cNvPr>
            <p:cNvGrpSpPr/>
            <p:nvPr/>
          </p:nvGrpSpPr>
          <p:grpSpPr>
            <a:xfrm>
              <a:off x="6856546" y="5065340"/>
              <a:ext cx="2160454" cy="307777"/>
              <a:chOff x="6856546" y="5065340"/>
              <a:chExt cx="2160454" cy="30777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A93E24-4552-4F7C-93B2-C9208558720A}"/>
                  </a:ext>
                </a:extLst>
              </p:cNvPr>
              <p:cNvSpPr txBox="1"/>
              <p:nvPr/>
            </p:nvSpPr>
            <p:spPr>
              <a:xfrm>
                <a:off x="7007962" y="5065340"/>
                <a:ext cx="8025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5D14A5A-E914-4CA9-B5E5-1160712FD29A}"/>
                  </a:ext>
                </a:extLst>
              </p:cNvPr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90" name="Freeform 170">
                  <a:extLst>
                    <a:ext uri="{FF2B5EF4-FFF2-40B4-BE49-F238E27FC236}">
                      <a16:creationId xmlns:a16="http://schemas.microsoft.com/office/drawing/2014/main" id="{3EA5898E-879D-4F36-BFA4-27D513E8885C}"/>
                    </a:ext>
                  </a:extLst>
                </p:cNvPr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897B5CF-31BF-4408-89F6-35CF7D474D64}"/>
                    </a:ext>
                  </a:extLst>
                </p:cNvPr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EFF1717-D739-4F23-9658-436FF2237200}"/>
                  </a:ext>
                </a:extLst>
              </p:cNvPr>
              <p:cNvGrpSpPr/>
              <p:nvPr/>
            </p:nvGrpSpPr>
            <p:grpSpPr>
              <a:xfrm>
                <a:off x="7797438" y="5165104"/>
                <a:ext cx="1219562" cy="147025"/>
                <a:chOff x="2749713" y="4798282"/>
                <a:chExt cx="3033997" cy="1060692"/>
              </a:xfrm>
            </p:grpSpPr>
            <p:sp>
              <p:nvSpPr>
                <p:cNvPr id="88" name="Hexagon 87">
                  <a:extLst>
                    <a:ext uri="{FF2B5EF4-FFF2-40B4-BE49-F238E27FC236}">
                      <a16:creationId xmlns:a16="http://schemas.microsoft.com/office/drawing/2014/main" id="{9AA285C3-2FA7-41F0-9385-112D7317B800}"/>
                    </a:ext>
                  </a:extLst>
                </p:cNvPr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Hexagon 82">
                  <a:extLst>
                    <a:ext uri="{FF2B5EF4-FFF2-40B4-BE49-F238E27FC236}">
                      <a16:creationId xmlns:a16="http://schemas.microsoft.com/office/drawing/2014/main" id="{53054245-88B0-4AB5-9062-3CCD454889DA}"/>
                    </a:ext>
                  </a:extLst>
                </p:cNvPr>
                <p:cNvSpPr/>
                <p:nvPr/>
              </p:nvSpPr>
              <p:spPr>
                <a:xfrm rot="10800000" flipV="1">
                  <a:off x="2749713" y="5014150"/>
                  <a:ext cx="2069239" cy="844824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" fmla="*/ 0 w 2009439"/>
                    <a:gd name="connsiteY0" fmla="*/ 101807 h 203614"/>
                    <a:gd name="connsiteX1" fmla="*/ 50904 w 2009439"/>
                    <a:gd name="connsiteY1" fmla="*/ 0 h 203614"/>
                    <a:gd name="connsiteX2" fmla="*/ 2009439 w 2009439"/>
                    <a:gd name="connsiteY2" fmla="*/ 0 h 203614"/>
                    <a:gd name="connsiteX3" fmla="*/ 2009439 w 2009439"/>
                    <a:gd name="connsiteY3" fmla="*/ 203614 h 203614"/>
                    <a:gd name="connsiteX4" fmla="*/ 50904 w 2009439"/>
                    <a:gd name="connsiteY4" fmla="*/ 203614 h 203614"/>
                    <a:gd name="connsiteX5" fmla="*/ 0 w 20094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3F5249-B0F0-4180-A18F-F0084CB680F7}"/>
                </a:ext>
              </a:extLst>
            </p:cNvPr>
            <p:cNvGrpSpPr/>
            <p:nvPr/>
          </p:nvGrpSpPr>
          <p:grpSpPr>
            <a:xfrm>
              <a:off x="6856546" y="5512607"/>
              <a:ext cx="2160454" cy="646331"/>
              <a:chOff x="6856546" y="5438786"/>
              <a:chExt cx="2160454" cy="64633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6659059-9F6A-4F35-8CCB-AF41AD6A5029}"/>
                  </a:ext>
                </a:extLst>
              </p:cNvPr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83" name="Freeform 162">
                  <a:extLst>
                    <a:ext uri="{FF2B5EF4-FFF2-40B4-BE49-F238E27FC236}">
                      <a16:creationId xmlns:a16="http://schemas.microsoft.com/office/drawing/2014/main" id="{DEA87CA7-A704-4D52-A80D-55B728E02222}"/>
                    </a:ext>
                  </a:extLst>
                </p:cNvPr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36B6823-92D4-4FEB-8A65-B9EB8521E56D}"/>
                    </a:ext>
                  </a:extLst>
                </p:cNvPr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5CF741-7744-4338-A559-310160EE2C2D}"/>
                  </a:ext>
                </a:extLst>
              </p:cNvPr>
              <p:cNvSpPr txBox="1"/>
              <p:nvPr/>
            </p:nvSpPr>
            <p:spPr>
              <a:xfrm>
                <a:off x="7007961" y="5438786"/>
                <a:ext cx="8803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Marat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hi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16A780-BE4E-400E-A58C-8366CC5D07B8}"/>
                  </a:ext>
                </a:extLst>
              </p:cNvPr>
              <p:cNvGrpSpPr/>
              <p:nvPr/>
            </p:nvGrpSpPr>
            <p:grpSpPr>
              <a:xfrm>
                <a:off x="7797441" y="5524761"/>
                <a:ext cx="1219559" cy="126464"/>
                <a:chOff x="2749719" y="4698803"/>
                <a:chExt cx="3033991" cy="912358"/>
              </a:xfrm>
            </p:grpSpPr>
            <p:sp>
              <p:nvSpPr>
                <p:cNvPr id="81" name="Hexagon 80">
                  <a:extLst>
                    <a:ext uri="{FF2B5EF4-FFF2-40B4-BE49-F238E27FC236}">
                      <a16:creationId xmlns:a16="http://schemas.microsoft.com/office/drawing/2014/main" id="{CCF97312-9773-49FE-A5AF-F51D7582DE39}"/>
                    </a:ext>
                  </a:extLst>
                </p:cNvPr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Hexagon 78">
                  <a:extLst>
                    <a:ext uri="{FF2B5EF4-FFF2-40B4-BE49-F238E27FC236}">
                      <a16:creationId xmlns:a16="http://schemas.microsoft.com/office/drawing/2014/main" id="{2CC0C4A7-E948-4204-802F-AB925BA2E672}"/>
                    </a:ext>
                  </a:extLst>
                </p:cNvPr>
                <p:cNvSpPr/>
                <p:nvPr/>
              </p:nvSpPr>
              <p:spPr>
                <a:xfrm rot="10800000" flipV="1">
                  <a:off x="2749719" y="4698803"/>
                  <a:ext cx="2829817" cy="912358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" fmla="*/ 0 w 2941171"/>
                    <a:gd name="connsiteY0" fmla="*/ 101807 h 203614"/>
                    <a:gd name="connsiteX1" fmla="*/ 50904 w 2941171"/>
                    <a:gd name="connsiteY1" fmla="*/ 0 h 203614"/>
                    <a:gd name="connsiteX2" fmla="*/ 2941171 w 2941171"/>
                    <a:gd name="connsiteY2" fmla="*/ 0 h 203614"/>
                    <a:gd name="connsiteX3" fmla="*/ 2941171 w 2941171"/>
                    <a:gd name="connsiteY3" fmla="*/ 203614 h 203614"/>
                    <a:gd name="connsiteX4" fmla="*/ 50904 w 2941171"/>
                    <a:gd name="connsiteY4" fmla="*/ 203614 h 203614"/>
                    <a:gd name="connsiteX5" fmla="*/ 0 w 2941171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2B63BA3-740C-4D7F-A9A5-110166BAE1D0}"/>
                </a:ext>
              </a:extLst>
            </p:cNvPr>
            <p:cNvGrpSpPr/>
            <p:nvPr/>
          </p:nvGrpSpPr>
          <p:grpSpPr>
            <a:xfrm>
              <a:off x="6856546" y="5959874"/>
              <a:ext cx="2160454" cy="307777"/>
              <a:chOff x="6856546" y="5812233"/>
              <a:chExt cx="2160454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CF499F7-3D40-48B5-B5F9-A0FB2140A49F}"/>
                  </a:ext>
                </a:extLst>
              </p:cNvPr>
              <p:cNvSpPr txBox="1"/>
              <p:nvPr/>
            </p:nvSpPr>
            <p:spPr>
              <a:xfrm>
                <a:off x="7007961" y="5812233"/>
                <a:ext cx="888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9E17508-165B-4624-B4DA-5FFC5FA628F3}"/>
                  </a:ext>
                </a:extLst>
              </p:cNvPr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76" name="Freeform 166">
                  <a:extLst>
                    <a:ext uri="{FF2B5EF4-FFF2-40B4-BE49-F238E27FC236}">
                      <a16:creationId xmlns:a16="http://schemas.microsoft.com/office/drawing/2014/main" id="{11ADA851-EB41-4315-95E4-43E3892CE057}"/>
                    </a:ext>
                  </a:extLst>
                </p:cNvPr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945AD3E7-68B0-4427-A7E3-9F46CC26DDC0}"/>
                    </a:ext>
                  </a:extLst>
                </p:cNvPr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047159B-9AE1-44ED-A562-DF827C821DFC}"/>
                  </a:ext>
                </a:extLst>
              </p:cNvPr>
              <p:cNvGrpSpPr/>
              <p:nvPr/>
            </p:nvGrpSpPr>
            <p:grpSpPr>
              <a:xfrm>
                <a:off x="7797440" y="5885640"/>
                <a:ext cx="1219560" cy="139032"/>
                <a:chOff x="2749717" y="4608133"/>
                <a:chExt cx="3033993" cy="1003028"/>
              </a:xfrm>
            </p:grpSpPr>
            <p:sp>
              <p:nvSpPr>
                <p:cNvPr id="74" name="Hexagon 73">
                  <a:extLst>
                    <a:ext uri="{FF2B5EF4-FFF2-40B4-BE49-F238E27FC236}">
                      <a16:creationId xmlns:a16="http://schemas.microsoft.com/office/drawing/2014/main" id="{E71E49FB-7F7A-47AB-B9FD-1BDA74925F22}"/>
                    </a:ext>
                  </a:extLst>
                </p:cNvPr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Hexagon 74">
                  <a:extLst>
                    <a:ext uri="{FF2B5EF4-FFF2-40B4-BE49-F238E27FC236}">
                      <a16:creationId xmlns:a16="http://schemas.microsoft.com/office/drawing/2014/main" id="{732BA39A-6B5C-48C9-B9E4-C7A65A8B9D68}"/>
                    </a:ext>
                  </a:extLst>
                </p:cNvPr>
                <p:cNvSpPr/>
                <p:nvPr/>
              </p:nvSpPr>
              <p:spPr>
                <a:xfrm rot="10800000" flipV="1">
                  <a:off x="2749717" y="4608133"/>
                  <a:ext cx="2069234" cy="1003028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" fmla="*/ 0 w 1691939"/>
                    <a:gd name="connsiteY0" fmla="*/ 101807 h 203614"/>
                    <a:gd name="connsiteX1" fmla="*/ 50904 w 1691939"/>
                    <a:gd name="connsiteY1" fmla="*/ 0 h 203614"/>
                    <a:gd name="connsiteX2" fmla="*/ 1691939 w 1691939"/>
                    <a:gd name="connsiteY2" fmla="*/ 0 h 203614"/>
                    <a:gd name="connsiteX3" fmla="*/ 1691939 w 1691939"/>
                    <a:gd name="connsiteY3" fmla="*/ 203614 h 203614"/>
                    <a:gd name="connsiteX4" fmla="*/ 50904 w 1691939"/>
                    <a:gd name="connsiteY4" fmla="*/ 203614 h 203614"/>
                    <a:gd name="connsiteX5" fmla="*/ 0 w 16919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0881A9-D1B7-419F-A6CA-DD72C045328C}"/>
              </a:ext>
            </a:extLst>
          </p:cNvPr>
          <p:cNvSpPr/>
          <p:nvPr/>
        </p:nvSpPr>
        <p:spPr>
          <a:xfrm>
            <a:off x="113480" y="3664511"/>
            <a:ext cx="404281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Industrial Training of Four months at General Machine Tools  01/2021 – 05/2021.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Industrial Training at </a:t>
            </a:r>
            <a:r>
              <a:rPr lang="en-US" sz="1600" dirty="0" err="1"/>
              <a:t>Panchaganga</a:t>
            </a:r>
            <a:r>
              <a:rPr lang="en-US" sz="1600" dirty="0"/>
              <a:t> Sugar factory. 05/2019 – 06/2019.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 </a:t>
            </a: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AAAD3D-14BD-4A15-A740-2F607BB92AA6}"/>
              </a:ext>
            </a:extLst>
          </p:cNvPr>
          <p:cNvGrpSpPr/>
          <p:nvPr/>
        </p:nvGrpSpPr>
        <p:grpSpPr>
          <a:xfrm>
            <a:off x="188894" y="3082538"/>
            <a:ext cx="2536799" cy="557444"/>
            <a:chOff x="482698" y="3371504"/>
            <a:chExt cx="3603432" cy="68326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A87AAB-906C-4437-98A4-4CEFBDA73B7C}"/>
                </a:ext>
              </a:extLst>
            </p:cNvPr>
            <p:cNvSpPr txBox="1"/>
            <p:nvPr/>
          </p:nvSpPr>
          <p:spPr>
            <a:xfrm>
              <a:off x="1103412" y="3394714"/>
              <a:ext cx="2978317" cy="45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4C92B1A-973E-4AE5-BF86-3693FABBFCA5}"/>
                </a:ext>
              </a:extLst>
            </p:cNvPr>
            <p:cNvGrpSpPr/>
            <p:nvPr/>
          </p:nvGrpSpPr>
          <p:grpSpPr>
            <a:xfrm>
              <a:off x="482698" y="3371504"/>
              <a:ext cx="3603432" cy="683269"/>
              <a:chOff x="1911975" y="3269906"/>
              <a:chExt cx="3603432" cy="68326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DCBF50-F073-408B-AA91-41C5F320F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3918" y="3934518"/>
                <a:ext cx="2821489" cy="1865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32F1697-66CD-4AA3-9E73-2C558ACB2C10}"/>
                  </a:ext>
                </a:extLst>
              </p:cNvPr>
              <p:cNvGrpSpPr/>
              <p:nvPr/>
            </p:nvGrpSpPr>
            <p:grpSpPr>
              <a:xfrm>
                <a:off x="1911975" y="3269906"/>
                <a:ext cx="505728" cy="510950"/>
                <a:chOff x="592617" y="2857106"/>
                <a:chExt cx="652064" cy="658797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35E1675-A999-4D6D-A2C0-87882503259A}"/>
                    </a:ext>
                  </a:extLst>
                </p:cNvPr>
                <p:cNvSpPr/>
                <p:nvPr/>
              </p:nvSpPr>
              <p:spPr>
                <a:xfrm>
                  <a:off x="592617" y="2857106"/>
                  <a:ext cx="652064" cy="65206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0ED6660-1F0E-47CD-8A1B-157CBE13DDC5}"/>
                    </a:ext>
                  </a:extLst>
                </p:cNvPr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11" name="Freeform 470">
                    <a:extLst>
                      <a:ext uri="{FF2B5EF4-FFF2-40B4-BE49-F238E27FC236}">
                        <a16:creationId xmlns:a16="http://schemas.microsoft.com/office/drawing/2014/main" id="{BA5B8CAB-0FBD-4CE4-A187-7383643E36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2" name="Freeform 471">
                    <a:extLst>
                      <a:ext uri="{FF2B5EF4-FFF2-40B4-BE49-F238E27FC236}">
                        <a16:creationId xmlns:a16="http://schemas.microsoft.com/office/drawing/2014/main" id="{24FD2D58-2B57-4BD8-AEBF-5D3C15A366F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3" name="Freeform 472">
                    <a:extLst>
                      <a:ext uri="{FF2B5EF4-FFF2-40B4-BE49-F238E27FC236}">
                        <a16:creationId xmlns:a16="http://schemas.microsoft.com/office/drawing/2014/main" id="{192AF94A-B531-4427-8DFE-AA000933A4E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4" name="Freeform 473">
                    <a:extLst>
                      <a:ext uri="{FF2B5EF4-FFF2-40B4-BE49-F238E27FC236}">
                        <a16:creationId xmlns:a16="http://schemas.microsoft.com/office/drawing/2014/main" id="{BF82309A-9D75-47D1-9A1C-3259E892C3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255D359-92A7-4068-8BA6-9EB64CA4A24C}"/>
              </a:ext>
            </a:extLst>
          </p:cNvPr>
          <p:cNvCxnSpPr>
            <a:cxnSpLocks/>
          </p:cNvCxnSpPr>
          <p:nvPr/>
        </p:nvCxnSpPr>
        <p:spPr>
          <a:xfrm>
            <a:off x="4996815" y="1280163"/>
            <a:ext cx="0" cy="19112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CDC4E0-C84D-4496-97CD-7788568762CF}"/>
              </a:ext>
            </a:extLst>
          </p:cNvPr>
          <p:cNvGrpSpPr/>
          <p:nvPr/>
        </p:nvGrpSpPr>
        <p:grpSpPr>
          <a:xfrm>
            <a:off x="5335037" y="1728403"/>
            <a:ext cx="2906769" cy="1184890"/>
            <a:chOff x="6906033" y="2505056"/>
            <a:chExt cx="2262845" cy="134796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80A8F79-5032-4DDE-B261-E0580C269DD0}"/>
                </a:ext>
              </a:extLst>
            </p:cNvPr>
            <p:cNvGrpSpPr/>
            <p:nvPr/>
          </p:nvGrpSpPr>
          <p:grpSpPr>
            <a:xfrm>
              <a:off x="6906033" y="2505056"/>
              <a:ext cx="2164110" cy="352593"/>
              <a:chOff x="9406715" y="2268828"/>
              <a:chExt cx="2691337" cy="438493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D00C99C-F7A5-47DB-A839-3D6AC9138F67}"/>
                  </a:ext>
                </a:extLst>
              </p:cNvPr>
              <p:cNvSpPr txBox="1"/>
              <p:nvPr/>
            </p:nvSpPr>
            <p:spPr>
              <a:xfrm>
                <a:off x="9814986" y="2268828"/>
                <a:ext cx="2283066" cy="37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783">
                  <a:defRPr/>
                </a:pPr>
                <a:r>
                  <a:rPr 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kolhapur</a:t>
                </a: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Maharashtra</a:t>
                </a:r>
              </a:p>
            </p:txBody>
          </p:sp>
          <p:sp>
            <p:nvSpPr>
              <p:cNvPr id="128" name="Freeform 194">
                <a:extLst>
                  <a:ext uri="{FF2B5EF4-FFF2-40B4-BE49-F238E27FC236}">
                    <a16:creationId xmlns:a16="http://schemas.microsoft.com/office/drawing/2014/main" id="{4568A8DD-AEA6-4B7C-8A03-9C38100CF861}"/>
                  </a:ext>
                </a:extLst>
              </p:cNvPr>
              <p:cNvSpPr/>
              <p:nvPr/>
            </p:nvSpPr>
            <p:spPr>
              <a:xfrm rot="3278175">
                <a:off x="9408420" y="2367161"/>
                <a:ext cx="338455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783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4150D66-C24F-4D32-BD24-006FA73A7535}"/>
                </a:ext>
              </a:extLst>
            </p:cNvPr>
            <p:cNvGrpSpPr/>
            <p:nvPr/>
          </p:nvGrpSpPr>
          <p:grpSpPr>
            <a:xfrm>
              <a:off x="6924127" y="3021268"/>
              <a:ext cx="2043193" cy="350136"/>
              <a:chOff x="9429215" y="2772370"/>
              <a:chExt cx="2540961" cy="43543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CA83F39-9630-47AB-96F3-0E3CB81045E1}"/>
                  </a:ext>
                </a:extLst>
              </p:cNvPr>
              <p:cNvSpPr/>
              <p:nvPr/>
            </p:nvSpPr>
            <p:spPr>
              <a:xfrm>
                <a:off x="9814985" y="2772370"/>
                <a:ext cx="2155191" cy="435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7020536482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92">
                <a:extLst>
                  <a:ext uri="{FF2B5EF4-FFF2-40B4-BE49-F238E27FC236}">
                    <a16:creationId xmlns:a16="http://schemas.microsoft.com/office/drawing/2014/main" id="{DC7EB478-7D15-4376-AAE9-B0021A467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9215" y="2843993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" fmla="*/ 634951 w 2840042"/>
                  <a:gd name="connsiteY0" fmla="*/ 0 h 2779288"/>
                  <a:gd name="connsiteX1" fmla="*/ 729067 w 2840042"/>
                  <a:gd name="connsiteY1" fmla="*/ 3774 h 2779288"/>
                  <a:gd name="connsiteX2" fmla="*/ 1172526 w 2840042"/>
                  <a:gd name="connsiteY2" fmla="*/ 727041 h 2779288"/>
                  <a:gd name="connsiteX3" fmla="*/ 1153301 w 2840042"/>
                  <a:gd name="connsiteY3" fmla="*/ 759764 h 2779288"/>
                  <a:gd name="connsiteX4" fmla="*/ 696499 w 2840042"/>
                  <a:gd name="connsiteY4" fmla="*/ 987452 h 2779288"/>
                  <a:gd name="connsiteX5" fmla="*/ 1804804 w 2840042"/>
                  <a:gd name="connsiteY5" fmla="*/ 2170143 h 2779288"/>
                  <a:gd name="connsiteX6" fmla="*/ 2030889 w 2840042"/>
                  <a:gd name="connsiteY6" fmla="*/ 1788252 h 2779288"/>
                  <a:gd name="connsiteX7" fmla="*/ 2814364 w 2840042"/>
                  <a:gd name="connsiteY7" fmla="*/ 2141835 h 2779288"/>
                  <a:gd name="connsiteX8" fmla="*/ 2268388 w 2840042"/>
                  <a:gd name="connsiteY8" fmla="*/ 2700921 h 2779288"/>
                  <a:gd name="connsiteX9" fmla="*/ 184434 w 2840042"/>
                  <a:gd name="connsiteY9" fmla="*/ 538873 h 2779288"/>
                  <a:gd name="connsiteX10" fmla="*/ 634951 w 2840042"/>
                  <a:gd name="connsiteY10" fmla="*/ 0 h 2779288"/>
                  <a:gd name="connsiteX0" fmla="*/ 634951 w 2841036"/>
                  <a:gd name="connsiteY0" fmla="*/ 0 h 2779288"/>
                  <a:gd name="connsiteX1" fmla="*/ 729067 w 2841036"/>
                  <a:gd name="connsiteY1" fmla="*/ 3774 h 2779288"/>
                  <a:gd name="connsiteX2" fmla="*/ 1172526 w 2841036"/>
                  <a:gd name="connsiteY2" fmla="*/ 727041 h 2779288"/>
                  <a:gd name="connsiteX3" fmla="*/ 1153301 w 2841036"/>
                  <a:gd name="connsiteY3" fmla="*/ 759764 h 2779288"/>
                  <a:gd name="connsiteX4" fmla="*/ 696499 w 2841036"/>
                  <a:gd name="connsiteY4" fmla="*/ 987452 h 2779288"/>
                  <a:gd name="connsiteX5" fmla="*/ 1804804 w 2841036"/>
                  <a:gd name="connsiteY5" fmla="*/ 2170143 h 2779288"/>
                  <a:gd name="connsiteX6" fmla="*/ 2030889 w 2841036"/>
                  <a:gd name="connsiteY6" fmla="*/ 1788252 h 2779288"/>
                  <a:gd name="connsiteX7" fmla="*/ 2814364 w 2841036"/>
                  <a:gd name="connsiteY7" fmla="*/ 2141835 h 2779288"/>
                  <a:gd name="connsiteX8" fmla="*/ 2268388 w 2841036"/>
                  <a:gd name="connsiteY8" fmla="*/ 2700921 h 2779288"/>
                  <a:gd name="connsiteX9" fmla="*/ 184434 w 2841036"/>
                  <a:gd name="connsiteY9" fmla="*/ 538873 h 2779288"/>
                  <a:gd name="connsiteX10" fmla="*/ 634951 w 2841036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1153301 w 2839113"/>
                  <a:gd name="connsiteY3" fmla="*/ 759764 h 2779288"/>
                  <a:gd name="connsiteX4" fmla="*/ 696499 w 2839113"/>
                  <a:gd name="connsiteY4" fmla="*/ 987452 h 2779288"/>
                  <a:gd name="connsiteX5" fmla="*/ 1804804 w 2839113"/>
                  <a:gd name="connsiteY5" fmla="*/ 2170143 h 2779288"/>
                  <a:gd name="connsiteX6" fmla="*/ 2030889 w 2839113"/>
                  <a:gd name="connsiteY6" fmla="*/ 1788252 h 2779288"/>
                  <a:gd name="connsiteX7" fmla="*/ 2814364 w 2839113"/>
                  <a:gd name="connsiteY7" fmla="*/ 2141835 h 2779288"/>
                  <a:gd name="connsiteX8" fmla="*/ 2268388 w 2839113"/>
                  <a:gd name="connsiteY8" fmla="*/ 2700921 h 2779288"/>
                  <a:gd name="connsiteX9" fmla="*/ 184434 w 2839113"/>
                  <a:gd name="connsiteY9" fmla="*/ 538873 h 2779288"/>
                  <a:gd name="connsiteX10" fmla="*/ 634951 w 2839113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1172526 w 2839113"/>
                  <a:gd name="connsiteY1" fmla="*/ 727041 h 2779288"/>
                  <a:gd name="connsiteX2" fmla="*/ 696499 w 2839113"/>
                  <a:gd name="connsiteY2" fmla="*/ 987452 h 2779288"/>
                  <a:gd name="connsiteX3" fmla="*/ 1804804 w 2839113"/>
                  <a:gd name="connsiteY3" fmla="*/ 2170143 h 2779288"/>
                  <a:gd name="connsiteX4" fmla="*/ 2030889 w 2839113"/>
                  <a:gd name="connsiteY4" fmla="*/ 1788252 h 2779288"/>
                  <a:gd name="connsiteX5" fmla="*/ 2814364 w 2839113"/>
                  <a:gd name="connsiteY5" fmla="*/ 2141835 h 2779288"/>
                  <a:gd name="connsiteX6" fmla="*/ 2268388 w 2839113"/>
                  <a:gd name="connsiteY6" fmla="*/ 2700921 h 2779288"/>
                  <a:gd name="connsiteX7" fmla="*/ 184434 w 2839113"/>
                  <a:gd name="connsiteY7" fmla="*/ 538873 h 2779288"/>
                  <a:gd name="connsiteX8" fmla="*/ 634951 w 2839113"/>
                  <a:gd name="connsiteY8" fmla="*/ 0 h 2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783">
                  <a:defRPr/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28C3507-6649-491D-A734-E3794BA747FA}"/>
                </a:ext>
              </a:extLst>
            </p:cNvPr>
            <p:cNvGrpSpPr/>
            <p:nvPr/>
          </p:nvGrpSpPr>
          <p:grpSpPr>
            <a:xfrm>
              <a:off x="6924127" y="3537489"/>
              <a:ext cx="2244751" cy="315533"/>
              <a:chOff x="9429215" y="3260796"/>
              <a:chExt cx="2791623" cy="392404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1A62429-FC45-4520-A649-8416B51CDDB7}"/>
                  </a:ext>
                </a:extLst>
              </p:cNvPr>
              <p:cNvSpPr/>
              <p:nvPr/>
            </p:nvSpPr>
            <p:spPr>
              <a:xfrm>
                <a:off x="9814987" y="3260796"/>
                <a:ext cx="2405851" cy="370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prathmeshcp1999@gmail.com</a:t>
                </a:r>
              </a:p>
            </p:txBody>
          </p:sp>
          <p:sp>
            <p:nvSpPr>
              <p:cNvPr id="124" name="Freeform 190">
                <a:extLst>
                  <a:ext uri="{FF2B5EF4-FFF2-40B4-BE49-F238E27FC236}">
                    <a16:creationId xmlns:a16="http://schemas.microsoft.com/office/drawing/2014/main" id="{33FBBA07-70B0-42C1-827B-AFB71D328F95}"/>
                  </a:ext>
                </a:extLst>
              </p:cNvPr>
              <p:cNvSpPr/>
              <p:nvPr/>
            </p:nvSpPr>
            <p:spPr>
              <a:xfrm>
                <a:off x="9429215" y="3293171"/>
                <a:ext cx="338834" cy="360029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spc="-5" dirty="0">
                <a:solidFill>
                  <a:schemeClr val="bg1"/>
                </a:solidFill>
              </a:rPr>
              <a:t>Logistic Regression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1AB53-4436-B6A3-D209-BFBF56DF6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7" t="2619" r="7679" b="14694"/>
          <a:stretch/>
        </p:blipFill>
        <p:spPr>
          <a:xfrm>
            <a:off x="5415114" y="2143125"/>
            <a:ext cx="3606172" cy="1438275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CE8842E-6523-8504-AD22-20EB3CFE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306087"/>
            <a:ext cx="4905300" cy="351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Naïve Bayes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14F5D-3FD2-F520-AC24-CF7DFC01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8" r="10927"/>
          <a:stretch/>
        </p:blipFill>
        <p:spPr>
          <a:xfrm>
            <a:off x="5026065" y="2009553"/>
            <a:ext cx="3949113" cy="1638240"/>
          </a:xfrm>
          <a:prstGeom prst="rect">
            <a:avLst/>
          </a:prstGeom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95084DCA-6CE7-C45B-70E2-3FB84E24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" y="1353748"/>
            <a:ext cx="4910328" cy="35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1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K Nearest Neighbors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3EF6-8EB9-88AA-0F08-42B6417AE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8" r="11182"/>
          <a:stretch/>
        </p:blipFill>
        <p:spPr>
          <a:xfrm>
            <a:off x="5388253" y="2544219"/>
            <a:ext cx="3636227" cy="1231337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5D5DFCA-AED3-1113-93B1-950411B8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1" y="1404240"/>
            <a:ext cx="4902132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1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Decision Tree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42626-5483-E372-E80C-B8363D15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8" t="3471" r="10889" b="7536"/>
          <a:stretch/>
        </p:blipFill>
        <p:spPr>
          <a:xfrm>
            <a:off x="5106532" y="2094615"/>
            <a:ext cx="3859450" cy="1448686"/>
          </a:xfrm>
          <a:prstGeom prst="rect">
            <a:avLst/>
          </a:prstGeom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1425FE93-3C17-0857-0C3F-A88372F6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3" y="1379371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07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Support Vector Machine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FC3D5-1D21-A9B6-115D-50C0F7B5F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1" r="10726" b="10336"/>
          <a:stretch/>
        </p:blipFill>
        <p:spPr>
          <a:xfrm>
            <a:off x="5243846" y="2571750"/>
            <a:ext cx="3785191" cy="1253666"/>
          </a:xfrm>
          <a:prstGeom prst="rect">
            <a:avLst/>
          </a:prstGeom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9AA582E-B024-2CF8-F9FF-03F77295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" y="1330709"/>
            <a:ext cx="4902134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7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Random Forest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80D7B-6360-FA0A-DF59-611D3B7D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6" r="10735" b="17102"/>
          <a:stretch/>
        </p:blipFill>
        <p:spPr>
          <a:xfrm>
            <a:off x="5048250" y="2571750"/>
            <a:ext cx="3766590" cy="124553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97A3246-74BB-FC71-7C39-2A5BC5E5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5" y="1438871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8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Random Forest Classifier(using hyper parameter)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D49E8-CF20-8570-4B97-71FEAEF7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2" t="4561" r="11715" b="14734"/>
          <a:stretch/>
        </p:blipFill>
        <p:spPr>
          <a:xfrm>
            <a:off x="5253694" y="2424672"/>
            <a:ext cx="3740588" cy="1213878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1639E823-F5D4-F263-FACF-F2BA0774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4" y="1326628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K Nearest Neighbor (Using Hyper Parameter)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6A217-25D8-DD22-65DC-1A1C5D6D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2" t="4761" r="12068" b="11374"/>
          <a:stretch/>
        </p:blipFill>
        <p:spPr>
          <a:xfrm>
            <a:off x="5112777" y="2494402"/>
            <a:ext cx="3945541" cy="1248258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297255CF-1896-37A8-B7C7-24DF78FC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" y="1356280"/>
            <a:ext cx="4902134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6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Model Comparison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EDEC73-4398-4D8A-9B2F-4E4369D5D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15578"/>
              </p:ext>
            </p:extLst>
          </p:nvPr>
        </p:nvGraphicFramePr>
        <p:xfrm>
          <a:off x="265723" y="1242646"/>
          <a:ext cx="7612185" cy="3751384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611917">
                  <a:extLst>
                    <a:ext uri="{9D8B030D-6E8A-4147-A177-3AD203B41FA5}">
                      <a16:colId xmlns:a16="http://schemas.microsoft.com/office/drawing/2014/main" val="1289231744"/>
                    </a:ext>
                  </a:extLst>
                </a:gridCol>
                <a:gridCol w="2421191">
                  <a:extLst>
                    <a:ext uri="{9D8B030D-6E8A-4147-A177-3AD203B41FA5}">
                      <a16:colId xmlns:a16="http://schemas.microsoft.com/office/drawing/2014/main" val="2590275603"/>
                    </a:ext>
                  </a:extLst>
                </a:gridCol>
                <a:gridCol w="2579077">
                  <a:extLst>
                    <a:ext uri="{9D8B030D-6E8A-4147-A177-3AD203B41FA5}">
                      <a16:colId xmlns:a16="http://schemas.microsoft.com/office/drawing/2014/main" val="4086427004"/>
                    </a:ext>
                  </a:extLst>
                </a:gridCol>
              </a:tblGrid>
              <a:tr h="67576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 ACCURACY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29189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Logistics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87.3025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87.2497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3201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just"/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Decision Tree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       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6379"/>
                  </a:ext>
                </a:extLst>
              </a:tr>
              <a:tr h="6757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Decision Tree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(Hyperparameter tunning)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96.9114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95.1493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46755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algn="just"/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Random Forest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96.2529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37118"/>
                  </a:ext>
                </a:extLst>
              </a:tr>
              <a:tr h="6757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Random Forest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(Hyperparameter tunning)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96.6579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95.70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71311"/>
                  </a:ext>
                </a:extLst>
              </a:tr>
              <a:tr h="57901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Support Vector Machine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95.8038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95.3829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6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0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AA6B-436C-566E-1257-560566B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spc="-5">
                <a:solidFill>
                  <a:schemeClr val="bg1"/>
                </a:solidFill>
              </a:rPr>
              <a:t>Model Comparison</a:t>
            </a:r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7E4C7D-BF8C-0478-D794-AF59B520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3837"/>
              </p:ext>
            </p:extLst>
          </p:nvPr>
        </p:nvGraphicFramePr>
        <p:xfrm>
          <a:off x="296985" y="1238347"/>
          <a:ext cx="7133865" cy="2809919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524369">
                  <a:extLst>
                    <a:ext uri="{9D8B030D-6E8A-4147-A177-3AD203B41FA5}">
                      <a16:colId xmlns:a16="http://schemas.microsoft.com/office/drawing/2014/main" val="3002674705"/>
                    </a:ext>
                  </a:extLst>
                </a:gridCol>
                <a:gridCol w="2234586">
                  <a:extLst>
                    <a:ext uri="{9D8B030D-6E8A-4147-A177-3AD203B41FA5}">
                      <a16:colId xmlns:a16="http://schemas.microsoft.com/office/drawing/2014/main" val="3320441781"/>
                    </a:ext>
                  </a:extLst>
                </a:gridCol>
                <a:gridCol w="2374910">
                  <a:extLst>
                    <a:ext uri="{9D8B030D-6E8A-4147-A177-3AD203B41FA5}">
                      <a16:colId xmlns:a16="http://schemas.microsoft.com/office/drawing/2014/main" val="1541352883"/>
                    </a:ext>
                  </a:extLst>
                </a:gridCol>
              </a:tblGrid>
              <a:tr h="3433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94.7149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92.6547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93883"/>
                  </a:ext>
                </a:extLst>
              </a:tr>
              <a:tr h="31310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KNN(Hyperparameter tunning)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92.8183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48836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86.6880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86.6030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54293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Votting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Classifier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95.721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8884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Bagging 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96.96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95.18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97942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94.18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89244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94.019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93.8481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5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58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1113300" y="1895925"/>
            <a:ext cx="6917400" cy="1351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The objective of this project is to guide an airlines company to determine the important factors that influences the passenger satisfaction.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spc="-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Problem</a:t>
            </a:r>
            <a:r>
              <a:rPr lang="en-IN" sz="3600" spc="-1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IN" sz="3600" spc="-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Statement:</a:t>
            </a:r>
            <a:endParaRPr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14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Google Shape;519;p31">
            <a:extLst>
              <a:ext uri="{FF2B5EF4-FFF2-40B4-BE49-F238E27FC236}">
                <a16:creationId xmlns:a16="http://schemas.microsoft.com/office/drawing/2014/main" id="{9FD26295-0F28-48D0-9C4D-3E2C0263B3F9}"/>
              </a:ext>
            </a:extLst>
          </p:cNvPr>
          <p:cNvSpPr txBox="1">
            <a:spLocks/>
          </p:cNvSpPr>
          <p:nvPr/>
        </p:nvSpPr>
        <p:spPr>
          <a:xfrm>
            <a:off x="1113300" y="114420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lt1"/>
              </a:buClr>
              <a:buSzPts val="1600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analyzing all the models we can conclude that predictors Online boarding, Inflight wi-fi service, Type of Travel did played a major role for Flight Passenger Satisfaction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the different models, Random Forest(Hyperparameter tunning) is the best among the classification models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19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50568-4982-6AD8-9FA8-888C6AEAA22F}"/>
              </a:ext>
            </a:extLst>
          </p:cNvPr>
          <p:cNvSpPr/>
          <p:nvPr/>
        </p:nvSpPr>
        <p:spPr>
          <a:xfrm>
            <a:off x="1605281" y="2110085"/>
            <a:ext cx="46585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>
            <a:spLocks noGrp="1"/>
          </p:cNvSpPr>
          <p:nvPr>
            <p:ph type="title"/>
          </p:nvPr>
        </p:nvSpPr>
        <p:spPr>
          <a:xfrm>
            <a:off x="1449370" y="-46886"/>
            <a:ext cx="5733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WORK</a:t>
            </a:r>
            <a:r>
              <a:rPr lang="en" b="0" dirty="0">
                <a:latin typeface="+mn-lt"/>
              </a:rPr>
              <a:t> </a:t>
            </a:r>
            <a:r>
              <a:rPr lang="en" dirty="0">
                <a:latin typeface="+mn-lt"/>
              </a:rPr>
              <a:t>FLOW</a:t>
            </a:r>
            <a:endParaRPr dirty="0">
              <a:latin typeface="+mn-lt"/>
            </a:endParaRPr>
          </a:p>
        </p:txBody>
      </p:sp>
      <p:grpSp>
        <p:nvGrpSpPr>
          <p:cNvPr id="26" name="object 8">
            <a:extLst>
              <a:ext uri="{FF2B5EF4-FFF2-40B4-BE49-F238E27FC236}">
                <a16:creationId xmlns:a16="http://schemas.microsoft.com/office/drawing/2014/main" id="{2A2D45C4-21A5-4FAC-D711-8D02D61F79B0}"/>
              </a:ext>
            </a:extLst>
          </p:cNvPr>
          <p:cNvGrpSpPr/>
          <p:nvPr/>
        </p:nvGrpSpPr>
        <p:grpSpPr>
          <a:xfrm>
            <a:off x="6119186" y="1611086"/>
            <a:ext cx="1627729" cy="909448"/>
            <a:chOff x="376897" y="1442592"/>
            <a:chExt cx="2067560" cy="1250950"/>
          </a:xfrm>
        </p:grpSpPr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B1876FB2-6133-41A1-99FA-E6958D825A4A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AFB96A44-E1C6-3E9C-B200-FC2F617B14D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29" name="object 8">
            <a:extLst>
              <a:ext uri="{FF2B5EF4-FFF2-40B4-BE49-F238E27FC236}">
                <a16:creationId xmlns:a16="http://schemas.microsoft.com/office/drawing/2014/main" id="{7CFA93A6-252B-A67F-A63D-5162E6227324}"/>
              </a:ext>
            </a:extLst>
          </p:cNvPr>
          <p:cNvGrpSpPr/>
          <p:nvPr/>
        </p:nvGrpSpPr>
        <p:grpSpPr>
          <a:xfrm>
            <a:off x="3430413" y="1601853"/>
            <a:ext cx="1627729" cy="909448"/>
            <a:chOff x="376897" y="1442592"/>
            <a:chExt cx="2067560" cy="1250950"/>
          </a:xfrm>
        </p:grpSpPr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B65B9D5-1939-498D-1612-6EAFB2EE1B6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645E739F-D693-8A41-30FB-E3ED5E1F0E63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2" name="object 8">
            <a:extLst>
              <a:ext uri="{FF2B5EF4-FFF2-40B4-BE49-F238E27FC236}">
                <a16:creationId xmlns:a16="http://schemas.microsoft.com/office/drawing/2014/main" id="{D6805533-DAE4-BD94-D283-03F4D6305AD3}"/>
              </a:ext>
            </a:extLst>
          </p:cNvPr>
          <p:cNvGrpSpPr/>
          <p:nvPr/>
        </p:nvGrpSpPr>
        <p:grpSpPr>
          <a:xfrm>
            <a:off x="635506" y="1592620"/>
            <a:ext cx="1627729" cy="909448"/>
            <a:chOff x="376897" y="1442592"/>
            <a:chExt cx="2067560" cy="1250950"/>
          </a:xfrm>
        </p:grpSpPr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893D716D-EFEC-BA70-410E-90C26D3B28D6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32B523E7-844A-3910-4825-CAFE825826D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AB3BDE9F-2D32-FD26-F2C2-D39A578475BB}"/>
              </a:ext>
            </a:extLst>
          </p:cNvPr>
          <p:cNvGrpSpPr/>
          <p:nvPr/>
        </p:nvGrpSpPr>
        <p:grpSpPr>
          <a:xfrm>
            <a:off x="6170063" y="3326164"/>
            <a:ext cx="1627729" cy="909448"/>
            <a:chOff x="376897" y="1442592"/>
            <a:chExt cx="2067560" cy="1250950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C260293A-9FFA-3A19-049E-FDE4DA9B37DA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56279378-43CB-C838-E51C-714FC1EDAAA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8" name="object 8">
            <a:extLst>
              <a:ext uri="{FF2B5EF4-FFF2-40B4-BE49-F238E27FC236}">
                <a16:creationId xmlns:a16="http://schemas.microsoft.com/office/drawing/2014/main" id="{299DF2B1-20B4-EF40-4243-0B8EBE38D8B7}"/>
              </a:ext>
            </a:extLst>
          </p:cNvPr>
          <p:cNvGrpSpPr/>
          <p:nvPr/>
        </p:nvGrpSpPr>
        <p:grpSpPr>
          <a:xfrm>
            <a:off x="3440411" y="3289232"/>
            <a:ext cx="1627729" cy="909448"/>
            <a:chOff x="376897" y="1442592"/>
            <a:chExt cx="2067560" cy="1250950"/>
          </a:xfrm>
        </p:grpSpPr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87A50D24-41A8-7C73-0683-DC0A75E69586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10">
              <a:extLst>
                <a:ext uri="{FF2B5EF4-FFF2-40B4-BE49-F238E27FC236}">
                  <a16:creationId xmlns:a16="http://schemas.microsoft.com/office/drawing/2014/main" id="{8468514B-9448-888C-6653-147ADADEAF6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41" name="object 8">
            <a:extLst>
              <a:ext uri="{FF2B5EF4-FFF2-40B4-BE49-F238E27FC236}">
                <a16:creationId xmlns:a16="http://schemas.microsoft.com/office/drawing/2014/main" id="{73DF9CCE-7B98-FA18-7BFB-FC1229BFAB5D}"/>
              </a:ext>
            </a:extLst>
          </p:cNvPr>
          <p:cNvGrpSpPr/>
          <p:nvPr/>
        </p:nvGrpSpPr>
        <p:grpSpPr>
          <a:xfrm>
            <a:off x="720757" y="3316931"/>
            <a:ext cx="1627729" cy="909448"/>
            <a:chOff x="376897" y="1442592"/>
            <a:chExt cx="2067560" cy="1250950"/>
          </a:xfrm>
        </p:grpSpPr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6EB54C31-78EC-5C2B-34EA-2E967F941F3D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0">
              <a:extLst>
                <a:ext uri="{FF2B5EF4-FFF2-40B4-BE49-F238E27FC236}">
                  <a16:creationId xmlns:a16="http://schemas.microsoft.com/office/drawing/2014/main" id="{108B6578-90AB-4AC6-4C2F-9ADC33989FE7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CABAB14-9EB2-A3E9-EB6E-F45551193F19}"/>
              </a:ext>
            </a:extLst>
          </p:cNvPr>
          <p:cNvSpPr txBox="1"/>
          <p:nvPr/>
        </p:nvSpPr>
        <p:spPr>
          <a:xfrm>
            <a:off x="517963" y="1666251"/>
            <a:ext cx="1735273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Data</a:t>
            </a:r>
            <a:r>
              <a:rPr lang="en-IN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Collection</a:t>
            </a:r>
          </a:p>
          <a:p>
            <a:pPr marL="12700" algn="ctr">
              <a:spcBef>
                <a:spcPts val="95"/>
              </a:spcBef>
            </a:pPr>
            <a:r>
              <a:rPr lang="en-IN" sz="1400" b="1" spc="-10" dirty="0">
                <a:solidFill>
                  <a:schemeClr val="tx1"/>
                </a:solidFill>
                <a:latin typeface="+mn-lt"/>
                <a:cs typeface="Arial"/>
              </a:rPr>
              <a:t>and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 algn="ctr"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Understanding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400" b="1" dirty="0">
              <a:latin typeface="+mn-lt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31AD2-4CC2-07B6-6D57-01A063C82E07}"/>
              </a:ext>
            </a:extLst>
          </p:cNvPr>
          <p:cNvSpPr txBox="1"/>
          <p:nvPr/>
        </p:nvSpPr>
        <p:spPr>
          <a:xfrm>
            <a:off x="3334772" y="1601853"/>
            <a:ext cx="1839005" cy="873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Data</a:t>
            </a:r>
            <a:r>
              <a:rPr lang="en-IN" sz="1400" b="1" spc="-5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10" dirty="0">
                <a:solidFill>
                  <a:schemeClr val="tx1"/>
                </a:solidFill>
                <a:latin typeface="+mn-lt"/>
                <a:cs typeface="Arial"/>
              </a:rPr>
              <a:t>Wrangling 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&amp; Feature  Engineering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F33AA-67FB-7F27-F7B4-F859A87FF1E4}"/>
              </a:ext>
            </a:extLst>
          </p:cNvPr>
          <p:cNvSpPr txBox="1"/>
          <p:nvPr/>
        </p:nvSpPr>
        <p:spPr>
          <a:xfrm>
            <a:off x="6589298" y="1854763"/>
            <a:ext cx="789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EDA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336A77-6E5D-5287-6094-3CD8A2330156}"/>
              </a:ext>
            </a:extLst>
          </p:cNvPr>
          <p:cNvSpPr txBox="1"/>
          <p:nvPr/>
        </p:nvSpPr>
        <p:spPr>
          <a:xfrm>
            <a:off x="6205906" y="3456760"/>
            <a:ext cx="1531009" cy="6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425"/>
              </a:spcBef>
            </a:pPr>
            <a:r>
              <a:rPr lang="en-US" sz="1400" b="1" spc="-5" dirty="0">
                <a:solidFill>
                  <a:schemeClr val="tx1"/>
                </a:solidFill>
                <a:latin typeface="+mn-lt"/>
                <a:cs typeface="Arial"/>
              </a:rPr>
              <a:t>Preparation of  data</a:t>
            </a:r>
            <a:r>
              <a:rPr lang="en-US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+mn-lt"/>
                <a:cs typeface="Arial"/>
              </a:rPr>
              <a:t>for</a:t>
            </a:r>
            <a:r>
              <a:rPr lang="en-US" sz="1400" b="1" spc="-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400" b="1" spc="-5" dirty="0">
                <a:solidFill>
                  <a:schemeClr val="tx1"/>
                </a:solidFill>
                <a:latin typeface="+mn-lt"/>
                <a:cs typeface="Arial"/>
              </a:rPr>
              <a:t>model  building.</a:t>
            </a:r>
            <a:endParaRPr lang="en-US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F7412-7B06-3E5C-BC26-76BCA4988E9A}"/>
              </a:ext>
            </a:extLst>
          </p:cNvPr>
          <p:cNvSpPr txBox="1"/>
          <p:nvPr/>
        </p:nvSpPr>
        <p:spPr>
          <a:xfrm>
            <a:off x="3482167" y="3441725"/>
            <a:ext cx="1617460" cy="60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Model</a:t>
            </a:r>
            <a:r>
              <a:rPr lang="en-IN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Selection  and</a:t>
            </a:r>
            <a:r>
              <a:rPr lang="en-IN" sz="1400" b="1" spc="-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Evaluation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65F30D-6C62-0504-7541-2BA87341E55C}"/>
              </a:ext>
            </a:extLst>
          </p:cNvPr>
          <p:cNvSpPr txBox="1"/>
          <p:nvPr/>
        </p:nvSpPr>
        <p:spPr>
          <a:xfrm>
            <a:off x="910047" y="3590066"/>
            <a:ext cx="145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Conclusions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59EC6F4-EFE0-976C-5FED-595A4F41CEC4}"/>
              </a:ext>
            </a:extLst>
          </p:cNvPr>
          <p:cNvSpPr/>
          <p:nvPr/>
        </p:nvSpPr>
        <p:spPr>
          <a:xfrm>
            <a:off x="2506436" y="1854763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816AFBC-CED2-F2FE-788E-9CDABB206B81}"/>
              </a:ext>
            </a:extLst>
          </p:cNvPr>
          <p:cNvSpPr/>
          <p:nvPr/>
        </p:nvSpPr>
        <p:spPr>
          <a:xfrm>
            <a:off x="5346083" y="1870602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83959EF-C9BA-2919-7ADF-DA3B4F58860D}"/>
              </a:ext>
            </a:extLst>
          </p:cNvPr>
          <p:cNvSpPr/>
          <p:nvPr/>
        </p:nvSpPr>
        <p:spPr>
          <a:xfrm rot="5400000">
            <a:off x="6561367" y="2751430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7B972B5-C045-1960-0DBB-7DA448287CD9}"/>
              </a:ext>
            </a:extLst>
          </p:cNvPr>
          <p:cNvSpPr/>
          <p:nvPr/>
        </p:nvSpPr>
        <p:spPr>
          <a:xfrm rot="10800000">
            <a:off x="5352037" y="3507427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68B14DD-1334-5F06-673C-7E5C960BE3A3}"/>
              </a:ext>
            </a:extLst>
          </p:cNvPr>
          <p:cNvSpPr/>
          <p:nvPr/>
        </p:nvSpPr>
        <p:spPr>
          <a:xfrm rot="10800000">
            <a:off x="2517779" y="3507427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B141-4597-D09E-F1BA-AD8307A2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E696D0-3527-62D1-1799-45C9D2C0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6429"/>
              </p:ext>
            </p:extLst>
          </p:nvPr>
        </p:nvGraphicFramePr>
        <p:xfrm>
          <a:off x="0" y="1144200"/>
          <a:ext cx="9058027" cy="4067430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040238">
                  <a:extLst>
                    <a:ext uri="{9D8B030D-6E8A-4147-A177-3AD203B41FA5}">
                      <a16:colId xmlns:a16="http://schemas.microsoft.com/office/drawing/2014/main" val="3599511310"/>
                    </a:ext>
                  </a:extLst>
                </a:gridCol>
                <a:gridCol w="3950815">
                  <a:extLst>
                    <a:ext uri="{9D8B030D-6E8A-4147-A177-3AD203B41FA5}">
                      <a16:colId xmlns:a16="http://schemas.microsoft.com/office/drawing/2014/main" val="1990306502"/>
                    </a:ext>
                  </a:extLst>
                </a:gridCol>
                <a:gridCol w="3066974">
                  <a:extLst>
                    <a:ext uri="{9D8B030D-6E8A-4147-A177-3AD203B41FA5}">
                      <a16:colId xmlns:a16="http://schemas.microsoft.com/office/drawing/2014/main" val="587450964"/>
                    </a:ext>
                  </a:extLst>
                </a:gridCol>
              </a:tblGrid>
              <a:tr h="4472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Description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Values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6816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Gender of passenger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Male  or Female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5829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actual age of the passengers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48181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Type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customer type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Loyal customer, disloyal customer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3599"/>
                  </a:ext>
                </a:extLst>
              </a:tr>
              <a:tr h="59628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Travel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of the flight of the passengers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Travel, Business Travel)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6217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Travel class in the plane of he passengers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Business, Eco, Eco Plus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09963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Flight distance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flight distance of this journey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707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Inflight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wifi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the inflight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wifi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75780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Ease of Online booking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online booking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37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450F-8AF2-AEB8-75B5-1496C5B8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7BA6BB3-2DC9-00B3-623C-8782193E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2738"/>
              </p:ext>
            </p:extLst>
          </p:nvPr>
        </p:nvGraphicFramePr>
        <p:xfrm>
          <a:off x="1" y="1144200"/>
          <a:ext cx="9073663" cy="4034138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062546">
                  <a:extLst>
                    <a:ext uri="{9D8B030D-6E8A-4147-A177-3AD203B41FA5}">
                      <a16:colId xmlns:a16="http://schemas.microsoft.com/office/drawing/2014/main" val="3599511310"/>
                    </a:ext>
                  </a:extLst>
                </a:gridCol>
                <a:gridCol w="3938849">
                  <a:extLst>
                    <a:ext uri="{9D8B030D-6E8A-4147-A177-3AD203B41FA5}">
                      <a16:colId xmlns:a16="http://schemas.microsoft.com/office/drawing/2014/main" val="1990306502"/>
                    </a:ext>
                  </a:extLst>
                </a:gridCol>
                <a:gridCol w="3072268">
                  <a:extLst>
                    <a:ext uri="{9D8B030D-6E8A-4147-A177-3AD203B41FA5}">
                      <a16:colId xmlns:a16="http://schemas.microsoft.com/office/drawing/2014/main" val="587450964"/>
                    </a:ext>
                  </a:extLst>
                </a:gridCol>
              </a:tblGrid>
              <a:tr h="3563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Description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values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6816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Departure/Arrival time convenient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Departure/Arrival time convenient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5829"/>
                  </a:ext>
                </a:extLst>
              </a:tr>
              <a:tr h="402522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Food and drink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Food and drink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48181"/>
                  </a:ext>
                </a:extLst>
              </a:tr>
              <a:tr h="402522"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Gate location: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Gate location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3599"/>
                  </a:ext>
                </a:extLst>
              </a:tr>
              <a:tr h="358162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Online boarding: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online boarding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6217"/>
                  </a:ext>
                </a:extLst>
              </a:tr>
              <a:tr h="29136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Seat comfort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Seat comfort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09963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Inflight entertainment: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Inflight entertainment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707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On-board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On-board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75780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 room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 room service: Satisfaction level of Leg room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1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FAAB-CA8F-EC1B-55EB-3C5C29B5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C38F89-65A1-F062-8ADC-24AACCF0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01002"/>
              </p:ext>
            </p:extLst>
          </p:nvPr>
        </p:nvGraphicFramePr>
        <p:xfrm>
          <a:off x="0" y="1159830"/>
          <a:ext cx="9159632" cy="3561586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102339">
                  <a:extLst>
                    <a:ext uri="{9D8B030D-6E8A-4147-A177-3AD203B41FA5}">
                      <a16:colId xmlns:a16="http://schemas.microsoft.com/office/drawing/2014/main" val="3599511310"/>
                    </a:ext>
                  </a:extLst>
                </a:gridCol>
                <a:gridCol w="3961209">
                  <a:extLst>
                    <a:ext uri="{9D8B030D-6E8A-4147-A177-3AD203B41FA5}">
                      <a16:colId xmlns:a16="http://schemas.microsoft.com/office/drawing/2014/main" val="1990306502"/>
                    </a:ext>
                  </a:extLst>
                </a:gridCol>
                <a:gridCol w="3096084">
                  <a:extLst>
                    <a:ext uri="{9D8B030D-6E8A-4147-A177-3AD203B41FA5}">
                      <a16:colId xmlns:a16="http://schemas.microsoft.com/office/drawing/2014/main" val="587450964"/>
                    </a:ext>
                  </a:extLst>
                </a:gridCol>
              </a:tblGrid>
              <a:tr h="32214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Description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Values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6816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Baggage handling: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baggage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5829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Check-in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Check-in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48181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Inflight service: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Inflight service: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3599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Cleanliness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Cleanliness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6217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Departure Delay in Minutes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Minutes delayed when 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lang="en-I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09963"/>
                  </a:ext>
                </a:extLst>
              </a:tr>
              <a:tr h="447779"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Minutes delayed when Arrival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707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Airline satisfaction level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Satisfaction, neutral or dissatisfaction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6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7815" indent="-285750">
              <a:lnSpc>
                <a:spcPct val="150000"/>
              </a:lnSpc>
              <a:spcBef>
                <a:spcPts val="1250"/>
              </a:spcBef>
              <a:buFont typeface="Wingdings" panose="05000000000000000000" pitchFamily="2" charset="2"/>
              <a:buChar char="§"/>
              <a:tabLst>
                <a:tab pos="202565" algn="l"/>
              </a:tabLst>
            </a:pPr>
            <a:r>
              <a:rPr lang="en-US" sz="1600" spc="-5" dirty="0"/>
              <a:t>We had a Airplane Flight Passenger Satisfaction Data for our analysis and model</a:t>
            </a:r>
            <a:r>
              <a:rPr lang="en-US" sz="1600" spc="-60" dirty="0"/>
              <a:t> </a:t>
            </a:r>
            <a:r>
              <a:rPr lang="en-US" sz="1600" spc="-5" dirty="0"/>
              <a:t>building</a:t>
            </a:r>
            <a:endParaRPr lang="en-US" sz="1600" dirty="0"/>
          </a:p>
          <a:p>
            <a:pPr marL="298450" marR="508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z="1600" spc="-5" dirty="0">
                <a:latin typeface="+mj-lt"/>
              </a:rPr>
              <a:t>Instances = 1,29,880 , Features = 25 , Size = 32,47,000</a:t>
            </a:r>
          </a:p>
          <a:p>
            <a:pPr marL="298450" marR="508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z="1600" spc="-5" dirty="0">
                <a:latin typeface="+mn-lt"/>
              </a:rPr>
              <a:t>We have dropped 'Unnamed' and 'id' column , as id is unique for each passenger </a:t>
            </a:r>
          </a:p>
          <a:p>
            <a:pPr marL="12700" marR="5080">
              <a:tabLst>
                <a:tab pos="154940" algn="l"/>
              </a:tabLst>
            </a:pPr>
            <a:endParaRPr lang="en-US" sz="1600" dirty="0"/>
          </a:p>
          <a:p>
            <a:pPr marL="12065">
              <a:spcBef>
                <a:spcPts val="5"/>
              </a:spcBef>
              <a:tabLst>
                <a:tab pos="154940" algn="l"/>
              </a:tabLst>
            </a:pPr>
            <a:endParaRPr lang="en-US" spc="-5" dirty="0"/>
          </a:p>
          <a:p>
            <a:pPr marL="12065">
              <a:spcBef>
                <a:spcPts val="5"/>
              </a:spcBef>
              <a:tabLst>
                <a:tab pos="154940" algn="l"/>
              </a:tabLst>
            </a:pPr>
            <a:endParaRPr lang="en-US" dirty="0"/>
          </a:p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Data </a:t>
            </a:r>
            <a:r>
              <a:rPr lang="en-IN" sz="2400" b="1" dirty="0">
                <a:solidFill>
                  <a:schemeClr val="bg1"/>
                </a:solidFill>
              </a:rPr>
              <a:t>Wrangling </a:t>
            </a:r>
            <a:r>
              <a:rPr lang="en-IN" sz="2400" b="1" spc="-5" dirty="0">
                <a:solidFill>
                  <a:schemeClr val="bg1"/>
                </a:solidFill>
              </a:rPr>
              <a:t>and</a:t>
            </a:r>
            <a:r>
              <a:rPr lang="en-IN" sz="2400" b="1" spc="-10" dirty="0">
                <a:solidFill>
                  <a:schemeClr val="bg1"/>
                </a:solidFill>
              </a:rPr>
              <a:t> </a:t>
            </a:r>
            <a:r>
              <a:rPr lang="en-IN" sz="2400" b="1" spc="-5" dirty="0">
                <a:solidFill>
                  <a:schemeClr val="bg1"/>
                </a:solidFill>
              </a:rPr>
              <a:t>Feature Engineering: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5B33F82B-A703-8C34-6B30-3C45DF2538F7}"/>
              </a:ext>
            </a:extLst>
          </p:cNvPr>
          <p:cNvSpPr txBox="1">
            <a:spLocks/>
          </p:cNvSpPr>
          <p:nvPr/>
        </p:nvSpPr>
        <p:spPr>
          <a:xfrm>
            <a:off x="834622" y="1539484"/>
            <a:ext cx="7214869" cy="266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95"/>
              </a:spcBef>
            </a:pPr>
            <a:endParaRPr lang="en-US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202565" algn="l"/>
              </a:tabLst>
            </a:pPr>
            <a:r>
              <a:rPr lang="en-US" spc="-5" dirty="0"/>
              <a:t>Categorical Features: Gender, Customer Type and Type of classes, flight distance, satisfaction</a:t>
            </a:r>
            <a:endParaRPr lang="en-US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pc="-5" dirty="0"/>
              <a:t>Zero Duplicate entries founds</a:t>
            </a:r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pc="-5" dirty="0"/>
              <a:t>We had some null values in our dataset.</a:t>
            </a:r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pc="-5" dirty="0"/>
              <a:t>We had some outlier in dataset.</a:t>
            </a:r>
            <a:endParaRPr lang="en-US" dirty="0"/>
          </a:p>
          <a:p>
            <a:pPr marL="12065">
              <a:tabLst>
                <a:tab pos="15494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1220</TotalTime>
  <Words>959</Words>
  <Application>Microsoft Office PowerPoint</Application>
  <PresentationFormat>On-screen Show (16:9)</PresentationFormat>
  <Paragraphs>230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Wingdings 3</vt:lpstr>
      <vt:lpstr>Century Gothic</vt:lpstr>
      <vt:lpstr>Times New Roman</vt:lpstr>
      <vt:lpstr>Wingdings</vt:lpstr>
      <vt:lpstr>Arial</vt:lpstr>
      <vt:lpstr>Barlow Semi Condensed</vt:lpstr>
      <vt:lpstr>Muli</vt:lpstr>
      <vt:lpstr>Ion Boardroom</vt:lpstr>
      <vt:lpstr>Airline Passenger Satisfaction</vt:lpstr>
      <vt:lpstr>Prathmesh Patil  Aspiring Data Scientist  </vt:lpstr>
      <vt:lpstr>Problem Statement:</vt:lpstr>
      <vt:lpstr>WORK FLOW</vt:lpstr>
      <vt:lpstr>FEATURES</vt:lpstr>
      <vt:lpstr>FEATURES</vt:lpstr>
      <vt:lpstr>FEATURES</vt:lpstr>
      <vt:lpstr>PowerPoint Presentation</vt:lpstr>
      <vt:lpstr>Data Wrangling and Feature Engineering:</vt:lpstr>
      <vt:lpstr>EDA </vt:lpstr>
      <vt:lpstr>EDA</vt:lpstr>
      <vt:lpstr>EDA </vt:lpstr>
      <vt:lpstr>EDA </vt:lpstr>
      <vt:lpstr>EDA</vt:lpstr>
      <vt:lpstr>EDA </vt:lpstr>
      <vt:lpstr>EDA</vt:lpstr>
      <vt:lpstr>Handling Outliers </vt:lpstr>
      <vt:lpstr>Standardization &amp; Data Split </vt:lpstr>
      <vt:lpstr>Model Selection and Evaluation</vt:lpstr>
      <vt:lpstr>Logistic Regression</vt:lpstr>
      <vt:lpstr>Naïve Bayes Classifier</vt:lpstr>
      <vt:lpstr>K Nearest Neighbors </vt:lpstr>
      <vt:lpstr>Decision Tree Classifier</vt:lpstr>
      <vt:lpstr>Support Vector Machine</vt:lpstr>
      <vt:lpstr>Random Forest Classifier</vt:lpstr>
      <vt:lpstr>Random Forest Classifier(using hyper parameter)</vt:lpstr>
      <vt:lpstr>K Nearest Neighbor (Using Hyper Parameter) </vt:lpstr>
      <vt:lpstr>Model Comparison</vt:lpstr>
      <vt:lpstr>Model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SACHIN</dc:creator>
  <cp:lastModifiedBy>PRATHMESH PATIL</cp:lastModifiedBy>
  <cp:revision>67</cp:revision>
  <dcterms:modified xsi:type="dcterms:W3CDTF">2023-01-12T09:15:37Z</dcterms:modified>
</cp:coreProperties>
</file>