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58" r:id="rId4"/>
    <p:sldId id="270" r:id="rId5"/>
    <p:sldId id="260" r:id="rId6"/>
    <p:sldId id="271" r:id="rId7"/>
    <p:sldId id="273" r:id="rId8"/>
    <p:sldId id="272" r:id="rId9"/>
    <p:sldId id="274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E997D-1A9E-455A-A02C-B15A030D9D35}" v="32" dt="2024-12-11T09:49:34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42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Patil" userId="9b55104efd42c368" providerId="LiveId" clId="{9C3E997D-1A9E-455A-A02C-B15A030D9D35}"/>
    <pc:docChg chg="custSel modSld">
      <pc:chgData name="Prathmesh Patil" userId="9b55104efd42c368" providerId="LiveId" clId="{9C3E997D-1A9E-455A-A02C-B15A030D9D35}" dt="2024-12-11T09:49:34.914" v="92"/>
      <pc:docMkLst>
        <pc:docMk/>
      </pc:docMkLst>
      <pc:sldChg chg="modSp mod modAnim">
        <pc:chgData name="Prathmesh Patil" userId="9b55104efd42c368" providerId="LiveId" clId="{9C3E997D-1A9E-455A-A02C-B15A030D9D35}" dt="2024-12-11T09:49:34.914" v="92"/>
        <pc:sldMkLst>
          <pc:docMk/>
          <pc:sldMk cId="0" sldId="256"/>
        </pc:sldMkLst>
        <pc:spChg chg="mod">
          <ac:chgData name="Prathmesh Patil" userId="9b55104efd42c368" providerId="LiveId" clId="{9C3E997D-1A9E-455A-A02C-B15A030D9D35}" dt="2024-12-11T09:21:10.116" v="1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39:31.795" v="58" actId="20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57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rathmesh Patil" userId="9b55104efd42c368" providerId="LiveId" clId="{9C3E997D-1A9E-455A-A02C-B15A030D9D35}" dt="2024-12-11T09:39:46.076" v="62" actId="20577"/>
        <pc:sldMkLst>
          <pc:docMk/>
          <pc:sldMk cId="0" sldId="258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39:46.076" v="6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59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60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Prathmesh Patil" userId="9b55104efd42c368" providerId="LiveId" clId="{9C3E997D-1A9E-455A-A02C-B15A030D9D35}" dt="2024-12-11T09:40:41.890" v="65" actId="20577"/>
        <pc:sldMkLst>
          <pc:docMk/>
          <pc:sldMk cId="0" sldId="261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40:41.890" v="6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rathmesh Patil" userId="9b55104efd42c368" providerId="LiveId" clId="{9C3E997D-1A9E-455A-A02C-B15A030D9D35}" dt="2024-12-11T09:23:10.937" v="14" actId="27636"/>
        <pc:sldMkLst>
          <pc:docMk/>
          <pc:sldMk cId="0" sldId="262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937" v="14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63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64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65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66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6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67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7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Prathmesh Patil" userId="9b55104efd42c368" providerId="LiveId" clId="{9C3E997D-1A9E-455A-A02C-B15A030D9D35}" dt="2024-12-11T09:23:10.814" v="12"/>
        <pc:sldMkLst>
          <pc:docMk/>
          <pc:sldMk cId="0" sldId="268"/>
        </pc:sldMkLst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8"/>
            <ac:spMk id="2" creationId="{00000000-0000-0000-0000-000000000000}"/>
          </ac:spMkLst>
        </pc:spChg>
        <pc:spChg chg="mod">
          <ac:chgData name="Prathmesh Patil" userId="9b55104efd42c368" providerId="LiveId" clId="{9C3E997D-1A9E-455A-A02C-B15A030D9D35}" dt="2024-12-11T09:23:10.814" v="12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56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3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6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7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24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199" y="457201"/>
            <a:ext cx="4644764" cy="846506"/>
          </a:xfrm>
        </p:spPr>
        <p:txBody>
          <a:bodyPr>
            <a:normAutofit fontScale="90000"/>
          </a:bodyPr>
          <a:lstStyle/>
          <a:p>
            <a:r>
              <a:rPr sz="6000" b="1" dirty="0" err="1"/>
              <a:t>TravelXGuide</a:t>
            </a:r>
            <a:endParaRPr sz="6000" b="1" dirty="0"/>
          </a:p>
        </p:txBody>
      </p:sp>
      <p:pic>
        <p:nvPicPr>
          <p:cNvPr id="6" name="Picture 5" descr="Rajiv Gandhi Proudyogiki Vishwavidyalaya Logo PNG Vector (EPS) Free Download">
            <a:extLst>
              <a:ext uri="{FF2B5EF4-FFF2-40B4-BE49-F238E27FC236}">
                <a16:creationId xmlns:a16="http://schemas.microsoft.com/office/drawing/2014/main" id="{2D4F8CB5-B9A5-5986-ECB3-9BECF7F0A3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78" y="2243830"/>
            <a:ext cx="1369606" cy="148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AEBAA-8048-2B7D-9E36-8FCCF374A9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61" y="2343067"/>
            <a:ext cx="2377742" cy="12852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DAA171-FF29-2FB7-8BDD-431954965A4D}"/>
              </a:ext>
            </a:extLst>
          </p:cNvPr>
          <p:cNvSpPr txBox="1"/>
          <p:nvPr/>
        </p:nvSpPr>
        <p:spPr>
          <a:xfrm>
            <a:off x="344729" y="4324682"/>
            <a:ext cx="2950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By:-</a:t>
            </a:r>
          </a:p>
          <a:p>
            <a:r>
              <a:rPr lang="en-US" sz="2400" dirty="0"/>
              <a:t>Prof. Shruti Lashkari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06FAD-5E71-C98E-4F2D-6F9E5E1FEA29}"/>
              </a:ext>
            </a:extLst>
          </p:cNvPr>
          <p:cNvSpPr txBox="1"/>
          <p:nvPr/>
        </p:nvSpPr>
        <p:spPr>
          <a:xfrm>
            <a:off x="4470989" y="4324682"/>
            <a:ext cx="4328282" cy="218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By:-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Prakhar Jain(0827CY221043)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Prathmesh Patil (0827CY221045)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Priyanshu</a:t>
            </a:r>
            <a:r>
              <a:rPr lang="en-US" sz="2000" dirty="0"/>
              <a:t> Pareek(0827CY221047)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Vijendra Patel(0827CY221067)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53" y="1505348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/>
              <a:t>Conducting user surveys to understand traveler needs.</a:t>
            </a:r>
          </a:p>
          <a:p>
            <a:r>
              <a:rPr lang="en-US" dirty="0"/>
              <a:t>Designing an intuitive and user-friendly interface using web technologies like ReactJS for scalability.</a:t>
            </a:r>
          </a:p>
          <a:p>
            <a:r>
              <a:rPr lang="en-US" dirty="0"/>
              <a:t>Implementing backend services with database integration for features such as bookings, reviews, and community posts. </a:t>
            </a:r>
          </a:p>
          <a:p>
            <a:r>
              <a:rPr lang="en-US" dirty="0"/>
              <a:t>Testing the application in phases to ensure functionality and user satisfaction.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622306"/>
            <a:ext cx="6711654" cy="4195481"/>
          </a:xfrm>
        </p:spPr>
        <p:txBody>
          <a:bodyPr>
            <a:normAutofit/>
          </a:bodyPr>
          <a:lstStyle/>
          <a:p>
            <a:r>
              <a:rPr b="1" dirty="0"/>
              <a:t>Scope: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Personalized travel recommendations.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Integration of social media platforms.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Scalable cloud infrastructure.</a:t>
            </a:r>
          </a:p>
          <a:p>
            <a:endParaRPr dirty="0"/>
          </a:p>
          <a:p>
            <a:r>
              <a:rPr b="1" dirty="0"/>
              <a:t>Limitations: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Initial dependency on user-generated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Limited features for offline usage.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 fully functional travel platform with an engaged user base.</a:t>
            </a:r>
          </a:p>
          <a:p>
            <a:r>
              <a:rPr dirty="0"/>
              <a:t>Empowerment of local communities through tourism.</a:t>
            </a:r>
          </a:p>
          <a:p>
            <a:r>
              <a:rPr dirty="0"/>
              <a:t>Adoption of eco-friendly travel practices.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Software: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/>
              <a:t> </a:t>
            </a:r>
            <a:r>
              <a:rPr lang="en-IN" dirty="0"/>
              <a:t>Frontend: React.js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Backend: Node.js, Express.js.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Database: MongoDB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Backend and frontend integration.</a:t>
            </a:r>
          </a:p>
          <a:p>
            <a:pPr marL="0" indent="0">
              <a:buNone/>
            </a:pPr>
            <a:r>
              <a:rPr dirty="0"/>
              <a:t>2. Deployment to cloud servers.</a:t>
            </a:r>
          </a:p>
          <a:p>
            <a:pPr marL="0" indent="0">
              <a:buNone/>
            </a:pPr>
            <a:r>
              <a:rPr dirty="0"/>
              <a:t>3. Testing with initial users.</a:t>
            </a:r>
          </a:p>
          <a:p>
            <a:pPr marL="0" indent="0">
              <a:buNone/>
            </a:pPr>
            <a:r>
              <a:rPr dirty="0"/>
              <a:t>4. Continuous updates based on feedback.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Summary of </a:t>
            </a:r>
            <a:r>
              <a:rPr dirty="0" err="1"/>
              <a:t>TravelXGuide’s</a:t>
            </a:r>
            <a:r>
              <a:rPr dirty="0"/>
              <a:t> goals and vision.</a:t>
            </a:r>
          </a:p>
          <a:p>
            <a:r>
              <a:rPr dirty="0"/>
              <a:t> Importance of sustainable and community-driven tourism.</a:t>
            </a:r>
          </a:p>
          <a:p>
            <a:r>
              <a:rPr dirty="0"/>
              <a:t> Future enhancements and scalability potential.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Skift Research, “The Rise of  Travel”.</a:t>
            </a:r>
          </a:p>
          <a:p>
            <a:r>
              <a:rPr dirty="0"/>
              <a:t>IEEE Xplore, “AI in Travel: Chatbots and the Future of Travel Assistants”.</a:t>
            </a:r>
          </a:p>
          <a:p>
            <a:r>
              <a:rPr dirty="0"/>
              <a:t>UNWTO, “Tourism for Sustainable Development”.</a:t>
            </a:r>
          </a:p>
          <a:p>
            <a:r>
              <a:rPr dirty="0"/>
              <a:t>Journal of Sustainable Tourism.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2B5-7083-DE69-A330-8D4E02E6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18" y="2691705"/>
            <a:ext cx="5470452" cy="1050955"/>
          </a:xfrm>
        </p:spPr>
        <p:txBody>
          <a:bodyPr/>
          <a:lstStyle/>
          <a:p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02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/>
              <a:t> Lack of personalized tools for travelers.</a:t>
            </a:r>
          </a:p>
          <a:p>
            <a:r>
              <a:rPr sz="2200" dirty="0"/>
              <a:t> Limited platforms for community-driven </a:t>
            </a:r>
            <a:r>
              <a:rPr lang="en-IN" sz="2200" dirty="0"/>
              <a:t>  	</a:t>
            </a:r>
            <a:r>
              <a:rPr sz="2200" dirty="0"/>
              <a:t>tourism.</a:t>
            </a:r>
          </a:p>
          <a:p>
            <a:r>
              <a:rPr sz="2200" dirty="0"/>
              <a:t> Inadequate visibility for local </a:t>
            </a:r>
            <a:r>
              <a:rPr lang="en-IN" sz="2200" dirty="0"/>
              <a:t>guides</a:t>
            </a:r>
            <a:r>
              <a:rPr sz="2200" dirty="0"/>
              <a:t>.</a:t>
            </a:r>
          </a:p>
          <a:p>
            <a:r>
              <a:rPr sz="2200" dirty="0"/>
              <a:t> Need for sustainable travel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534807" cy="4195481"/>
          </a:xfrm>
        </p:spPr>
        <p:txBody>
          <a:bodyPr>
            <a:normAutofit/>
          </a:bodyPr>
          <a:lstStyle/>
          <a:p>
            <a:r>
              <a:rPr sz="2400" dirty="0"/>
              <a:t> Develop a platform for travelers and local </a:t>
            </a:r>
            <a:r>
              <a:rPr lang="en-IN" sz="2400" dirty="0"/>
              <a:t>  	guides</a:t>
            </a:r>
            <a:r>
              <a:rPr sz="2400" dirty="0"/>
              <a:t>.</a:t>
            </a:r>
          </a:p>
          <a:p>
            <a:r>
              <a:rPr sz="2400" dirty="0"/>
              <a:t> </a:t>
            </a:r>
            <a:r>
              <a:rPr sz="2400" dirty="0" err="1"/>
              <a:t>Pr</a:t>
            </a:r>
            <a:r>
              <a:rPr lang="en-IN" sz="2400" dirty="0"/>
              <a:t>o</a:t>
            </a:r>
            <a:r>
              <a:rPr sz="2400" dirty="0"/>
              <a:t>mote cultural and community-driven </a:t>
            </a:r>
            <a:r>
              <a:rPr lang="en-US" sz="2400" dirty="0"/>
              <a:t>	</a:t>
            </a:r>
            <a:r>
              <a:rPr sz="2400" dirty="0"/>
              <a:t>tourism.</a:t>
            </a:r>
          </a:p>
          <a:p>
            <a:r>
              <a:rPr sz="2400" dirty="0"/>
              <a:t> Encourage sustainable tourism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F080-D190-636F-A01F-C297545C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66" y="303863"/>
            <a:ext cx="7055380" cy="1400530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of Literature: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B7946A-C255-FB8C-F6B1-D4FAA4E6F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47098"/>
              </p:ext>
            </p:extLst>
          </p:nvPr>
        </p:nvGraphicFramePr>
        <p:xfrm>
          <a:off x="935665" y="2060721"/>
          <a:ext cx="7055380" cy="361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730">
                  <a:extLst>
                    <a:ext uri="{9D8B030D-6E8A-4147-A177-3AD203B41FA5}">
                      <a16:colId xmlns:a16="http://schemas.microsoft.com/office/drawing/2014/main" val="3386205282"/>
                    </a:ext>
                  </a:extLst>
                </a:gridCol>
                <a:gridCol w="1983952">
                  <a:extLst>
                    <a:ext uri="{9D8B030D-6E8A-4147-A177-3AD203B41FA5}">
                      <a16:colId xmlns:a16="http://schemas.microsoft.com/office/drawing/2014/main" val="2371799597"/>
                    </a:ext>
                  </a:extLst>
                </a:gridCol>
                <a:gridCol w="1768825">
                  <a:extLst>
                    <a:ext uri="{9D8B030D-6E8A-4147-A177-3AD203B41FA5}">
                      <a16:colId xmlns:a16="http://schemas.microsoft.com/office/drawing/2014/main" val="680852136"/>
                    </a:ext>
                  </a:extLst>
                </a:gridCol>
                <a:gridCol w="1756873">
                  <a:extLst>
                    <a:ext uri="{9D8B030D-6E8A-4147-A177-3AD203B41FA5}">
                      <a16:colId xmlns:a16="http://schemas.microsoft.com/office/drawing/2014/main" val="1206116066"/>
                    </a:ext>
                  </a:extLst>
                </a:gridCol>
              </a:tblGrid>
              <a:tr h="262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Title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Reference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Date/Year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Features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76639173"/>
                  </a:ext>
                </a:extLst>
              </a:tr>
              <a:tr h="1031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Trip Advisor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https://www.tripadvisor.in/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 14 february,2000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User-generated reviews, travel forums, comparison tools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1236257"/>
                  </a:ext>
                </a:extLst>
              </a:tr>
              <a:tr h="1031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MakeMyTrip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https://www.makemytrip.com/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21 April ,2000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Comprehensive travel booking, itinerary planning, package deals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48894445"/>
                  </a:ext>
                </a:extLst>
              </a:tr>
              <a:tr h="1287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Booking.com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https://www.booking.com/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 February 21,1996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Wide range of accommodations, price match guarantee, user-friendly interface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243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15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UML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 Diagram</a:t>
            </a:r>
            <a:r>
              <a:rPr dirty="0"/>
              <a:t>: Relationships between data entities (Users, Tours, </a:t>
            </a:r>
            <a:r>
              <a:rPr lang="en-IN" dirty="0"/>
              <a:t>guides</a:t>
            </a:r>
            <a:r>
              <a:rPr dirty="0"/>
              <a:t>).</a:t>
            </a:r>
          </a:p>
          <a:p>
            <a:r>
              <a:rPr dirty="0"/>
              <a:t>DFD: Data flow between modules like User, Admin, and System.</a:t>
            </a:r>
          </a:p>
          <a:p>
            <a:r>
              <a:rPr dirty="0"/>
              <a:t>Sequence Diagram: Interaction between the user and chatbot.</a:t>
            </a:r>
          </a:p>
          <a:p>
            <a:r>
              <a:rPr lang="en-IN" dirty="0"/>
              <a:t> </a:t>
            </a:r>
            <a:r>
              <a:rPr dirty="0"/>
              <a:t>Activity Diagram: Flow of travel planning and booking.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F5F0-095F-7790-8EBF-C4283E01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 Diagram:-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0DFEB-ACA9-F493-8011-C552B72C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32" y="1485495"/>
            <a:ext cx="6643736" cy="47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1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242-D439-B382-8878-D8159F6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DFD: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066C3-9597-63A7-8C2A-C70B7143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586"/>
            <a:ext cx="9144000" cy="37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1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BE99-19EF-C4F9-BA7E-653DA7D0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3"/>
            <a:ext cx="7055380" cy="1400530"/>
          </a:xfrm>
        </p:spPr>
        <p:txBody>
          <a:bodyPr/>
          <a:lstStyle/>
          <a:p>
            <a:r>
              <a:rPr lang="en-IN" b="1" dirty="0"/>
              <a:t>Sequence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70C7A-BCEA-98D2-C3B1-D23DACBE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99" y="876044"/>
            <a:ext cx="6313816" cy="57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7BB8-B43D-C29C-92E8-DA1C7E2C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 Diagram: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657F2-3094-C552-7263-F9A4FE675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7" y="1744468"/>
            <a:ext cx="7261851" cy="4148332"/>
          </a:xfrm>
        </p:spPr>
      </p:pic>
    </p:spTree>
    <p:extLst>
      <p:ext uri="{BB962C8B-B14F-4D97-AF65-F5344CB8AC3E}">
        <p14:creationId xmlns:p14="http://schemas.microsoft.com/office/powerpoint/2010/main" val="308494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468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</vt:lpstr>
      <vt:lpstr>Wingdings 3</vt:lpstr>
      <vt:lpstr>Ion</vt:lpstr>
      <vt:lpstr>TravelXGuide</vt:lpstr>
      <vt:lpstr>Problem Statement</vt:lpstr>
      <vt:lpstr>Objectives</vt:lpstr>
      <vt:lpstr>Review of Literature: </vt:lpstr>
      <vt:lpstr>UML Designs</vt:lpstr>
      <vt:lpstr>ER Diagram:- </vt:lpstr>
      <vt:lpstr>DFD:</vt:lpstr>
      <vt:lpstr>Sequence Diagram:</vt:lpstr>
      <vt:lpstr>Activity Diagram:</vt:lpstr>
      <vt:lpstr>Methodology</vt:lpstr>
      <vt:lpstr>Scope and Limitations</vt:lpstr>
      <vt:lpstr>Expected Outcomes</vt:lpstr>
      <vt:lpstr>Software Requirements</vt:lpstr>
      <vt:lpstr>Implementation Plan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Prathmesh Patil</cp:lastModifiedBy>
  <cp:revision>13</cp:revision>
  <dcterms:created xsi:type="dcterms:W3CDTF">2013-01-27T09:14:16Z</dcterms:created>
  <dcterms:modified xsi:type="dcterms:W3CDTF">2024-12-14T09:46:13Z</dcterms:modified>
  <cp:category/>
</cp:coreProperties>
</file>