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0" r:id="rId4"/>
    <p:sldId id="258" r:id="rId5"/>
    <p:sldId id="259" r:id="rId6"/>
    <p:sldId id="260" r:id="rId7"/>
    <p:sldId id="261" r:id="rId8"/>
    <p:sldId id="263" r:id="rId9"/>
    <p:sldId id="264" r:id="rId10"/>
    <p:sldId id="267" r:id="rId11"/>
    <p:sldId id="268"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ans" panose="020B0604020202020204" charset="0"/>
      <p:regular r:id="rId17"/>
    </p:embeddedFont>
    <p:embeddedFont>
      <p:font typeface="DM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54" y="7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48059" y="4103121"/>
            <a:ext cx="7085783" cy="3483736"/>
            <a:chOff x="0" y="0"/>
            <a:chExt cx="38337329" cy="18848606"/>
          </a:xfrm>
        </p:grpSpPr>
        <p:sp>
          <p:nvSpPr>
            <p:cNvPr id="3" name="Freeform 3"/>
            <p:cNvSpPr/>
            <p:nvPr/>
          </p:nvSpPr>
          <p:spPr>
            <a:xfrm>
              <a:off x="72390" y="72390"/>
              <a:ext cx="38192549" cy="18703825"/>
            </a:xfrm>
            <a:custGeom>
              <a:avLst/>
              <a:gdLst/>
              <a:ahLst/>
              <a:cxnLst/>
              <a:rect l="l" t="t" r="r" b="b"/>
              <a:pathLst>
                <a:path w="38192549" h="18703825">
                  <a:moveTo>
                    <a:pt x="0" y="0"/>
                  </a:moveTo>
                  <a:lnTo>
                    <a:pt x="38192549" y="0"/>
                  </a:lnTo>
                  <a:lnTo>
                    <a:pt x="38192549" y="18703825"/>
                  </a:lnTo>
                  <a:lnTo>
                    <a:pt x="0" y="18703825"/>
                  </a:lnTo>
                  <a:lnTo>
                    <a:pt x="0" y="0"/>
                  </a:lnTo>
                  <a:close/>
                </a:path>
              </a:pathLst>
            </a:custGeom>
            <a:solidFill>
              <a:srgbClr val="FFFFFF"/>
            </a:solidFill>
          </p:spPr>
        </p:sp>
        <p:sp>
          <p:nvSpPr>
            <p:cNvPr id="4" name="Freeform 4"/>
            <p:cNvSpPr/>
            <p:nvPr/>
          </p:nvSpPr>
          <p:spPr>
            <a:xfrm>
              <a:off x="0" y="0"/>
              <a:ext cx="38337328" cy="18848606"/>
            </a:xfrm>
            <a:custGeom>
              <a:avLst/>
              <a:gdLst/>
              <a:ahLst/>
              <a:cxnLst/>
              <a:rect l="l" t="t" r="r" b="b"/>
              <a:pathLst>
                <a:path w="38337328" h="18848606">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id="5" name="Group 5"/>
          <p:cNvGrpSpPr/>
          <p:nvPr/>
        </p:nvGrpSpPr>
        <p:grpSpPr>
          <a:xfrm>
            <a:off x="3482624" y="4818442"/>
            <a:ext cx="4237020" cy="4601148"/>
            <a:chOff x="0" y="0"/>
            <a:chExt cx="5649361" cy="6134864"/>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964" y="0"/>
              <a:ext cx="2667866" cy="323955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0" y="2273049"/>
              <a:ext cx="5649361" cy="3861815"/>
            </a:xfrm>
            <a:prstGeom prst="rect">
              <a:avLst/>
            </a:prstGeom>
          </p:spPr>
        </p:pic>
      </p:grpSp>
      <p:grpSp>
        <p:nvGrpSpPr>
          <p:cNvPr id="8" name="Group 8"/>
          <p:cNvGrpSpPr/>
          <p:nvPr/>
        </p:nvGrpSpPr>
        <p:grpSpPr>
          <a:xfrm>
            <a:off x="6209261" y="4705517"/>
            <a:ext cx="4363379" cy="2278946"/>
            <a:chOff x="0" y="0"/>
            <a:chExt cx="5817838" cy="3038594"/>
          </a:xfrm>
        </p:grpSpPr>
        <p:grpSp>
          <p:nvGrpSpPr>
            <p:cNvPr id="9" name="Group 9"/>
            <p:cNvGrpSpPr/>
            <p:nvPr/>
          </p:nvGrpSpPr>
          <p:grpSpPr>
            <a:xfrm>
              <a:off x="0" y="901257"/>
              <a:ext cx="1787536" cy="2137337"/>
              <a:chOff x="0" y="0"/>
              <a:chExt cx="9542071" cy="11409346"/>
            </a:xfrm>
          </p:grpSpPr>
          <p:sp>
            <p:nvSpPr>
              <p:cNvPr id="10" name="Freeform 10"/>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1" name="Freeform 11"/>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2" name="Group 12"/>
            <p:cNvGrpSpPr/>
            <p:nvPr/>
          </p:nvGrpSpPr>
          <p:grpSpPr>
            <a:xfrm>
              <a:off x="2015151" y="901257"/>
              <a:ext cx="1787536" cy="2137337"/>
              <a:chOff x="0" y="0"/>
              <a:chExt cx="9542071" cy="11409346"/>
            </a:xfrm>
          </p:grpSpPr>
          <p:sp>
            <p:nvSpPr>
              <p:cNvPr id="13" name="Freeform 13"/>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4" name="Freeform 14"/>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5" name="Group 15"/>
            <p:cNvGrpSpPr/>
            <p:nvPr/>
          </p:nvGrpSpPr>
          <p:grpSpPr>
            <a:xfrm>
              <a:off x="4030302" y="901257"/>
              <a:ext cx="1787536" cy="2137337"/>
              <a:chOff x="0" y="0"/>
              <a:chExt cx="9542071" cy="11409346"/>
            </a:xfrm>
          </p:grpSpPr>
          <p:sp>
            <p:nvSpPr>
              <p:cNvPr id="16" name="Freeform 16"/>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7" name="Freeform 17"/>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8" name="Group 18"/>
            <p:cNvGrpSpPr/>
            <p:nvPr/>
          </p:nvGrpSpPr>
          <p:grpSpPr>
            <a:xfrm>
              <a:off x="0" y="0"/>
              <a:ext cx="5817838" cy="415594"/>
              <a:chOff x="0" y="0"/>
              <a:chExt cx="31056283" cy="2218491"/>
            </a:xfrm>
          </p:grpSpPr>
          <p:sp>
            <p:nvSpPr>
              <p:cNvPr id="19" name="Freeform 19"/>
              <p:cNvSpPr/>
              <p:nvPr/>
            </p:nvSpPr>
            <p:spPr>
              <a:xfrm>
                <a:off x="72390" y="72390"/>
                <a:ext cx="30911502" cy="2073711"/>
              </a:xfrm>
              <a:custGeom>
                <a:avLst/>
                <a:gdLst/>
                <a:ahLst/>
                <a:cxnLst/>
                <a:rect l="l" t="t" r="r" b="b"/>
                <a:pathLst>
                  <a:path w="30911502" h="2073711">
                    <a:moveTo>
                      <a:pt x="0" y="0"/>
                    </a:moveTo>
                    <a:lnTo>
                      <a:pt x="30911502" y="0"/>
                    </a:lnTo>
                    <a:lnTo>
                      <a:pt x="30911502" y="2073711"/>
                    </a:lnTo>
                    <a:lnTo>
                      <a:pt x="0" y="2073711"/>
                    </a:lnTo>
                    <a:lnTo>
                      <a:pt x="0" y="0"/>
                    </a:lnTo>
                    <a:close/>
                  </a:path>
                </a:pathLst>
              </a:custGeom>
              <a:solidFill>
                <a:srgbClr val="EDF0F2">
                  <a:alpha val="68627"/>
                </a:srgbClr>
              </a:solidFill>
            </p:spPr>
          </p:sp>
          <p:sp>
            <p:nvSpPr>
              <p:cNvPr id="20" name="Freeform 20"/>
              <p:cNvSpPr/>
              <p:nvPr/>
            </p:nvSpPr>
            <p:spPr>
              <a:xfrm>
                <a:off x="0" y="0"/>
                <a:ext cx="31056284" cy="2218491"/>
              </a:xfrm>
              <a:custGeom>
                <a:avLst/>
                <a:gdLst/>
                <a:ahLst/>
                <a:cxnLst/>
                <a:rect l="l" t="t" r="r" b="b"/>
                <a:pathLst>
                  <a:path w="31056284" h="2218491">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pic>
        <p:nvPicPr>
          <p:cNvPr id="21" name="Picture 2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692082" y="5524814"/>
            <a:ext cx="513256" cy="513256"/>
          </a:xfrm>
          <a:prstGeom prst="rect">
            <a:avLst/>
          </a:prstGeom>
        </p:spPr>
      </p:pic>
      <p:grpSp>
        <p:nvGrpSpPr>
          <p:cNvPr id="22" name="Group 22"/>
          <p:cNvGrpSpPr/>
          <p:nvPr/>
        </p:nvGrpSpPr>
        <p:grpSpPr>
          <a:xfrm>
            <a:off x="9848543" y="4956470"/>
            <a:ext cx="4170598" cy="4817013"/>
            <a:chOff x="0" y="0"/>
            <a:chExt cx="5560797" cy="6422684"/>
          </a:xfrm>
        </p:grpSpPr>
        <p:pic>
          <p:nvPicPr>
            <p:cNvPr id="23" name="Picture 2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1841581"/>
              <a:ext cx="5560797" cy="4581103"/>
            </a:xfrm>
            <a:prstGeom prst="rect">
              <a:avLst/>
            </a:prstGeom>
          </p:spPr>
        </p:pic>
        <p:pic>
          <p:nvPicPr>
            <p:cNvPr id="24" name="Picture 2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41158" y="0"/>
              <a:ext cx="2278481" cy="2447587"/>
            </a:xfrm>
            <a:prstGeom prst="rect">
              <a:avLst/>
            </a:prstGeom>
          </p:spPr>
        </p:pic>
      </p:grpSp>
      <p:sp>
        <p:nvSpPr>
          <p:cNvPr id="25" name="TextBox 25"/>
          <p:cNvSpPr txBox="1"/>
          <p:nvPr/>
        </p:nvSpPr>
        <p:spPr>
          <a:xfrm>
            <a:off x="1028700" y="1823146"/>
            <a:ext cx="16230600" cy="1203324"/>
          </a:xfrm>
          <a:prstGeom prst="rect">
            <a:avLst/>
          </a:prstGeom>
        </p:spPr>
        <p:txBody>
          <a:bodyPr lIns="0" tIns="0" rIns="0" bIns="0" rtlCol="0" anchor="t">
            <a:spAutoFit/>
          </a:bodyPr>
          <a:lstStyle/>
          <a:p>
            <a:pPr algn="ctr">
              <a:lnSpc>
                <a:spcPts val="9349"/>
              </a:lnSpc>
            </a:pPr>
            <a:r>
              <a:rPr lang="en-US" sz="8499" dirty="0">
                <a:solidFill>
                  <a:srgbClr val="000000"/>
                </a:solidFill>
                <a:latin typeface="DM Sans Bold"/>
              </a:rPr>
              <a:t>Phishing URL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230600" cy="7809317"/>
          </a:xfrm>
          <a:prstGeom prst="rect">
            <a:avLst/>
          </a:prstGeom>
        </p:spPr>
        <p:txBody>
          <a:bodyPr lIns="0" tIns="0" rIns="0" bIns="0" rtlCol="0" anchor="t">
            <a:spAutoFit/>
          </a:bodyPr>
          <a:lstStyle/>
          <a:p>
            <a:pPr>
              <a:lnSpc>
                <a:spcPts val="5099"/>
              </a:lnSpc>
            </a:pPr>
            <a:r>
              <a:rPr lang="en-US" sz="3399" spc="33" dirty="0">
                <a:solidFill>
                  <a:srgbClr val="000000"/>
                </a:solidFill>
                <a:latin typeface="DM Sans Bold"/>
              </a:rPr>
              <a:t>Q) What is the source of the data?</a:t>
            </a:r>
          </a:p>
          <a:p>
            <a:pPr marL="734059" lvl="1" indent="-367030">
              <a:lnSpc>
                <a:spcPts val="5099"/>
              </a:lnSpc>
              <a:buFont typeface="Arial"/>
              <a:buChar char="•"/>
            </a:pPr>
            <a:r>
              <a:rPr lang="en-US" sz="3399" spc="33" dirty="0">
                <a:solidFill>
                  <a:srgbClr val="000000"/>
                </a:solidFill>
                <a:latin typeface="DM Sans"/>
              </a:rPr>
              <a:t>Data was collected from Kaggle.</a:t>
            </a:r>
          </a:p>
          <a:p>
            <a:pPr>
              <a:lnSpc>
                <a:spcPts val="5099"/>
              </a:lnSpc>
            </a:pPr>
            <a:endParaRPr lang="en-US" sz="3399" spc="33" dirty="0">
              <a:solidFill>
                <a:srgbClr val="000000"/>
              </a:solidFill>
              <a:latin typeface="DM Sans"/>
            </a:endParaRPr>
          </a:p>
          <a:p>
            <a:pPr>
              <a:lnSpc>
                <a:spcPts val="5099"/>
              </a:lnSpc>
            </a:pPr>
            <a:r>
              <a:rPr lang="en-US" sz="3399" spc="33" dirty="0">
                <a:solidFill>
                  <a:srgbClr val="000000"/>
                </a:solidFill>
                <a:latin typeface="DM Sans Bold"/>
              </a:rPr>
              <a:t>Q) What is the complete flow of your project?</a:t>
            </a:r>
          </a:p>
          <a:p>
            <a:pPr marL="734059" lvl="1" indent="-367030">
              <a:lnSpc>
                <a:spcPts val="5099"/>
              </a:lnSpc>
              <a:buFont typeface="Arial"/>
              <a:buChar char="•"/>
            </a:pPr>
            <a:r>
              <a:rPr lang="en-US" sz="3399" spc="33" dirty="0">
                <a:solidFill>
                  <a:srgbClr val="000000"/>
                </a:solidFill>
                <a:latin typeface="DM Sans"/>
              </a:rPr>
              <a:t>Refer to slide no 5 for better understanding.</a:t>
            </a:r>
          </a:p>
          <a:p>
            <a:pPr>
              <a:lnSpc>
                <a:spcPts val="5099"/>
              </a:lnSpc>
            </a:pPr>
            <a:endParaRPr lang="en-US" sz="3399" spc="33" dirty="0">
              <a:solidFill>
                <a:srgbClr val="000000"/>
              </a:solidFill>
              <a:latin typeface="DM Sans"/>
            </a:endParaRPr>
          </a:p>
          <a:p>
            <a:pPr>
              <a:lnSpc>
                <a:spcPts val="5099"/>
              </a:lnSpc>
            </a:pPr>
            <a:r>
              <a:rPr lang="en-US" sz="3399" spc="33" dirty="0">
                <a:solidFill>
                  <a:srgbClr val="000000"/>
                </a:solidFill>
                <a:latin typeface="DM Sans Bold"/>
              </a:rPr>
              <a:t>Q) What techniques were you using for data pre-processing?</a:t>
            </a:r>
          </a:p>
          <a:p>
            <a:pPr marL="734059" lvl="1" indent="-367030">
              <a:lnSpc>
                <a:spcPts val="5099"/>
              </a:lnSpc>
              <a:buFont typeface="Arial"/>
              <a:buChar char="•"/>
            </a:pPr>
            <a:r>
              <a:rPr lang="en-US" sz="3399" spc="33" dirty="0">
                <a:solidFill>
                  <a:srgbClr val="000000"/>
                </a:solidFill>
                <a:latin typeface="DM Sans"/>
              </a:rPr>
              <a:t>In data pre processing, we analyzed the data, found the important features, and based on the domain knowledge, we eliminated the unnecessary columns. We also tried to fill Missing Values with mean, median and mode but still the data have the same correlations. Thus removing the columns with high </a:t>
            </a:r>
            <a:r>
              <a:rPr lang="en-US" sz="3399" spc="33" dirty="0" err="1">
                <a:solidFill>
                  <a:srgbClr val="000000"/>
                </a:solidFill>
                <a:latin typeface="DM Sans"/>
              </a:rPr>
              <a:t>NaN</a:t>
            </a:r>
            <a:r>
              <a:rPr lang="en-US" sz="3399" spc="33" dirty="0">
                <a:solidFill>
                  <a:srgbClr val="000000"/>
                </a:solidFill>
                <a:latin typeface="DM Sans"/>
              </a:rPr>
              <a:t> values was the better option for 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2838" y="372829"/>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Frequent Q&amp;A</a:t>
            </a:r>
          </a:p>
        </p:txBody>
      </p:sp>
      <p:sp>
        <p:nvSpPr>
          <p:cNvPr id="3" name="TextBox 3"/>
          <p:cNvSpPr txBox="1"/>
          <p:nvPr/>
        </p:nvSpPr>
        <p:spPr>
          <a:xfrm>
            <a:off x="1022838" y="1310089"/>
            <a:ext cx="16230600" cy="8439554"/>
          </a:xfrm>
          <a:prstGeom prst="rect">
            <a:avLst/>
          </a:prstGeom>
        </p:spPr>
        <p:txBody>
          <a:bodyPr lIns="0" tIns="0" rIns="0" bIns="0" rtlCol="0" anchor="t">
            <a:spAutoFit/>
          </a:bodyPr>
          <a:lstStyle/>
          <a:p>
            <a:pPr>
              <a:lnSpc>
                <a:spcPts val="5099"/>
              </a:lnSpc>
            </a:pPr>
            <a:r>
              <a:rPr lang="en-US" sz="3399" spc="33" dirty="0">
                <a:solidFill>
                  <a:srgbClr val="000000"/>
                </a:solidFill>
                <a:latin typeface="DM Sans Bold"/>
              </a:rPr>
              <a:t>Q) How did you choose the model?</a:t>
            </a:r>
          </a:p>
          <a:p>
            <a:pPr marL="734059" lvl="1" indent="-367030">
              <a:lnSpc>
                <a:spcPts val="5099"/>
              </a:lnSpc>
              <a:buFont typeface="Arial"/>
              <a:buChar char="•"/>
            </a:pPr>
            <a:r>
              <a:rPr lang="en-US" sz="3399" spc="33" dirty="0">
                <a:solidFill>
                  <a:srgbClr val="000000"/>
                </a:solidFill>
                <a:latin typeface="DM Sans"/>
              </a:rPr>
              <a:t>After implementing hyper parameter tuning, we were able to do model selection based on the metrics and how it was performing on unseen data. The final model we chose was Random Forest Classifier.</a:t>
            </a:r>
          </a:p>
          <a:p>
            <a:pPr>
              <a:lnSpc>
                <a:spcPts val="5099"/>
              </a:lnSpc>
            </a:pPr>
            <a:endParaRPr lang="en-US" sz="3399" spc="33" dirty="0">
              <a:solidFill>
                <a:srgbClr val="000000"/>
              </a:solidFill>
              <a:latin typeface="DM Sans"/>
            </a:endParaRPr>
          </a:p>
          <a:p>
            <a:pPr>
              <a:lnSpc>
                <a:spcPts val="5099"/>
              </a:lnSpc>
            </a:pPr>
            <a:r>
              <a:rPr lang="en-US" sz="3399" spc="33" dirty="0">
                <a:solidFill>
                  <a:srgbClr val="000000"/>
                </a:solidFill>
                <a:latin typeface="DM Sans Bold"/>
              </a:rPr>
              <a:t>Q) How did you verify </a:t>
            </a:r>
            <a:r>
              <a:rPr lang="en-US" sz="3399" spc="33" dirty="0" err="1">
                <a:solidFill>
                  <a:srgbClr val="000000"/>
                </a:solidFill>
                <a:latin typeface="DM Sans Bold"/>
              </a:rPr>
              <a:t>urls</a:t>
            </a:r>
            <a:r>
              <a:rPr lang="en-US" sz="3399" spc="33" dirty="0">
                <a:solidFill>
                  <a:srgbClr val="000000"/>
                </a:solidFill>
                <a:latin typeface="DM Sans Bold"/>
              </a:rPr>
              <a:t>?</a:t>
            </a:r>
          </a:p>
          <a:p>
            <a:pPr marL="571500" indent="-571500">
              <a:lnSpc>
                <a:spcPts val="5099"/>
              </a:lnSpc>
              <a:buFont typeface="Arial" panose="020B0604020202020204" pitchFamily="34" charset="0"/>
              <a:buChar char="•"/>
            </a:pPr>
            <a:r>
              <a:rPr lang="en-US" sz="2800" dirty="0"/>
              <a:t>To determine if a URL is suspicious, extract key features such as URL length, number of subdomains, special characters, and presence of suspicious keywords. Combine these with host-based features like domain age and IP address information, and content-based features such as forms asking for sensitive information. Use heuristic analysis to check for signs like the use of HTTP instead of HTTPS and similar-looking domain names. Train a machine learning model, such as a Random Forest Classifier, on a labeled dataset of URLs to classify them as phishing or legitimate based on these features. This approach enables accurate and efficient identification of suspicious URLs in real-time applications.</a:t>
            </a:r>
            <a:endParaRPr lang="en-US" sz="2800" spc="33" dirty="0">
              <a:solidFill>
                <a:srgbClr val="000000"/>
              </a:solidFill>
              <a:latin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855763"/>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Objectives</a:t>
            </a:r>
          </a:p>
        </p:txBody>
      </p:sp>
      <p:sp>
        <p:nvSpPr>
          <p:cNvPr id="3" name="TextBox 3"/>
          <p:cNvSpPr txBox="1"/>
          <p:nvPr/>
        </p:nvSpPr>
        <p:spPr>
          <a:xfrm>
            <a:off x="1295400" y="2781300"/>
            <a:ext cx="16230600" cy="3798797"/>
          </a:xfrm>
          <a:prstGeom prst="rect">
            <a:avLst/>
          </a:prstGeom>
        </p:spPr>
        <p:txBody>
          <a:bodyPr lIns="0" tIns="0" rIns="0" bIns="0" rtlCol="0" anchor="t">
            <a:spAutoFit/>
          </a:bodyPr>
          <a:lstStyle/>
          <a:p>
            <a:pPr>
              <a:lnSpc>
                <a:spcPts val="5999"/>
              </a:lnSpc>
            </a:pPr>
            <a:r>
              <a:rPr lang="en-US" sz="4000" dirty="0"/>
              <a:t>The objective of this project is to develop a robust machine learning-based system for detecting phishing URLs, leveraging a random forest model to enhance accuracy and reliability. By analyzing various features extracted from URLs, the project aims to improve the identification of malicious sites and thereby strengthen cybersecurity defenses against phishing attacks.</a:t>
            </a:r>
            <a:endParaRPr lang="en-US" sz="4000" spc="39" dirty="0">
              <a:solidFill>
                <a:srgbClr val="000000"/>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5F1F9-B0A9-4B83-A16E-0A442FE1006E}"/>
              </a:ext>
            </a:extLst>
          </p:cNvPr>
          <p:cNvSpPr txBox="1"/>
          <p:nvPr/>
        </p:nvSpPr>
        <p:spPr>
          <a:xfrm>
            <a:off x="800100" y="2080260"/>
            <a:ext cx="16687800" cy="7478970"/>
          </a:xfrm>
          <a:prstGeom prst="rect">
            <a:avLst/>
          </a:prstGeom>
          <a:noFill/>
        </p:spPr>
        <p:txBody>
          <a:bodyPr wrap="square">
            <a:spAutoFit/>
          </a:bodyPr>
          <a:lstStyle/>
          <a:p>
            <a:r>
              <a:rPr lang="en-US" sz="4000" dirty="0"/>
              <a:t>The benefits of the phishing URL detection system include:</a:t>
            </a:r>
          </a:p>
          <a:p>
            <a:pPr>
              <a:buFont typeface="+mj-lt"/>
              <a:buAutoNum type="arabicPeriod"/>
            </a:pPr>
            <a:r>
              <a:rPr lang="en-US" sz="4000" b="1" dirty="0"/>
              <a:t>Enhanced Security</a:t>
            </a:r>
            <a:r>
              <a:rPr lang="en-US" sz="4000" dirty="0"/>
              <a:t>: Provides accurate detection of malicious URLs, reducing the risk of phishing attacks and protecting sensitive information.</a:t>
            </a:r>
          </a:p>
          <a:p>
            <a:pPr>
              <a:buFont typeface="+mj-lt"/>
              <a:buAutoNum type="arabicPeriod"/>
            </a:pPr>
            <a:r>
              <a:rPr lang="en-US" sz="4000" b="1" dirty="0"/>
              <a:t>Real-time Analysis</a:t>
            </a:r>
            <a:r>
              <a:rPr lang="en-US" sz="4000" dirty="0"/>
              <a:t>: Offers timely identification and blocking of phishing attempts, minimizing potential damage.</a:t>
            </a:r>
          </a:p>
          <a:p>
            <a:pPr>
              <a:buFont typeface="+mj-lt"/>
              <a:buAutoNum type="arabicPeriod"/>
            </a:pPr>
            <a:r>
              <a:rPr lang="en-US" sz="4000" b="1" dirty="0"/>
              <a:t>Scalability</a:t>
            </a:r>
            <a:r>
              <a:rPr lang="en-US" sz="4000" dirty="0"/>
              <a:t>: Easily integrates into various applications and systems, making it adaptable to different security infrastructures.</a:t>
            </a:r>
          </a:p>
          <a:p>
            <a:pPr>
              <a:buFont typeface="+mj-lt"/>
              <a:buAutoNum type="arabicPeriod"/>
            </a:pPr>
            <a:r>
              <a:rPr lang="en-US" sz="4000" b="1" dirty="0"/>
              <a:t>Efficient Resource Use</a:t>
            </a:r>
            <a:r>
              <a:rPr lang="en-US" sz="4000" dirty="0"/>
              <a:t>: Optimized for low memory and CPU usage, ensuring minimal impact on system performance.</a:t>
            </a:r>
          </a:p>
          <a:p>
            <a:pPr>
              <a:buFont typeface="+mj-lt"/>
              <a:buAutoNum type="arabicPeriod"/>
            </a:pPr>
            <a:r>
              <a:rPr lang="en-US" sz="4000" b="1" dirty="0"/>
              <a:t>Improved Accuracy</a:t>
            </a:r>
            <a:r>
              <a:rPr lang="en-US" sz="4000" dirty="0"/>
              <a:t>: Utilizes a random forest model to capture complex patterns in URL data, leading to higher detection accuracy compared to traditional methods.</a:t>
            </a:r>
          </a:p>
        </p:txBody>
      </p:sp>
      <p:sp>
        <p:nvSpPr>
          <p:cNvPr id="4" name="TextBox 4">
            <a:extLst>
              <a:ext uri="{FF2B5EF4-FFF2-40B4-BE49-F238E27FC236}">
                <a16:creationId xmlns:a16="http://schemas.microsoft.com/office/drawing/2014/main" id="{E5C0537D-CCB9-41B4-93E5-1C973C4D1010}"/>
              </a:ext>
            </a:extLst>
          </p:cNvPr>
          <p:cNvSpPr txBox="1"/>
          <p:nvPr/>
        </p:nvSpPr>
        <p:spPr>
          <a:xfrm>
            <a:off x="609600" y="11811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Benefits</a:t>
            </a:r>
          </a:p>
        </p:txBody>
      </p:sp>
    </p:spTree>
    <p:extLst>
      <p:ext uri="{BB962C8B-B14F-4D97-AF65-F5344CB8AC3E}">
        <p14:creationId xmlns:p14="http://schemas.microsoft.com/office/powerpoint/2010/main" val="17895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955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Data Sharing Agreement</a:t>
            </a:r>
          </a:p>
        </p:txBody>
      </p:sp>
      <p:sp>
        <p:nvSpPr>
          <p:cNvPr id="3" name="TextBox 3"/>
          <p:cNvSpPr txBox="1"/>
          <p:nvPr/>
        </p:nvSpPr>
        <p:spPr>
          <a:xfrm>
            <a:off x="1295400" y="4012260"/>
            <a:ext cx="16230600" cy="2262479"/>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Sample File Name: </a:t>
            </a:r>
            <a:r>
              <a:rPr lang="en-US" sz="3999" b="1" spc="39" dirty="0">
                <a:solidFill>
                  <a:srgbClr val="000000"/>
                </a:solidFill>
                <a:latin typeface="DM Sans"/>
              </a:rPr>
              <a:t>phishing_site_urls</a:t>
            </a:r>
            <a:r>
              <a:rPr lang="en-US" sz="3999" spc="39" dirty="0">
                <a:solidFill>
                  <a:srgbClr val="000000"/>
                </a:solidFill>
                <a:latin typeface="DM Sans Bold"/>
              </a:rPr>
              <a:t>.csv</a:t>
            </a:r>
          </a:p>
          <a:p>
            <a:pPr marL="863595" lvl="1" indent="-431797">
              <a:lnSpc>
                <a:spcPts val="5999"/>
              </a:lnSpc>
              <a:buFont typeface="Arial"/>
              <a:buChar char="•"/>
            </a:pPr>
            <a:r>
              <a:rPr lang="en-US" sz="3999" spc="39" dirty="0">
                <a:solidFill>
                  <a:srgbClr val="000000"/>
                </a:solidFill>
                <a:latin typeface="DM Sans"/>
              </a:rPr>
              <a:t>Number of Columns: </a:t>
            </a:r>
            <a:r>
              <a:rPr lang="en-US" sz="3999" spc="39" dirty="0">
                <a:solidFill>
                  <a:srgbClr val="000000"/>
                </a:solidFill>
                <a:latin typeface="DM Sans Bold"/>
              </a:rPr>
              <a:t>2</a:t>
            </a:r>
          </a:p>
          <a:p>
            <a:pPr marL="863595" lvl="1" indent="-431797">
              <a:lnSpc>
                <a:spcPts val="5999"/>
              </a:lnSpc>
              <a:buFont typeface="Arial"/>
              <a:buChar char="•"/>
            </a:pPr>
            <a:r>
              <a:rPr lang="en-US" sz="3999" spc="39" dirty="0">
                <a:solidFill>
                  <a:srgbClr val="000000"/>
                </a:solidFill>
                <a:latin typeface="DM Sans"/>
              </a:rPr>
              <a:t>Columns Name: </a:t>
            </a:r>
            <a:r>
              <a:rPr lang="en-US" sz="3999" spc="39" dirty="0">
                <a:solidFill>
                  <a:srgbClr val="000000"/>
                </a:solidFill>
                <a:latin typeface="DM Sans Bold"/>
              </a:rPr>
              <a:t>URL and Label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89629" y="1506855"/>
            <a:ext cx="14908741" cy="8386167"/>
          </a:xfrm>
          <a:prstGeom prst="rect">
            <a:avLst/>
          </a:prstGeom>
        </p:spPr>
      </p:pic>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429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1: Data Preprocessing and EDA</a:t>
            </a:r>
          </a:p>
        </p:txBody>
      </p:sp>
      <p:sp>
        <p:nvSpPr>
          <p:cNvPr id="4" name="Rectangle 1">
            <a:extLst>
              <a:ext uri="{FF2B5EF4-FFF2-40B4-BE49-F238E27FC236}">
                <a16:creationId xmlns:a16="http://schemas.microsoft.com/office/drawing/2014/main" id="{3A9E6E2C-0B90-4399-B28B-8151C5A6CDAC}"/>
              </a:ext>
            </a:extLst>
          </p:cNvPr>
          <p:cNvSpPr>
            <a:spLocks noChangeArrowheads="1"/>
          </p:cNvSpPr>
          <p:nvPr/>
        </p:nvSpPr>
        <p:spPr bwMode="auto">
          <a:xfrm>
            <a:off x="381000" y="1330702"/>
            <a:ext cx="17526000" cy="895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j-lt"/>
              </a:rPr>
              <a:t>Data Cleaning:</a:t>
            </a:r>
          </a:p>
          <a:p>
            <a:pPr eaLnBrk="0" fontAlgn="base" hangingPunct="0">
              <a:spcBef>
                <a:spcPct val="0"/>
              </a:spcBef>
              <a:spcAft>
                <a:spcPct val="0"/>
              </a:spcAft>
              <a:buFontTx/>
              <a:buChar char="•"/>
            </a:pPr>
            <a:r>
              <a:rPr kumimoji="0" lang="en-US" altLang="en-US" sz="3200" b="1" i="0" u="none" strike="noStrike" cap="none" normalizeH="0" baseline="0" dirty="0">
                <a:ln>
                  <a:noFill/>
                </a:ln>
                <a:solidFill>
                  <a:schemeClr val="tx1"/>
                </a:solidFill>
                <a:effectLst/>
                <a:latin typeface="+mj-lt"/>
              </a:rPr>
              <a:t>Remove Duplicates:</a:t>
            </a:r>
            <a:r>
              <a:rPr kumimoji="0" lang="en-US" altLang="en-US" sz="3200" b="0" i="0" u="none" strike="noStrike" cap="none" normalizeH="0" baseline="0" dirty="0">
                <a:ln>
                  <a:noFill/>
                </a:ln>
                <a:solidFill>
                  <a:schemeClr val="tx1"/>
                </a:solidFill>
                <a:effectLst/>
                <a:latin typeface="+mj-lt"/>
              </a:rPr>
              <a:t> Eliminate duplicate rows to avoid redundant data that could skew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Handle Missing Values:</a:t>
            </a:r>
            <a:r>
              <a:rPr kumimoji="0" lang="en-US" altLang="en-US" sz="3200" b="0" i="0" u="none" strike="noStrike" cap="none" normalizeH="0" baseline="0" dirty="0">
                <a:ln>
                  <a:noFill/>
                </a:ln>
                <a:solidFill>
                  <a:schemeClr val="tx1"/>
                </a:solidFill>
                <a:effectLst/>
                <a:latin typeface="+mj-lt"/>
              </a:rPr>
              <a:t> Address missing values by removing rows with missing data or using imputation techniques to ensure a complete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j-lt"/>
              </a:rPr>
              <a:t>Feature Extraction:</a:t>
            </a: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URL Parsing:</a:t>
            </a:r>
            <a:r>
              <a:rPr kumimoji="0" lang="en-US" altLang="en-US" sz="3200" b="0" i="0" u="none" strike="noStrike" cap="none" normalizeH="0" baseline="0" dirty="0">
                <a:ln>
                  <a:noFill/>
                </a:ln>
                <a:solidFill>
                  <a:schemeClr val="tx1"/>
                </a:solidFill>
                <a:effectLst/>
                <a:latin typeface="+mj-lt"/>
              </a:rPr>
              <a:t> Break down URLs into components like domain and path to analyze their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Feature Engineering:</a:t>
            </a:r>
            <a:r>
              <a:rPr kumimoji="0" lang="en-US" altLang="en-US" sz="3200" b="0" i="0" u="none" strike="noStrike" cap="none" normalizeH="0" baseline="0" dirty="0">
                <a:ln>
                  <a:noFill/>
                </a:ln>
                <a:solidFill>
                  <a:schemeClr val="tx1"/>
                </a:solidFill>
                <a:effectLst/>
                <a:latin typeface="+mj-lt"/>
              </a:rPr>
              <a:t> Create meaningful features from URL components, such as length, keyword presence, and subdomain count, which can help in distinguishing between phishing and legitimate URLs.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j-lt"/>
              </a:rPr>
              <a:t>Text Processing:</a:t>
            </a: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Tokenization:</a:t>
            </a:r>
            <a:r>
              <a:rPr kumimoji="0" lang="en-US" altLang="en-US" sz="3200" b="0" i="0" u="none" strike="noStrike" cap="none" normalizeH="0" baseline="0" dirty="0">
                <a:ln>
                  <a:noFill/>
                </a:ln>
                <a:solidFill>
                  <a:schemeClr val="tx1"/>
                </a:solidFill>
                <a:effectLst/>
                <a:latin typeface="+mj-lt"/>
              </a:rPr>
              <a:t> Split URLs into tokens for detailed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Normalization:</a:t>
            </a:r>
            <a:r>
              <a:rPr kumimoji="0" lang="en-US" altLang="en-US" sz="3200" b="0" i="0" u="none" strike="noStrike" cap="none" normalizeH="0" baseline="0" dirty="0">
                <a:ln>
                  <a:noFill/>
                </a:ln>
                <a:solidFill>
                  <a:schemeClr val="tx1"/>
                </a:solidFill>
                <a:effectLst/>
                <a:latin typeface="+mj-lt"/>
              </a:rPr>
              <a:t> Convert URLs to lowercase to ensure consistency in feature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mj-lt"/>
              </a:rPr>
              <a:t>Remove Special Characters:</a:t>
            </a:r>
            <a:r>
              <a:rPr kumimoji="0" lang="en-US" altLang="en-US" sz="3200" b="0" i="0" u="none" strike="noStrike" cap="none" normalizeH="0" baseline="0" dirty="0">
                <a:ln>
                  <a:noFill/>
                </a:ln>
                <a:solidFill>
                  <a:schemeClr val="tx1"/>
                </a:solidFill>
                <a:effectLst/>
                <a:latin typeface="+mj-lt"/>
              </a:rPr>
              <a:t> Strip out irrelevant special characters to focus on essential URL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j-lt"/>
              </a:rPr>
              <a:t>Encoding Labels:</a:t>
            </a: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j-lt"/>
              </a:rPr>
              <a:t>Convert categorical labels (e.g., "phishing" and "legitimate") into numerical values so they can be used by machine learning algorithms.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j-lt"/>
              </a:rPr>
              <a:t>Splitting Data:</a:t>
            </a: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j-lt"/>
              </a:rPr>
              <a:t>Divide the dataset into training and testing sets to train the model and evaluate its performance on unseen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2: Logistic Regression</a:t>
            </a:r>
          </a:p>
        </p:txBody>
      </p:sp>
      <p:sp>
        <p:nvSpPr>
          <p:cNvPr id="6" name="Rectangle 3">
            <a:extLst>
              <a:ext uri="{FF2B5EF4-FFF2-40B4-BE49-F238E27FC236}">
                <a16:creationId xmlns:a16="http://schemas.microsoft.com/office/drawing/2014/main" id="{ECBB8CF6-F6DB-4A48-919C-640CAAED341F}"/>
              </a:ext>
            </a:extLst>
          </p:cNvPr>
          <p:cNvSpPr>
            <a:spLocks noChangeArrowheads="1"/>
          </p:cNvSpPr>
          <p:nvPr/>
        </p:nvSpPr>
        <p:spPr bwMode="auto">
          <a:xfrm>
            <a:off x="1314450" y="2400300"/>
            <a:ext cx="156591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Logistic </a:t>
            </a:r>
            <a:r>
              <a:rPr kumimoji="0" lang="en-US" altLang="en-US" sz="3600" b="0" i="0" u="none" strike="noStrike" cap="none" normalizeH="0" baseline="0" dirty="0">
                <a:ln>
                  <a:noFill/>
                </a:ln>
                <a:solidFill>
                  <a:schemeClr val="tx1"/>
                </a:solidFill>
                <a:effectLst/>
              </a:rPr>
              <a:t>regression</a:t>
            </a:r>
            <a:r>
              <a:rPr kumimoji="0" lang="en-US" altLang="en-US" sz="3600" b="0" i="0" u="none" strike="noStrike" cap="none" normalizeH="0" baseline="0" dirty="0">
                <a:ln>
                  <a:noFill/>
                </a:ln>
                <a:solidFill>
                  <a:schemeClr val="tx1"/>
                </a:solidFill>
                <a:effectLst/>
                <a:latin typeface="Arial" panose="020B0604020202020204" pitchFamily="34" charset="0"/>
              </a:rPr>
              <a:t> is a straightforward and interpretable model used in phishing URL detection. It helps establish a baseline for classification performance by predicting whether a URL is phishing or legitimate based on extracted features like URL length and number of subdomains. The model provides clear insights into feature importance through its coefficients, showing which features most influence the prediction. It is efficient and suitable for initial experiments, offering a reference point for comparing more complex models. While it may not capture all patterns as well as advanced models, it serves as a useful tool for understanding and refining the classification process.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811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4: </a:t>
            </a:r>
            <a:r>
              <a:rPr lang="en-US" sz="6300" dirty="0" err="1">
                <a:solidFill>
                  <a:srgbClr val="000000"/>
                </a:solidFill>
                <a:latin typeface="DM Sans Bold"/>
              </a:rPr>
              <a:t>XGBoost</a:t>
            </a:r>
            <a:r>
              <a:rPr lang="en-US" sz="6300" dirty="0">
                <a:solidFill>
                  <a:srgbClr val="000000"/>
                </a:solidFill>
                <a:latin typeface="DM Sans Bold"/>
              </a:rPr>
              <a:t> Algorithm</a:t>
            </a:r>
          </a:p>
        </p:txBody>
      </p:sp>
      <p:sp>
        <p:nvSpPr>
          <p:cNvPr id="3" name="TextBox 3"/>
          <p:cNvSpPr txBox="1"/>
          <p:nvPr/>
        </p:nvSpPr>
        <p:spPr>
          <a:xfrm>
            <a:off x="1028700" y="2691765"/>
            <a:ext cx="16230600" cy="5198283"/>
          </a:xfrm>
          <a:prstGeom prst="rect">
            <a:avLst/>
          </a:prstGeom>
        </p:spPr>
        <p:txBody>
          <a:bodyPr lIns="0" tIns="0" rIns="0" bIns="0" rtlCol="0" anchor="t">
            <a:spAutoFit/>
          </a:bodyPr>
          <a:lstStyle/>
          <a:p>
            <a:pPr marL="367029" lvl="1">
              <a:lnSpc>
                <a:spcPts val="5099"/>
              </a:lnSpc>
            </a:pPr>
            <a:r>
              <a:rPr lang="en-US" sz="3600" dirty="0" err="1"/>
              <a:t>XGBoost</a:t>
            </a:r>
            <a:r>
              <a:rPr lang="en-US" sz="3600" dirty="0"/>
              <a:t> (Extreme Gradient Boosting) is a highly efficient and accurate machine learning algorithm ideal for phishing URL detection. It excels in handling diverse features and automatically manages missing values. By using gradient boosting, </a:t>
            </a:r>
            <a:r>
              <a:rPr lang="en-US" sz="3600" dirty="0" err="1"/>
              <a:t>XGBoost</a:t>
            </a:r>
            <a:r>
              <a:rPr lang="en-US" sz="3600" dirty="0"/>
              <a:t> builds an ensemble of trees sequentially, where each tree corrects the errors of the previous ones, thus improving model accuracy. Its built-in regularization parameters prevent overfitting, ensuring the model generalizes well to new data. This makes </a:t>
            </a:r>
            <a:r>
              <a:rPr lang="en-US" sz="3600" dirty="0" err="1"/>
              <a:t>XGBoost</a:t>
            </a:r>
            <a:r>
              <a:rPr lang="en-US" sz="3600" dirty="0"/>
              <a:t> a powerful choice for achieving high performance in identifying phishing URLs.</a:t>
            </a:r>
            <a:endParaRPr lang="en-US" sz="3399" spc="33" dirty="0">
              <a:solidFill>
                <a:srgbClr val="00000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335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5: Random Forest Classifier</a:t>
            </a:r>
          </a:p>
        </p:txBody>
      </p:sp>
      <p:sp>
        <p:nvSpPr>
          <p:cNvPr id="3" name="TextBox 3"/>
          <p:cNvSpPr txBox="1"/>
          <p:nvPr/>
        </p:nvSpPr>
        <p:spPr>
          <a:xfrm>
            <a:off x="1219200" y="2857500"/>
            <a:ext cx="16230600" cy="5852308"/>
          </a:xfrm>
          <a:prstGeom prst="rect">
            <a:avLst/>
          </a:prstGeom>
        </p:spPr>
        <p:txBody>
          <a:bodyPr lIns="0" tIns="0" rIns="0" bIns="0" rtlCol="0" anchor="t">
            <a:spAutoFit/>
          </a:bodyPr>
          <a:lstStyle/>
          <a:p>
            <a:pPr marL="367029" lvl="1">
              <a:lnSpc>
                <a:spcPts val="5099"/>
              </a:lnSpc>
            </a:pPr>
            <a:r>
              <a:rPr lang="en-US" sz="3600" dirty="0"/>
              <a:t>A Random Forest Classifier is a versatile and powerful machine learning algorithm used for classification tasks, including phishing URL detection. It works by creating an ensemble of decision trees during training time and outputting the mode of the classes (classification) of the individual trees. This ensemble approach enhances the model's accuracy and robustness by reducing the risk of overfitting that individual trees may face. The algorithm handles large datasets with higher dimensionality effectively and can capture complex patterns in data. Random Forests are also capable of estimating feature importance, providing insights into which features are most influential in the classification process.</a:t>
            </a:r>
            <a:endParaRPr lang="en-US" sz="3399" spc="33" dirty="0">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1012</Words>
  <Application>Microsoft Office PowerPoint</Application>
  <PresentationFormat>Custom</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Prathmesh Jadhav</cp:lastModifiedBy>
  <cp:revision>5</cp:revision>
  <dcterms:created xsi:type="dcterms:W3CDTF">2006-08-16T00:00:00Z</dcterms:created>
  <dcterms:modified xsi:type="dcterms:W3CDTF">2024-07-30T08:20:39Z</dcterms:modified>
  <dc:identifier>DAEo9nKBvsQ</dc:identifier>
</cp:coreProperties>
</file>