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2944D-BF85-8E37-97A0-D599F7584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34D07E-A853-D614-C426-9D0C3CF1C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5B6BC-944F-A8BA-1B42-93DAF398F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4513-BB2A-E21F-EFAE-679FA389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982E2-1423-C765-FD9C-79C6C059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5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07B-2CBC-ADE9-EF84-C148AB12C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63FD5-C3F7-BC8A-D627-06FE9EB8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612F5-60BD-C1F0-B504-5D2EB9D3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D1F26-A8BD-F402-0889-C738D98B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D5E1D-2537-D9E6-CA94-74A20205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39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83FEF-5F14-4F3A-00A4-F12A7898F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91770-5F99-9E59-FB2A-320C4B667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AE6EC-7B69-220C-4DA4-9E0A6FE8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E6149-023D-0DB2-BB0F-B8EC6FC3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FA03A-3F3F-697E-E266-0D92E7E6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2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CFEA-26B9-7251-4B54-243B621D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1CF1A-1F11-496D-2EA7-710E1B6E7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4896-1061-88AF-97BC-F752591FE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A2D1A-66B1-99FB-E373-D842D8E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9FC01-DC14-830A-6D31-C1E7F352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0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95330-8861-E8EC-C259-D319A393E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FF424-7772-4977-CCF2-681C9DF1A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F3B24-40E9-50D2-037C-EB02D705A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DB381-18BF-9865-6F04-54261F540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5D55B-E982-1167-FC3E-B5670F52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63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7E80-D7FD-A2C9-4FA7-E88A5B34E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5BB6-4BA7-5C69-B001-DB1E2FF6D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FFC84-273A-3F5E-0171-88A496300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A6BB1F-89A3-4546-1A33-2C0FB6E75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8F220-A137-81C6-D1C4-421EA089F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5A1F0-C623-75D4-A1FF-49A617548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842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CB452-24C8-14F7-8137-F237CD00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538EE-A3FA-09E3-FD0F-857B90D0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3DCB36-18E2-2818-2BE5-6FD01504A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EDAE8-1396-C62F-952D-37E93D4AE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F9FAD-A144-828F-BD97-2B24D8A09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D9140-AF13-D642-7398-D90564DB8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43A55-97A7-A015-0EFE-B7FEFD00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32CBE-14BE-A1CE-8691-A0C9BE651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3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F0A7-7D90-9084-B296-21EF14AEE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1224C-6AA4-EA88-2D77-04895BC8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79505A-EF6B-EF12-3DD3-FD2984E2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9EF18-FF08-3C52-370E-EF6BF8C71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1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C1FBC-D824-6A3E-6E39-CC7DF295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500B2-6426-4C87-BC16-3FBDA87A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ACCA-46AF-BCC0-16F9-826BCB18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40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A3FC-43EC-6245-4E3D-4AD4C5D02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AF7B-7DC0-E4D4-F814-163C18FA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2C742-84AC-41F8-984A-5BA259320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F3BC-CD4A-23D3-FCEB-97995761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4625B-8E88-7B7E-7913-B1D8E84F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8248D-E8B5-6E0D-071D-210EF17F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8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925F-B67B-1956-4F24-16949ADC3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50E9E5-1010-37BB-7727-0A75BCBC4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CFB28-9103-6491-F4A4-001519D49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8646D-E6A4-7F5A-C5C9-94D1FAFB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56B6B-D724-470B-F79F-EA94A03D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364EB-0960-3B19-455B-309CC136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FDC15-339B-9956-82A4-DE63E2FAB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AC246-28FF-CF0C-9081-E7288C377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11360-9958-8078-B3A9-B9361E1DA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B4C97-F848-41E3-84FC-CB194A4875D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335D6-85AC-5D55-069A-E00C5190EF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EB34A-0CE5-AAA2-4726-26A30A158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CC045-431C-4D00-A2A1-D89E5E0C57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8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colorful text&#10;&#10;AI-generated content may be incorrect.">
            <a:extLst>
              <a:ext uri="{FF2B5EF4-FFF2-40B4-BE49-F238E27FC236}">
                <a16:creationId xmlns:a16="http://schemas.microsoft.com/office/drawing/2014/main" id="{9CAC0733-F319-4F69-7368-C9FFAA388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365" y="367383"/>
            <a:ext cx="8297433" cy="1219370"/>
          </a:xfrm>
          <a:prstGeom prst="rect">
            <a:avLst/>
          </a:prstGeom>
        </p:spPr>
      </p:pic>
      <p:pic>
        <p:nvPicPr>
          <p:cNvPr id="7" name="Picture 6" descr="A logo of a company&#10;&#10;AI-generated content may be incorrect.">
            <a:extLst>
              <a:ext uri="{FF2B5EF4-FFF2-40B4-BE49-F238E27FC236}">
                <a16:creationId xmlns:a16="http://schemas.microsoft.com/office/drawing/2014/main" id="{66831B96-AC8C-DE64-666C-DB3D0E130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9" t="42079" r="39976" b="38373"/>
          <a:stretch/>
        </p:blipFill>
        <p:spPr>
          <a:xfrm>
            <a:off x="107576" y="367383"/>
            <a:ext cx="2377036" cy="13223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689D0C-A73B-ACEA-9880-57008CA7A49B}"/>
              </a:ext>
            </a:extLst>
          </p:cNvPr>
          <p:cNvSpPr txBox="1"/>
          <p:nvPr/>
        </p:nvSpPr>
        <p:spPr>
          <a:xfrm>
            <a:off x="847165" y="2147212"/>
            <a:ext cx="10663517" cy="1025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Campus Connect: A Study Group Finder</a:t>
            </a:r>
            <a:endParaRPr kumimoji="0" lang="en-US" sz="40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sz="1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9346-5715-EC86-84E6-F60E6C79F81D}"/>
              </a:ext>
            </a:extLst>
          </p:cNvPr>
          <p:cNvSpPr txBox="1"/>
          <p:nvPr/>
        </p:nvSpPr>
        <p:spPr>
          <a:xfrm>
            <a:off x="1246094" y="3409816"/>
            <a:ext cx="10096798" cy="44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i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simple web solution to connect students for collaborative learning.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11063-6C82-BC33-4C45-58636EA19E58}"/>
              </a:ext>
            </a:extLst>
          </p:cNvPr>
          <p:cNvSpPr txBox="1"/>
          <p:nvPr/>
        </p:nvSpPr>
        <p:spPr>
          <a:xfrm>
            <a:off x="3245373" y="4383864"/>
            <a:ext cx="6098240" cy="469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by: Prathmesh Chorghade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9354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41826D1-7195-BEC7-D8E3-EEB9A90B236F}"/>
              </a:ext>
            </a:extLst>
          </p:cNvPr>
          <p:cNvSpPr/>
          <p:nvPr/>
        </p:nvSpPr>
        <p:spPr>
          <a:xfrm>
            <a:off x="4969908" y="8596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320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Challenge</a:t>
            </a:r>
            <a:endParaRPr lang="en-US" sz="3200" u="sng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1C71E91-766D-DF73-56A0-98DBD2BADD55}"/>
              </a:ext>
            </a:extLst>
          </p:cNvPr>
          <p:cNvSpPr/>
          <p:nvPr/>
        </p:nvSpPr>
        <p:spPr>
          <a:xfrm>
            <a:off x="583049" y="1440116"/>
            <a:ext cx="1160895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700"/>
              </a:lnSpc>
              <a:buNone/>
            </a:pPr>
            <a:r>
              <a:rPr lang="en-US" sz="4800" b="1" dirty="0">
                <a:solidFill>
                  <a:srgbClr val="4950BC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Finding Study Partners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is Hard</a:t>
            </a:r>
            <a:endParaRPr lang="en-US" sz="48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34F5116-4D3E-C7C9-A858-00D7F258C77A}"/>
              </a:ext>
            </a:extLst>
          </p:cNvPr>
          <p:cNvSpPr/>
          <p:nvPr/>
        </p:nvSpPr>
        <p:spPr>
          <a:xfrm>
            <a:off x="1165585" y="2831453"/>
            <a:ext cx="100583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Information about study groups is often spread by word-of-mouth, making it difficult to know who is studying for the same subject or exam. There's no central place to see all available study sessions, their locations, and times.</a:t>
            </a:r>
            <a:endParaRPr lang="en-US" sz="240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BFD9D020-D26A-9874-8850-1ADAEBE89E34}"/>
              </a:ext>
            </a:extLst>
          </p:cNvPr>
          <p:cNvSpPr/>
          <p:nvPr/>
        </p:nvSpPr>
        <p:spPr>
          <a:xfrm>
            <a:off x="1165585" y="4203209"/>
            <a:ext cx="983786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Solution: A centralized, easy-to-use web platform where any student can post a study session and others can instantly see and join.</a:t>
            </a:r>
            <a:endParaRPr lang="en-US" sz="2400" dirty="0"/>
          </a:p>
        </p:txBody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EB2C4609-64A4-199A-26C0-2CD6BB91CA94}"/>
              </a:ext>
            </a:extLst>
          </p:cNvPr>
          <p:cNvSpPr/>
          <p:nvPr/>
        </p:nvSpPr>
        <p:spPr>
          <a:xfrm flipH="1">
            <a:off x="945053" y="2831453"/>
            <a:ext cx="45719" cy="2522614"/>
          </a:xfrm>
          <a:prstGeom prst="rect">
            <a:avLst/>
          </a:prstGeom>
          <a:solidFill>
            <a:srgbClr val="4950BC"/>
          </a:solidFill>
          <a:ln/>
        </p:spPr>
      </p:sp>
    </p:spTree>
    <p:extLst>
      <p:ext uri="{BB962C8B-B14F-4D97-AF65-F5344CB8AC3E}">
        <p14:creationId xmlns:p14="http://schemas.microsoft.com/office/powerpoint/2010/main" val="66856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D00D31-4BB6-0E23-E165-2A7A7CC3BD21}"/>
              </a:ext>
            </a:extLst>
          </p:cNvPr>
          <p:cNvSpPr/>
          <p:nvPr/>
        </p:nvSpPr>
        <p:spPr>
          <a:xfrm>
            <a:off x="4678382" y="8610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</a:t>
            </a:r>
            <a:endParaRPr lang="en-US" sz="2800" u="sng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46DE4230-399C-4DA3-5854-87970C69C032}"/>
              </a:ext>
            </a:extLst>
          </p:cNvPr>
          <p:cNvSpPr/>
          <p:nvPr/>
        </p:nvSpPr>
        <p:spPr>
          <a:xfrm rot="10800000" flipV="1">
            <a:off x="347038" y="2390702"/>
            <a:ext cx="3347619" cy="45719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142FEF97-4D72-BA3A-C101-52639A76B6CC}"/>
              </a:ext>
            </a:extLst>
          </p:cNvPr>
          <p:cNvSpPr/>
          <p:nvPr/>
        </p:nvSpPr>
        <p:spPr>
          <a:xfrm>
            <a:off x="1468696" y="2440808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BFD0D5D-FFB6-7161-D1B8-D414B802750F}"/>
              </a:ext>
            </a:extLst>
          </p:cNvPr>
          <p:cNvSpPr/>
          <p:nvPr/>
        </p:nvSpPr>
        <p:spPr>
          <a:xfrm>
            <a:off x="1680486" y="2516862"/>
            <a:ext cx="128431" cy="4313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C44EE400-CCD8-B107-938F-833D66DFB53E}"/>
              </a:ext>
            </a:extLst>
          </p:cNvPr>
          <p:cNvSpPr/>
          <p:nvPr/>
        </p:nvSpPr>
        <p:spPr>
          <a:xfrm>
            <a:off x="603229" y="3200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View Active Groups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8AE4F4D-1C13-A102-D353-C9B89D97DCBA}"/>
              </a:ext>
            </a:extLst>
          </p:cNvPr>
          <p:cNvSpPr/>
          <p:nvPr/>
        </p:nvSpPr>
        <p:spPr>
          <a:xfrm>
            <a:off x="347038" y="3642110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clean, real-time list of all study groups, showing the course, location, time, and number of participants.</a:t>
            </a:r>
            <a:endParaRPr lang="en-US" sz="1750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78B179D7-3495-A263-D868-7471BBAB2FB0}"/>
              </a:ext>
            </a:extLst>
          </p:cNvPr>
          <p:cNvSpPr/>
          <p:nvPr/>
        </p:nvSpPr>
        <p:spPr>
          <a:xfrm>
            <a:off x="4214165" y="2390702"/>
            <a:ext cx="3491494" cy="47249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34B0F512-1010-FDA7-FB15-DDB8368623EA}"/>
              </a:ext>
            </a:extLst>
          </p:cNvPr>
          <p:cNvSpPr/>
          <p:nvPr/>
        </p:nvSpPr>
        <p:spPr>
          <a:xfrm>
            <a:off x="5672852" y="243795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1B0403F3-97D7-B816-902B-F245173F9857}"/>
              </a:ext>
            </a:extLst>
          </p:cNvPr>
          <p:cNvSpPr/>
          <p:nvPr/>
        </p:nvSpPr>
        <p:spPr>
          <a:xfrm>
            <a:off x="5959912" y="2528617"/>
            <a:ext cx="27217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30C2788B-F049-1414-0BE5-8B734ABEB11E}"/>
              </a:ext>
            </a:extLst>
          </p:cNvPr>
          <p:cNvSpPr/>
          <p:nvPr/>
        </p:nvSpPr>
        <p:spPr>
          <a:xfrm>
            <a:off x="4997125" y="3245541"/>
            <a:ext cx="20649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Post a New Group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A7ED21B4-4B68-A6BF-CFA6-652399705A4B}"/>
              </a:ext>
            </a:extLst>
          </p:cNvPr>
          <p:cNvSpPr/>
          <p:nvPr/>
        </p:nvSpPr>
        <p:spPr>
          <a:xfrm>
            <a:off x="4255115" y="362804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simple form allows any user to create a new group listing with all the necessary details, including capacity.</a:t>
            </a:r>
            <a:endParaRPr lang="en-US" sz="175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4BAF9831-1F91-D8BE-B736-5DA3D5EDFE4E}"/>
              </a:ext>
            </a:extLst>
          </p:cNvPr>
          <p:cNvSpPr/>
          <p:nvPr/>
        </p:nvSpPr>
        <p:spPr>
          <a:xfrm>
            <a:off x="8203758" y="2389172"/>
            <a:ext cx="3784530" cy="47250"/>
          </a:xfrm>
          <a:prstGeom prst="roundRect">
            <a:avLst>
              <a:gd name="adj" fmla="val 78139"/>
            </a:avLst>
          </a:prstGeom>
          <a:solidFill>
            <a:srgbClr val="4950BC"/>
          </a:solidFill>
          <a:ln/>
        </p:spPr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DDBF7679-5C8C-1200-FDF1-1FF924462A0B}"/>
              </a:ext>
            </a:extLst>
          </p:cNvPr>
          <p:cNvSpPr/>
          <p:nvPr/>
        </p:nvSpPr>
        <p:spPr>
          <a:xfrm>
            <a:off x="9831312" y="2437951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4950BC"/>
          </a:solidFill>
          <a:ln/>
        </p:spPr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B5D3BF51-8202-52EF-6CCE-648D0DC55B50}"/>
              </a:ext>
            </a:extLst>
          </p:cNvPr>
          <p:cNvSpPr/>
          <p:nvPr/>
        </p:nvSpPr>
        <p:spPr>
          <a:xfrm>
            <a:off x="10096023" y="2516862"/>
            <a:ext cx="287178" cy="4196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8EE78D53-CB70-FF54-615C-5D11C10B0E88}"/>
              </a:ext>
            </a:extLst>
          </p:cNvPr>
          <p:cNvSpPr/>
          <p:nvPr/>
        </p:nvSpPr>
        <p:spPr>
          <a:xfrm>
            <a:off x="9481745" y="3236484"/>
            <a:ext cx="16037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Join a Group</a:t>
            </a:r>
            <a:endParaRPr lang="en-US" sz="2200" dirty="0"/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3337A261-76FE-FC56-199D-298EA22DF6F0}"/>
              </a:ext>
            </a:extLst>
          </p:cNvPr>
          <p:cNvSpPr/>
          <p:nvPr/>
        </p:nvSpPr>
        <p:spPr>
          <a:xfrm>
            <a:off x="8510350" y="3642110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 interactive "Join" button that updates the participant count in real-time, with logic to prevent over-filling a group.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214768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67DE019-0331-1200-CF13-738ED04B6CC1}"/>
              </a:ext>
            </a:extLst>
          </p:cNvPr>
          <p:cNvSpPr/>
          <p:nvPr/>
        </p:nvSpPr>
        <p:spPr>
          <a:xfrm>
            <a:off x="4678380" y="7388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Technology Stack</a:t>
            </a:r>
            <a:endParaRPr lang="en-US" sz="2800" u="sng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C317B5C-EA14-93C3-FA30-A28EAB4D531A}"/>
              </a:ext>
            </a:extLst>
          </p:cNvPr>
          <p:cNvSpPr/>
          <p:nvPr/>
        </p:nvSpPr>
        <p:spPr>
          <a:xfrm>
            <a:off x="3919960" y="1541296"/>
            <a:ext cx="487727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Modern &amp; Lightweight</a:t>
            </a:r>
            <a:endParaRPr lang="en-US" sz="35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6728AD1-83A8-8EC6-F340-3DB593CDEBB4}"/>
              </a:ext>
            </a:extLst>
          </p:cNvPr>
          <p:cNvSpPr/>
          <p:nvPr/>
        </p:nvSpPr>
        <p:spPr>
          <a:xfrm>
            <a:off x="1306485" y="2550529"/>
            <a:ext cx="957902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modern and lightweight tech stack perfect for rapid prototyping and efficient development.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75AC1360-CA10-61A5-90E1-8D59BB7EFDC0}"/>
              </a:ext>
            </a:extLst>
          </p:cNvPr>
          <p:cNvSpPr/>
          <p:nvPr/>
        </p:nvSpPr>
        <p:spPr>
          <a:xfrm>
            <a:off x="1877296" y="363078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Backend</a:t>
            </a:r>
            <a:endParaRPr lang="en-US" sz="26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C6AAEF0-807F-AD94-8697-9DB881A4F795}"/>
              </a:ext>
            </a:extLst>
          </p:cNvPr>
          <p:cNvSpPr/>
          <p:nvPr/>
        </p:nvSpPr>
        <p:spPr>
          <a:xfrm>
            <a:off x="456166" y="42828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Language: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Python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7FD7A28-87AE-AE7A-3A1B-F05350CCC4B1}"/>
              </a:ext>
            </a:extLst>
          </p:cNvPr>
          <p:cNvSpPr/>
          <p:nvPr/>
        </p:nvSpPr>
        <p:spPr>
          <a:xfrm>
            <a:off x="456166" y="47250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Framework: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Flask</a:t>
            </a: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E147827E-90CB-4635-D303-8769F6306F38}"/>
              </a:ext>
            </a:extLst>
          </p:cNvPr>
          <p:cNvSpPr/>
          <p:nvPr/>
        </p:nvSpPr>
        <p:spPr>
          <a:xfrm>
            <a:off x="456166" y="51672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SQLite with SQLAlchemy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CE137539-7DCC-1A38-49FE-4B94F47374A2}"/>
              </a:ext>
            </a:extLst>
          </p:cNvPr>
          <p:cNvSpPr/>
          <p:nvPr/>
        </p:nvSpPr>
        <p:spPr>
          <a:xfrm>
            <a:off x="8683027" y="363078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Frontend</a:t>
            </a:r>
            <a:endParaRPr lang="en-US" sz="26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68C5554F-5F5C-0AA1-2725-96A47A23778A}"/>
              </a:ext>
            </a:extLst>
          </p:cNvPr>
          <p:cNvSpPr/>
          <p:nvPr/>
        </p:nvSpPr>
        <p:spPr>
          <a:xfrm>
            <a:off x="7261897" y="428288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HTML5</a:t>
            </a:r>
            <a:endParaRPr lang="en-US" sz="17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D54323B5-09B6-9B46-E703-325A77883616}"/>
              </a:ext>
            </a:extLst>
          </p:cNvPr>
          <p:cNvSpPr/>
          <p:nvPr/>
        </p:nvSpPr>
        <p:spPr>
          <a:xfrm>
            <a:off x="7261897" y="472508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Styling: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CSS3</a:t>
            </a:r>
            <a:endParaRPr lang="en-US" sz="17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7BDAB21-145F-A1DA-FB42-304BFBD4D2F3}"/>
              </a:ext>
            </a:extLst>
          </p:cNvPr>
          <p:cNvSpPr/>
          <p:nvPr/>
        </p:nvSpPr>
        <p:spPr>
          <a:xfrm>
            <a:off x="7261897" y="516728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Interactivity: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Vanilla JavaScript (ES6)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50561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4F09577-0A6E-4920-98D3-85FEF5FBE2BD}"/>
              </a:ext>
            </a:extLst>
          </p:cNvPr>
          <p:cNvSpPr/>
          <p:nvPr/>
        </p:nvSpPr>
        <p:spPr>
          <a:xfrm>
            <a:off x="4227754" y="732345"/>
            <a:ext cx="34937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Campus Connect?</a:t>
            </a:r>
            <a:endParaRPr lang="en-US" sz="2800" u="sng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F7D2753D-FF36-6B23-F38B-5C9EAD6537DB}"/>
              </a:ext>
            </a:extLst>
          </p:cNvPr>
          <p:cNvSpPr/>
          <p:nvPr/>
        </p:nvSpPr>
        <p:spPr>
          <a:xfrm>
            <a:off x="622369" y="2199587"/>
            <a:ext cx="10947263" cy="3257075"/>
          </a:xfrm>
          <a:prstGeom prst="roundRect">
            <a:avLst>
              <a:gd name="adj" fmla="val 284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CAE0A4A3-84E5-40FF-3BEA-130EB8540511}"/>
              </a:ext>
            </a:extLst>
          </p:cNvPr>
          <p:cNvSpPr/>
          <p:nvPr/>
        </p:nvSpPr>
        <p:spPr>
          <a:xfrm>
            <a:off x="622369" y="2199587"/>
            <a:ext cx="5445682" cy="1579604"/>
          </a:xfrm>
          <a:prstGeom prst="roundRect">
            <a:avLst>
              <a:gd name="adj" fmla="val 5705"/>
            </a:avLst>
          </a:prstGeom>
          <a:solidFill>
            <a:srgbClr val="DADBF1"/>
          </a:solidFill>
          <a:ln/>
        </p:spPr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5931C3B-E4ED-56FA-2583-7E167BE6B62F}"/>
              </a:ext>
            </a:extLst>
          </p:cNvPr>
          <p:cNvSpPr/>
          <p:nvPr/>
        </p:nvSpPr>
        <p:spPr>
          <a:xfrm>
            <a:off x="888232" y="2382538"/>
            <a:ext cx="2453166" cy="384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Solves a Real Problem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381BA1A-54C9-EEC2-B51F-8505B700E91B}"/>
              </a:ext>
            </a:extLst>
          </p:cNvPr>
          <p:cNvSpPr/>
          <p:nvPr/>
        </p:nvSpPr>
        <p:spPr>
          <a:xfrm>
            <a:off x="844125" y="2811629"/>
            <a:ext cx="4798636" cy="8314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Directly addresses a common pain point for students struggling to find study partners.</a:t>
            </a:r>
            <a:endParaRPr lang="en-US" sz="17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E1E94E95-514C-CB3C-71C1-89D0439B32F7}"/>
              </a:ext>
            </a:extLst>
          </p:cNvPr>
          <p:cNvSpPr/>
          <p:nvPr/>
        </p:nvSpPr>
        <p:spPr>
          <a:xfrm>
            <a:off x="6037571" y="2199468"/>
            <a:ext cx="5539683" cy="1579723"/>
          </a:xfrm>
          <a:prstGeom prst="rect">
            <a:avLst/>
          </a:prstGeom>
          <a:solidFill>
            <a:srgbClr val="DADBF1"/>
          </a:solidFill>
          <a:ln/>
        </p:spPr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0E8963C0-A4AE-9409-D9B6-EC785D6BD08F}"/>
              </a:ext>
            </a:extLst>
          </p:cNvPr>
          <p:cNvSpPr/>
          <p:nvPr/>
        </p:nvSpPr>
        <p:spPr>
          <a:xfrm>
            <a:off x="6052811" y="2184229"/>
            <a:ext cx="45719" cy="1594961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B785B0BA-DEFD-E89A-E139-371C7481B3C5}"/>
              </a:ext>
            </a:extLst>
          </p:cNvPr>
          <p:cNvSpPr/>
          <p:nvPr/>
        </p:nvSpPr>
        <p:spPr>
          <a:xfrm>
            <a:off x="6635027" y="2336153"/>
            <a:ext cx="34426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Centralized &amp; Accessible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E0D2078-4754-A341-CCEF-AF81C03F0AC9}"/>
              </a:ext>
            </a:extLst>
          </p:cNvPr>
          <p:cNvSpPr/>
          <p:nvPr/>
        </p:nvSpPr>
        <p:spPr>
          <a:xfrm>
            <a:off x="6635028" y="2826571"/>
            <a:ext cx="45952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a single source of truth, accessible from any device with a web browser.</a:t>
            </a:r>
            <a:endParaRPr lang="en-US" sz="17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71352970-A735-5B08-7545-182AB1459185}"/>
              </a:ext>
            </a:extLst>
          </p:cNvPr>
          <p:cNvSpPr/>
          <p:nvPr/>
        </p:nvSpPr>
        <p:spPr>
          <a:xfrm>
            <a:off x="5784563" y="2660717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70DAFEF5-6EEE-FD2A-DB9E-EC09DD18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48" y="2767040"/>
            <a:ext cx="283488" cy="354330"/>
          </a:xfrm>
          <a:prstGeom prst="rect">
            <a:avLst/>
          </a:prstGeom>
        </p:spPr>
      </p:pic>
      <p:sp>
        <p:nvSpPr>
          <p:cNvPr id="13" name="Shape 10">
            <a:extLst>
              <a:ext uri="{FF2B5EF4-FFF2-40B4-BE49-F238E27FC236}">
                <a16:creationId xmlns:a16="http://schemas.microsoft.com/office/drawing/2014/main" id="{D38CEBBF-C841-3EF8-D8A3-6B7BEEFB7C85}"/>
              </a:ext>
            </a:extLst>
          </p:cNvPr>
          <p:cNvSpPr/>
          <p:nvPr/>
        </p:nvSpPr>
        <p:spPr>
          <a:xfrm>
            <a:off x="622369" y="3779190"/>
            <a:ext cx="5445682" cy="1669852"/>
          </a:xfrm>
          <a:prstGeom prst="rect">
            <a:avLst/>
          </a:prstGeom>
          <a:solidFill>
            <a:srgbClr val="DADBF1"/>
          </a:solidFill>
          <a:ln/>
        </p:spPr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236A0F04-9AA1-379A-2CD0-A4009DD8459B}"/>
              </a:ext>
            </a:extLst>
          </p:cNvPr>
          <p:cNvSpPr/>
          <p:nvPr/>
        </p:nvSpPr>
        <p:spPr>
          <a:xfrm>
            <a:off x="614747" y="3763951"/>
            <a:ext cx="5453303" cy="45719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0A43BC8F-A920-E1D5-B9C7-26909A2151EB}"/>
              </a:ext>
            </a:extLst>
          </p:cNvPr>
          <p:cNvSpPr/>
          <p:nvPr/>
        </p:nvSpPr>
        <p:spPr>
          <a:xfrm>
            <a:off x="750300" y="39133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Easy to Use</a:t>
            </a:r>
            <a:endParaRPr lang="en-US" sz="22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B51B4385-F344-B457-4E0E-23769DF492D7}"/>
              </a:ext>
            </a:extLst>
          </p:cNvPr>
          <p:cNvSpPr/>
          <p:nvPr/>
        </p:nvSpPr>
        <p:spPr>
          <a:xfrm>
            <a:off x="844125" y="4401714"/>
            <a:ext cx="454562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interface requires no training, making it instantly adoptable by students.</a:t>
            </a:r>
            <a:endParaRPr lang="en-US" sz="175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D2DB12DB-1060-D996-2047-A2E610156D31}"/>
              </a:ext>
            </a:extLst>
          </p:cNvPr>
          <p:cNvSpPr/>
          <p:nvPr/>
        </p:nvSpPr>
        <p:spPr>
          <a:xfrm>
            <a:off x="6068051" y="3809670"/>
            <a:ext cx="5445564" cy="1639372"/>
          </a:xfrm>
          <a:prstGeom prst="rect">
            <a:avLst/>
          </a:prstGeom>
          <a:solidFill>
            <a:srgbClr val="DADBF1"/>
          </a:solidFill>
          <a:ln/>
        </p:spPr>
      </p:sp>
      <p:sp>
        <p:nvSpPr>
          <p:cNvPr id="18" name="Shape 15">
            <a:extLst>
              <a:ext uri="{FF2B5EF4-FFF2-40B4-BE49-F238E27FC236}">
                <a16:creationId xmlns:a16="http://schemas.microsoft.com/office/drawing/2014/main" id="{49606668-F378-500F-D732-43A79A6D5C35}"/>
              </a:ext>
            </a:extLst>
          </p:cNvPr>
          <p:cNvSpPr/>
          <p:nvPr/>
        </p:nvSpPr>
        <p:spPr>
          <a:xfrm>
            <a:off x="6068051" y="3779190"/>
            <a:ext cx="30480" cy="1669852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D6C6E3F1-7163-9646-A424-D266D2641F8B}"/>
              </a:ext>
            </a:extLst>
          </p:cNvPr>
          <p:cNvSpPr/>
          <p:nvPr/>
        </p:nvSpPr>
        <p:spPr>
          <a:xfrm>
            <a:off x="6068051" y="3779189"/>
            <a:ext cx="5471101" cy="45719"/>
          </a:xfrm>
          <a:prstGeom prst="roundRect">
            <a:avLst>
              <a:gd name="adj" fmla="val 312558"/>
            </a:avLst>
          </a:prstGeom>
          <a:solidFill>
            <a:srgbClr val="C0C1D7"/>
          </a:solidFill>
          <a:ln/>
        </p:spPr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F5097AE-D2EC-190D-0D70-B2708E332593}"/>
              </a:ext>
            </a:extLst>
          </p:cNvPr>
          <p:cNvSpPr/>
          <p:nvPr/>
        </p:nvSpPr>
        <p:spPr>
          <a:xfrm>
            <a:off x="6635027" y="40060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Scalable Foundation</a:t>
            </a:r>
            <a:endParaRPr lang="en-US" sz="2200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F34F6FF1-0626-1764-7940-137999F4CA52}"/>
              </a:ext>
            </a:extLst>
          </p:cNvPr>
          <p:cNvSpPr/>
          <p:nvPr/>
        </p:nvSpPr>
        <p:spPr>
          <a:xfrm>
            <a:off x="6635027" y="4496423"/>
            <a:ext cx="572000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Client-server architecture allows for future expansion, including new features or a mobile app.</a:t>
            </a:r>
            <a:endParaRPr lang="en-US" sz="1750" dirty="0"/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C650D64E-1617-219D-0758-227FE57AF19E}"/>
              </a:ext>
            </a:extLst>
          </p:cNvPr>
          <p:cNvSpPr/>
          <p:nvPr/>
        </p:nvSpPr>
        <p:spPr>
          <a:xfrm>
            <a:off x="5784563" y="4330569"/>
            <a:ext cx="566976" cy="566976"/>
          </a:xfrm>
          <a:prstGeom prst="roundRect">
            <a:avLst>
              <a:gd name="adj" fmla="val 16803"/>
            </a:avLst>
          </a:prstGeom>
          <a:solidFill>
            <a:srgbClr val="FFFFFF"/>
          </a:solidFill>
          <a:ln w="30480">
            <a:solidFill>
              <a:srgbClr val="C0C1D7"/>
            </a:solidFill>
            <a:prstDash val="solid"/>
          </a:ln>
        </p:spPr>
      </p:sp>
      <p:pic>
        <p:nvPicPr>
          <p:cNvPr id="23" name="Image 1" descr="preencoded.png">
            <a:extLst>
              <a:ext uri="{FF2B5EF4-FFF2-40B4-BE49-F238E27FC236}">
                <a16:creationId xmlns:a16="http://schemas.microsoft.com/office/drawing/2014/main" id="{CB7E33BD-047B-8F8F-27FF-64230B9E6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248" y="4436891"/>
            <a:ext cx="283488" cy="35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4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C4CE038-598C-C787-1202-5BA747CA7918}"/>
              </a:ext>
            </a:extLst>
          </p:cNvPr>
          <p:cNvSpPr/>
          <p:nvPr/>
        </p:nvSpPr>
        <p:spPr>
          <a:xfrm>
            <a:off x="4678382" y="7054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b="1" u="sng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Roadmap Ahead</a:t>
            </a:r>
            <a:endParaRPr lang="en-US" sz="2800" u="sng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C1A4812-E6EA-ED69-86C2-7CFE56D3926D}"/>
              </a:ext>
            </a:extLst>
          </p:cNvPr>
          <p:cNvSpPr/>
          <p:nvPr/>
        </p:nvSpPr>
        <p:spPr>
          <a:xfrm>
            <a:off x="1166049" y="187738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Current Limitations</a:t>
            </a:r>
            <a:endParaRPr lang="en-US" sz="265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883C31B-6E77-2839-C500-160EA598953C}"/>
              </a:ext>
            </a:extLst>
          </p:cNvPr>
          <p:cNvSpPr/>
          <p:nvPr/>
        </p:nvSpPr>
        <p:spPr>
          <a:xfrm>
            <a:off x="202119" y="2519522"/>
            <a:ext cx="55397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User Accounts: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current version is anonymous; anyone can post or join.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694E6434-B098-E659-22C6-AB696995A7F3}"/>
              </a:ext>
            </a:extLst>
          </p:cNvPr>
          <p:cNvSpPr/>
          <p:nvPr/>
        </p:nvSpPr>
        <p:spPr>
          <a:xfrm>
            <a:off x="217569" y="3375703"/>
            <a:ext cx="53495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Edit/Delete: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Posts cannot be modified or removed once created.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C352758B-7474-2DE6-095B-1792CCA442A1}"/>
              </a:ext>
            </a:extLst>
          </p:cNvPr>
          <p:cNvSpPr/>
          <p:nvPr/>
        </p:nvSpPr>
        <p:spPr>
          <a:xfrm>
            <a:off x="202119" y="4231884"/>
            <a:ext cx="55397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Search or Filter: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Finding a specific group requires scrolling.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9F0BFF0B-5328-1CE5-CD88-C18E300EAE1B}"/>
              </a:ext>
            </a:extLst>
          </p:cNvPr>
          <p:cNvSpPr/>
          <p:nvPr/>
        </p:nvSpPr>
        <p:spPr>
          <a:xfrm>
            <a:off x="7623623" y="1889790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Scope</a:t>
            </a:r>
            <a:endParaRPr lang="en-US" sz="26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830D934-2DE2-1C4F-BD32-54F221BFAB94}"/>
              </a:ext>
            </a:extLst>
          </p:cNvPr>
          <p:cNvSpPr/>
          <p:nvPr/>
        </p:nvSpPr>
        <p:spPr>
          <a:xfrm>
            <a:off x="6631334" y="2519521"/>
            <a:ext cx="49869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Authentication: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Implement a full user login system.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1707A14A-AEA6-6919-F343-C3400A276C36}"/>
              </a:ext>
            </a:extLst>
          </p:cNvPr>
          <p:cNvSpPr/>
          <p:nvPr/>
        </p:nvSpPr>
        <p:spPr>
          <a:xfrm>
            <a:off x="6624920" y="3385103"/>
            <a:ext cx="499334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Content Management: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Allow users to edit and delete their own posts.</a:t>
            </a:r>
            <a:endParaRPr lang="en-US" sz="17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3B788814-8D26-7535-7499-BAEDFCFC6E93}"/>
              </a:ext>
            </a:extLst>
          </p:cNvPr>
          <p:cNvSpPr/>
          <p:nvPr/>
        </p:nvSpPr>
        <p:spPr>
          <a:xfrm>
            <a:off x="6624921" y="4250685"/>
            <a:ext cx="49933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Search: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Introduce a search bar to filter groups by course or subject.</a:t>
            </a:r>
            <a:endParaRPr lang="en-US" sz="17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178E49FA-1D7E-BA50-8DCA-73A1A7941A1A}"/>
              </a:ext>
            </a:extLst>
          </p:cNvPr>
          <p:cNvSpPr/>
          <p:nvPr/>
        </p:nvSpPr>
        <p:spPr>
          <a:xfrm>
            <a:off x="6631334" y="5116267"/>
            <a:ext cx="52693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Notifications: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Develop a system to alert users about new groups.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491410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395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Pradeep Chorghade</dc:creator>
  <cp:lastModifiedBy>Pradeep Chorghade</cp:lastModifiedBy>
  <cp:revision>7</cp:revision>
  <dcterms:created xsi:type="dcterms:W3CDTF">2025-09-17T16:59:32Z</dcterms:created>
  <dcterms:modified xsi:type="dcterms:W3CDTF">2025-09-18T11:52:17Z</dcterms:modified>
</cp:coreProperties>
</file>