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868" r:id="rId2"/>
  </p:sldMasterIdLst>
  <p:notesMasterIdLst>
    <p:notesMasterId r:id="rId45"/>
  </p:notesMasterIdLst>
  <p:sldIdLst>
    <p:sldId id="256" r:id="rId3"/>
    <p:sldId id="901" r:id="rId4"/>
    <p:sldId id="904" r:id="rId5"/>
    <p:sldId id="943" r:id="rId6"/>
    <p:sldId id="942" r:id="rId7"/>
    <p:sldId id="940" r:id="rId8"/>
    <p:sldId id="941" r:id="rId9"/>
    <p:sldId id="944" r:id="rId10"/>
    <p:sldId id="952" r:id="rId11"/>
    <p:sldId id="969" r:id="rId12"/>
    <p:sldId id="950" r:id="rId13"/>
    <p:sldId id="331" r:id="rId14"/>
    <p:sldId id="953" r:id="rId15"/>
    <p:sldId id="951" r:id="rId16"/>
    <p:sldId id="334" r:id="rId17"/>
    <p:sldId id="984" r:id="rId18"/>
    <p:sldId id="990" r:id="rId19"/>
    <p:sldId id="985" r:id="rId20"/>
    <p:sldId id="381" r:id="rId21"/>
    <p:sldId id="986" r:id="rId22"/>
    <p:sldId id="342" r:id="rId23"/>
    <p:sldId id="958" r:id="rId24"/>
    <p:sldId id="347" r:id="rId25"/>
    <p:sldId id="959" r:id="rId26"/>
    <p:sldId id="350" r:id="rId27"/>
    <p:sldId id="960" r:id="rId28"/>
    <p:sldId id="376" r:id="rId29"/>
    <p:sldId id="961" r:id="rId30"/>
    <p:sldId id="373" r:id="rId31"/>
    <p:sldId id="962" r:id="rId32"/>
    <p:sldId id="398" r:id="rId33"/>
    <p:sldId id="386" r:id="rId34"/>
    <p:sldId id="387" r:id="rId35"/>
    <p:sldId id="401" r:id="rId36"/>
    <p:sldId id="388" r:id="rId37"/>
    <p:sldId id="396" r:id="rId38"/>
    <p:sldId id="987" r:id="rId39"/>
    <p:sldId id="378" r:id="rId40"/>
    <p:sldId id="989" r:id="rId41"/>
    <p:sldId id="954" r:id="rId42"/>
    <p:sldId id="983" r:id="rId43"/>
    <p:sldId id="787" r:id="rId4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B5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2" autoAdjust="0"/>
    <p:restoredTop sz="93816" autoAdjust="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5E23CA-EFAD-4A5F-8D7D-75EC6E20B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ave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solidFill>
                  <a:srgbClr val="0B0BB5"/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675430-B6E8-47E4-ABE5-B5920AD13E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4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C300-8E56-46FB-88C7-4C4A6787F2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5E23CA-EFAD-4A5F-8D7D-75EC6E20B7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IN"/>
              <a:t>A </a:t>
            </a:r>
            <a:r>
              <a:rPr lang="en-IN" b="1"/>
              <a:t>transverse wave</a:t>
            </a:r>
            <a:r>
              <a:rPr lang="en-IN"/>
              <a:t> is a moving </a:t>
            </a:r>
            <a:r>
              <a:rPr lang="en-IN">
                <a:hlinkClick r:id="rId3" tooltip="Wave"/>
              </a:rPr>
              <a:t>wave</a:t>
            </a:r>
            <a:r>
              <a:rPr lang="en-IN"/>
              <a:t> that consists of oscillations occurring perpendicular (or right angled) to the direction of energy transfer. If a transverse wave is moving in the positive </a:t>
            </a:r>
            <a:r>
              <a:rPr lang="en-IN" i="1"/>
              <a:t>x</a:t>
            </a:r>
            <a:r>
              <a:rPr lang="en-IN"/>
              <a:t>-direction, its oscillations are in up and down directions that lie in the </a:t>
            </a:r>
            <a:r>
              <a:rPr lang="en-IN" i="1"/>
              <a:t>y–z</a:t>
            </a:r>
            <a:r>
              <a:rPr lang="en-IN"/>
              <a:t> plane. </a:t>
            </a: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4136393" y="9107411"/>
            <a:ext cx="316441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/>
            <a:fld id="{BB8C26C8-1609-4A99-BE28-CC78E01F972F}" type="slidenum">
              <a:rPr lang="en-IN" sz="1300"/>
              <a:pPr algn="r"/>
              <a:t>33</a:t>
            </a:fld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89882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E8108-41ED-4932-8AC6-FFF1253B9DD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0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66B61805-7756-4E90-A488-D306E5A35D96}" type="slidenum">
              <a:rPr lang="en-GB" smtClean="0">
                <a:latin typeface="Arial" charset="0"/>
              </a:rPr>
              <a:pPr>
                <a:buFont typeface="Arial" charset="0"/>
                <a:buNone/>
              </a:pPr>
              <a:t>35</a:t>
            </a:fld>
            <a:endParaRPr lang="en-GB">
              <a:latin typeface="Arial" charset="0"/>
            </a:endParaRPr>
          </a:p>
        </p:txBody>
      </p:sp>
      <p:sp>
        <p:nvSpPr>
          <p:cNvPr id="115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5613" y="719138"/>
            <a:ext cx="6391275" cy="3595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4554538"/>
            <a:ext cx="5842000" cy="431649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B06377-0487-4007-8B80-E3263C2A6649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D9A39-5C1A-4CAF-B953-34D465485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1FB6-5FA6-47F4-88CA-08E451C0A203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142F0-0E05-4CF5-8C90-61215702BF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DD2E0-C72E-43A1-B599-E53E1547AA64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D1EA8-45BB-4734-8A7C-65D6228B8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8000-E311-4BC1-94B3-3AF6827482E6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72E05-4A4F-41D4-9482-8518AB823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3019-9673-4787-9A2B-8D4845CA4D5B}" type="datetime3">
              <a:rPr lang="en-US" smtClean="0"/>
              <a:t>9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1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80A7-893E-4F09-B4BD-412A7FD912DC}" type="datetime3">
              <a:rPr lang="en-US" smtClean="0"/>
              <a:t>9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FD5-D54B-4250-AC65-758E92E36DA0}" type="datetime3">
              <a:rPr lang="en-US" smtClean="0"/>
              <a:t>9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BC19-7A36-4AC2-AC6A-32ADF6018DEF}" type="datetime3">
              <a:rPr lang="en-US" smtClean="0"/>
              <a:t>9 May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7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9A2-5735-45B6-83ED-1045A1A73624}" type="datetime3">
              <a:rPr lang="en-US" smtClean="0"/>
              <a:t>9 May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8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702B-0A60-433A-BF78-3BBCF75BEC48}" type="datetime3">
              <a:rPr lang="en-US" smtClean="0"/>
              <a:t>9 May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668A-0FB7-4F4C-8C1C-9111F946D798}" type="datetime3">
              <a:rPr lang="en-US" smtClean="0"/>
              <a:t>9 May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DFD1E-6FCA-4436-BB21-87D6B857FCF5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AE23E-90C3-4CB8-8C6E-E6BA23C89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DD4E-4B64-4F6A-B680-6350C7ECE30C}" type="datetime3">
              <a:rPr lang="en-US" smtClean="0"/>
              <a:t>9 May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0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C720-231B-4234-93F0-57A071CE8F11}" type="datetime3">
              <a:rPr lang="en-US" smtClean="0"/>
              <a:t>9 May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81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13C1-826E-4F7F-88A1-B784F64FCBCD}" type="datetime3">
              <a:rPr lang="en-US" smtClean="0"/>
              <a:t>9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7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2DD2-369F-47BF-9A07-59D0A3866F7D}" type="datetime3">
              <a:rPr lang="en-US" smtClean="0"/>
              <a:t>9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F182-5C7A-411F-9057-B3459C308186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BE99A-DC53-4483-9D09-8E8D828BB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944A8-3D48-4D9F-8A3F-715C57905BB8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27731-217C-45F5-BE6B-C0F33E5A7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64757-D694-4DE0-86E4-A2EAB1B7334E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E087-D1F2-4248-8B1B-6D6F1ED7C4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51CAD-D8D7-47DE-BD33-9EA1E18AF25E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5765-67BA-4D12-8E8A-F88607D7DB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BE95-E888-4EEA-9A69-335B866A124D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8175E-D304-4EEC-8CB8-4AF88DC31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D8691-56B9-4AC7-B8C9-73A0A5611849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6843C-08F2-4237-9A90-2DA58485D4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1BA0C-9945-49D7-9654-C1E4724213A9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C1F29-FCE4-43AD-84D5-C7E8CD56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fld id="{08CAD380-FA60-45C1-B6F6-573A8F88EA70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721A3418-39D4-413F-84B1-615E9EA01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3975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1AF3-72F3-4D88-85F2-554475A85CC7}" type="datetime3">
              <a:rPr lang="en-US" smtClean="0"/>
              <a:t>9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No: L6_6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3.gif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10" Type="http://schemas.openxmlformats.org/officeDocument/2006/relationships/image" Target="../media/image38.wmf"/><Relationship Id="rId4" Type="http://schemas.openxmlformats.org/officeDocument/2006/relationships/image" Target="../media/image34.gif"/><Relationship Id="rId9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5912" y="293747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B0BB5"/>
                </a:solidFill>
                <a:latin typeface="Times New Roman" pitchFamily="18" charset="0"/>
                <a:cs typeface="Times New Roman" pitchFamily="18" charset="0"/>
              </a:rPr>
              <a:t>Society for Computer Technology and Research’s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B0BB5"/>
                </a:solidFill>
                <a:latin typeface="Times New Roman" pitchFamily="18" charset="0"/>
                <a:cs typeface="Times New Roman" pitchFamily="18" charset="0"/>
              </a:rPr>
              <a:t>Pune Institute of Computer Technology, Pune 43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8" y="152400"/>
            <a:ext cx="1219200" cy="117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991544" y="1556792"/>
            <a:ext cx="8295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“Design, Simulation &amp; Fabrication of Antenna for MBAN Application”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8006" y="2924944"/>
            <a:ext cx="8842532" cy="373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Prathmesh Ramesh </a:t>
            </a:r>
            <a:r>
              <a:rPr lang="en-IN" sz="2000" dirty="0" err="1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Khose</a:t>
            </a:r>
            <a:r>
              <a:rPr lang="en-IN" sz="2000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T190053138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 Shinde – T190053263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Prathmesh Prakash </a:t>
            </a:r>
            <a:r>
              <a:rPr lang="en-IN" sz="2000" dirty="0" err="1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Kalamkar</a:t>
            </a:r>
            <a:r>
              <a:rPr lang="en-IN" sz="2000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T190053227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Pratibha </a:t>
            </a:r>
            <a:r>
              <a:rPr lang="en-IN" sz="2000" dirty="0" err="1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Tathe</a:t>
            </a:r>
            <a:endParaRPr lang="en-IN" sz="2000" dirty="0">
              <a:solidFill>
                <a:srgbClr val="0B0BB5"/>
              </a:solidFill>
              <a:latin typeface="Calibri"/>
            </a:endParaRPr>
          </a:p>
          <a:p>
            <a:pPr algn="ctr" eaLnBrk="0" hangingPunct="0">
              <a:spcBef>
                <a:spcPct val="30000"/>
              </a:spcBef>
              <a:defRPr/>
            </a:pPr>
            <a:r>
              <a:rPr lang="en-IN" sz="2400" b="1" dirty="0">
                <a:solidFill>
                  <a:srgbClr val="0B0BB5"/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Engineering,</a:t>
            </a:r>
          </a:p>
          <a:p>
            <a:pPr algn="ctr" eaLnBrk="0" hangingPunct="0">
              <a:spcBef>
                <a:spcPct val="30000"/>
              </a:spcBef>
              <a:defRPr/>
            </a:pPr>
            <a:r>
              <a:rPr lang="en-IN" sz="2400" b="1" dirty="0">
                <a:solidFill>
                  <a:srgbClr val="0B0BB5"/>
                </a:solidFill>
                <a:latin typeface="Times New Roman" pitchFamily="18" charset="0"/>
                <a:cs typeface="Times New Roman" pitchFamily="18" charset="0"/>
              </a:rPr>
              <a:t>P.I.C.T., Pune-43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rgbClr val="0B0BB5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rgbClr val="0B0BB5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F15528-21DE-4FAA-801E-634DDDAF4B2B}" type="slidenum">
              <a:rPr lang="en-US" sz="140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14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C6718-06BC-42DE-FE3E-1CCFA72F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62AB-CDF6-47BE-8566-31D8CB29945B}" type="datetime3">
              <a:rPr lang="en-US" smtClean="0"/>
              <a:t>9 May 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D91187-EF3A-51C8-E59E-DB97E410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No: L6_6</a:t>
            </a:r>
          </a:p>
        </p:txBody>
      </p:sp>
    </p:spTree>
    <p:extLst>
      <p:ext uri="{BB962C8B-B14F-4D97-AF65-F5344CB8AC3E}">
        <p14:creationId xmlns:p14="http://schemas.microsoft.com/office/powerpoint/2010/main" val="28105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412776"/>
            <a:ext cx="8229600" cy="1728192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Linear Polarized Microstrip Patch Antenna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50DD97-0703-4AC0-BF21-600607CFE867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67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Parameters of Antenna</a:t>
            </a:r>
            <a:b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08720"/>
            <a:ext cx="8229600" cy="4896544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Return loss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VSWR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Radiation pattern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Directivity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Gain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Antenna efficiency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Half power beam width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Bandwidth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Polarization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585490-AC12-440E-96D7-54143F43773B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70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0 &lt;   </a:t>
            </a:r>
            <a:r>
              <a:rPr lang="el-GR" sz="2400" dirty="0"/>
              <a:t>Γ</a:t>
            </a:r>
            <a:r>
              <a:rPr lang="en-US" sz="2400" dirty="0"/>
              <a:t>  &lt; 1</a:t>
            </a:r>
          </a:p>
          <a:p>
            <a:pPr marL="0" indent="0">
              <a:buNone/>
            </a:pPr>
            <a:endParaRPr lang="en-US" sz="1050" dirty="0"/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When,  </a:t>
            </a:r>
            <a:r>
              <a:rPr lang="el-GR" sz="2400" dirty="0">
                <a:solidFill>
                  <a:srgbClr val="FF0000"/>
                </a:solidFill>
              </a:rPr>
              <a:t>Γ</a:t>
            </a:r>
            <a:r>
              <a:rPr lang="en-US" sz="2400" dirty="0">
                <a:solidFill>
                  <a:srgbClr val="FF0000"/>
                </a:solidFill>
              </a:rPr>
              <a:t>= 0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  RL=  Infinity</a:t>
            </a:r>
          </a:p>
          <a:p>
            <a:pPr marL="0" indent="0">
              <a:buNone/>
            </a:pPr>
            <a:endParaRPr lang="en-US" sz="105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When,  </a:t>
            </a:r>
            <a:r>
              <a:rPr lang="el-GR" sz="2400" dirty="0">
                <a:solidFill>
                  <a:srgbClr val="7030A0"/>
                </a:solidFill>
              </a:rPr>
              <a:t>Γ</a:t>
            </a:r>
            <a:r>
              <a:rPr lang="en-US" sz="2400" dirty="0">
                <a:solidFill>
                  <a:srgbClr val="7030A0"/>
                </a:solidFill>
              </a:rPr>
              <a:t>=1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     RL= 0dB</a:t>
            </a:r>
          </a:p>
          <a:p>
            <a:pPr marL="0" indent="0">
              <a:buNone/>
            </a:pPr>
            <a:endParaRPr lang="en-US" sz="1050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</a:rPr>
              <a:t>When, RL= -10(dB)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     Hence  </a:t>
            </a:r>
            <a:r>
              <a:rPr lang="el-GR" sz="2400" dirty="0">
                <a:solidFill>
                  <a:srgbClr val="00B050"/>
                </a:solidFill>
              </a:rPr>
              <a:t>Γ</a:t>
            </a:r>
            <a:r>
              <a:rPr lang="en-US" sz="2400" dirty="0">
                <a:solidFill>
                  <a:srgbClr val="00B050"/>
                </a:solidFill>
              </a:rPr>
              <a:t> ≈ 0.3162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787180"/>
              </p:ext>
            </p:extLst>
          </p:nvPr>
        </p:nvGraphicFramePr>
        <p:xfrm>
          <a:off x="5410200" y="764704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253800" progId="Equation.DSMT4">
                  <p:embed/>
                </p:oleObj>
              </mc:Choice>
              <mc:Fallback>
                <p:oleObj name="Equation" r:id="rId2" imgW="1765080" imgH="25380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4704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95600" y="558924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Reflected Power((P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31.62%  of  Incident Power((P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EF94-7292-850E-2BA7-3C95B5E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22B7E6-4BFF-4EB9-9EE9-E0777947EFDB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4162-7657-5A20-44F9-914B3DD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8142-54E2-B76D-1D98-5672996B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Microstrip Patch Antenna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9D0278-727D-4372-A49F-F6A6E261CAEB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0A887-FDED-C863-70FB-08F36AE29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 r="5000"/>
          <a:stretch/>
        </p:blipFill>
        <p:spPr>
          <a:xfrm>
            <a:off x="688504" y="817338"/>
            <a:ext cx="10814992" cy="52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01" y="703079"/>
            <a:ext cx="8229600" cy="936104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loss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F4D1B0-FBDE-4138-8038-7E624ECCE1B1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656E3-A881-E6EC-2DB3-1070D7DE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67" y="1361532"/>
            <a:ext cx="100012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4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>
                <a:solidFill>
                  <a:srgbClr val="0B0BB5"/>
                </a:solidFill>
                <a:latin typeface="Times New Roman" pitchFamily="18" charset="0"/>
                <a:cs typeface="Times New Roman" pitchFamily="18" charset="0"/>
              </a:rPr>
              <a:t>Reflection Coefficient</a:t>
            </a:r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002406"/>
              </p:ext>
            </p:extLst>
          </p:nvPr>
        </p:nvGraphicFramePr>
        <p:xfrm>
          <a:off x="1871538" y="836712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558720" progId="Equation.DSMT4">
                  <p:embed/>
                </p:oleObj>
              </mc:Choice>
              <mc:Fallback>
                <p:oleObj name="Equation" r:id="rId3" imgW="1015920" imgH="558720" progId="Equation.DSMT4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538" y="836712"/>
                        <a:ext cx="266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828801" y="4834880"/>
            <a:ext cx="6147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Reflected Power((P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* Incident Power((P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5525144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Transmitted  Power((P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* Incident Power((P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3886201" y="1960274"/>
            <a:ext cx="4495801" cy="2044790"/>
          </a:xfrm>
        </p:spPr>
      </p:pic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27709"/>
              </p:ext>
            </p:extLst>
          </p:nvPr>
        </p:nvGraphicFramePr>
        <p:xfrm>
          <a:off x="5943600" y="836712"/>
          <a:ext cx="44958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5960" imgH="558720" progId="Equation.DSMT4">
                  <p:embed/>
                </p:oleObj>
              </mc:Choice>
              <mc:Fallback>
                <p:oleObj name="Equation" r:id="rId6" imgW="2145960" imgH="558720" progId="Equation.DSMT4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6712"/>
                        <a:ext cx="44958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E5DB5-326A-EFF4-FAC2-631B0F09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CB445-4AA9-4387-B274-B8D7154CC276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2A287-BDF0-FD25-FD96-570E86F9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3D167-7120-4642-E206-D50372FF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8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Microstrip Patch Antenna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98F416-EE1A-4C9B-AF25-53663F95F379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D9665-0B33-D8AA-FB59-DC75F263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1000408"/>
            <a:ext cx="81629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4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8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Microstrip Patch Antenna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5B560-3E1F-4ACE-89FF-56DE39A5D11C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AE9FC20-A811-B8DE-4DFF-F85D8CEEF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196752"/>
            <a:ext cx="11247683" cy="4818757"/>
          </a:xfrm>
        </p:spPr>
      </p:pic>
    </p:spTree>
    <p:extLst>
      <p:ext uri="{BB962C8B-B14F-4D97-AF65-F5344CB8AC3E}">
        <p14:creationId xmlns:p14="http://schemas.microsoft.com/office/powerpoint/2010/main" val="35502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326" y="545135"/>
            <a:ext cx="8229600" cy="936104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loss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834001-501F-49AC-999F-F67D69B90D2A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F80E2-1D93-6D6D-ADCD-390EECE8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262063"/>
            <a:ext cx="99250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50" y="836713"/>
            <a:ext cx="6972300" cy="496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9FBF4-B797-F824-CDC5-E06E4A57835C}"/>
              </a:ext>
            </a:extLst>
          </p:cNvPr>
          <p:cNvSpPr txBox="1">
            <a:spLocks/>
          </p:cNvSpPr>
          <p:nvPr/>
        </p:nvSpPr>
        <p:spPr>
          <a:xfrm>
            <a:off x="1919536" y="260649"/>
            <a:ext cx="82296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IN" sz="2800" b="1" kern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kern="0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91EEF-D5FF-B50F-79BD-EC765ECD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F9795-79D1-4B97-9AEA-48DCF9504321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0D48E-DA27-657F-594C-B616079E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32141-27D0-2D32-4F62-82AAA51B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8175E-D304-4EEC-8CB8-4AF88DC3176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290736"/>
            <a:ext cx="8229600" cy="762001"/>
          </a:xfrm>
        </p:spPr>
        <p:txBody>
          <a:bodyPr>
            <a:noAutofit/>
          </a:bodyPr>
          <a:lstStyle/>
          <a:p>
            <a:r>
              <a:rPr lang="en-US" sz="2800" b="1" kern="1200" dirty="0">
                <a:solidFill>
                  <a:srgbClr val="0B0BB5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029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Microstrip antenna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designing specifications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Microstrip antenna calculations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linear polarized microstrip patch antenna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0D4F7F-529A-4727-9815-E8455BB2D5B2}" type="datetime3">
              <a:rPr lang="en-US" altLang="en-US" smtClean="0"/>
              <a:t>9 May 2023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326" y="545135"/>
            <a:ext cx="8229600" cy="936104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A3ECA-F9B5-47FB-8326-0E549E4591AE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F80E2-1D93-6D6D-ADCD-390EECE8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262063"/>
            <a:ext cx="99250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6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VSWR</a:t>
            </a:r>
            <a:br>
              <a:rPr lang="en-US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i="0" dirty="0">
                <a:solidFill>
                  <a:srgbClr val="242731"/>
                </a:solidFill>
                <a:effectLst/>
                <a:latin typeface="Manrope"/>
              </a:rPr>
              <a:t>Voltage Standing Wave Ratio</a:t>
            </a:r>
            <a:endParaRPr lang="en-US" sz="16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3680529"/>
            <a:ext cx="8229600" cy="2514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          When     </a:t>
            </a:r>
            <a:r>
              <a:rPr lang="el-GR" dirty="0"/>
              <a:t>Γ</a:t>
            </a:r>
            <a:r>
              <a:rPr lang="en-US" dirty="0"/>
              <a:t>= 0;  VSWR = 1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         When      </a:t>
            </a:r>
            <a:r>
              <a:rPr lang="el-GR" dirty="0"/>
              <a:t>Γ</a:t>
            </a:r>
            <a:r>
              <a:rPr lang="en-US" dirty="0"/>
              <a:t>= 1;  VSWR =  ∞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                         1  &lt;  VSWR  &lt; ∞</a:t>
            </a: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250839"/>
              </p:ext>
            </p:extLst>
          </p:nvPr>
        </p:nvGraphicFramePr>
        <p:xfrm>
          <a:off x="4851400" y="662872"/>
          <a:ext cx="2514600" cy="109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558720" progId="Equation.DSMT4">
                  <p:embed/>
                </p:oleObj>
              </mc:Choice>
              <mc:Fallback>
                <p:oleObj name="Equation" r:id="rId2" imgW="1091880" imgH="558720" progId="Equation.DSMT4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662872"/>
                        <a:ext cx="2514600" cy="1091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97799"/>
              </p:ext>
            </p:extLst>
          </p:nvPr>
        </p:nvGraphicFramePr>
        <p:xfrm>
          <a:off x="4660136" y="2142713"/>
          <a:ext cx="27178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622080" progId="Equation.DSMT4">
                  <p:embed/>
                </p:oleObj>
              </mc:Choice>
              <mc:Fallback>
                <p:oleObj name="Equation" r:id="rId4" imgW="1180800" imgH="622080" progId="Equation.DSMT4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136" y="2142713"/>
                        <a:ext cx="271780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CACA-9584-E8AE-7105-79B76CE5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4EC156-349B-4824-B815-594828528D46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E689-A10F-71D3-6078-767B0C36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486A-E6EE-614F-2828-C1CFE4BC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08720"/>
            <a:ext cx="8229600" cy="93610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VSWR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207A1-CFF2-447F-99B3-5E879840CF36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B211B-B502-E978-E920-C792937F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53" y="1412776"/>
            <a:ext cx="9407093" cy="47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981200" y="3212976"/>
            <a:ext cx="8382000" cy="3886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antenna impedance is represented by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 + j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 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Load resistance (Loss resistance  due to                                                                                                                          conduction and dielectric losses in antenna structure).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Radiation resistance, is used to represent radiation                                                         by the antenna. (Real part)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Reactance of the antenna (imaginary part)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762000"/>
            <a:ext cx="6324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Impedance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15F0-D319-9D74-8AF3-203DBC1A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0B5AD5-FC05-4256-B16B-205974EA8B80}" type="datetime3">
              <a:rPr lang="en-US" altLang="en-US" smtClean="0"/>
              <a:t>9 May 2023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93E14-BB75-DCED-3E4F-6EBA6EEF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Group No: L6_6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EC728-FDD1-FD7A-433E-D2F9CEE5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908720"/>
            <a:ext cx="8291264" cy="93610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0932B-5E29-4C49-AD3B-0AB1F2747A34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32F00-B69A-2C42-8CC1-87489CE0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7" y="1323077"/>
            <a:ext cx="9503955" cy="47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75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1696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CC72D-D57C-D9C6-520F-16802C4C1690}"/>
              </a:ext>
            </a:extLst>
          </p:cNvPr>
          <p:cNvSpPr txBox="1">
            <a:spLocks/>
          </p:cNvSpPr>
          <p:nvPr/>
        </p:nvSpPr>
        <p:spPr>
          <a:xfrm>
            <a:off x="1919536" y="260649"/>
            <a:ext cx="82296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IN" sz="2800" b="1" kern="0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kern="0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E8FBF-3D86-A80C-E292-03269074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5A537C-2E79-4CC0-B5E2-AFA1FE303D6D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A5C42-07B6-7D6C-1AE6-ADB55F44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D0DBE-6720-1752-4854-16E1E245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8175E-D304-4EEC-8CB8-4AF88DC3176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908720"/>
            <a:ext cx="8291264" cy="93610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17CD3-02A0-4862-8631-58407A44894B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9F588-D75D-4B16-5A20-1F8AAA08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36" y="1484784"/>
            <a:ext cx="7201877" cy="440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6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568" y="980728"/>
            <a:ext cx="7488832" cy="51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EDAC2-01F0-C153-57F2-4228478C3225}"/>
              </a:ext>
            </a:extLst>
          </p:cNvPr>
          <p:cNvSpPr txBox="1"/>
          <p:nvPr/>
        </p:nvSpPr>
        <p:spPr>
          <a:xfrm>
            <a:off x="1919536" y="260648"/>
            <a:ext cx="504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IN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47032-08A5-F5C3-ABEF-37489108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5378C4-DFAD-427B-A54E-382B624063D8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AAEE5-BA59-C009-B054-3B0F2474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6E7B-D877-4A0A-42E3-5B2BA8D7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8175E-D304-4EEC-8CB8-4AF88DC3176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908720"/>
            <a:ext cx="8291264" cy="93610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FEB43-5055-4B30-9737-DEA15885C9AF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D35BD-56A7-D4EE-B116-709B68DC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25" y="1376772"/>
            <a:ext cx="9409949" cy="47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18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320" y="692696"/>
            <a:ext cx="7431360" cy="537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B25369-9F51-30C1-A401-78D65D3998F6}"/>
              </a:ext>
            </a:extLst>
          </p:cNvPr>
          <p:cNvSpPr txBox="1">
            <a:spLocks/>
          </p:cNvSpPr>
          <p:nvPr/>
        </p:nvSpPr>
        <p:spPr>
          <a:xfrm>
            <a:off x="1919536" y="260649"/>
            <a:ext cx="82296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IN" sz="2800" b="1" kern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kern="0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EB924-1A3F-0F19-346D-2FD31FA6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0B676-36F5-410C-A490-7C09DB4FB496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6B260-00FD-7D75-F0CC-85B0891D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4E5C-2093-B3F0-ACB1-CB08DA71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8175E-D304-4EEC-8CB8-4AF88DC3176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685779"/>
          </a:xfrm>
        </p:spPr>
        <p:txBody>
          <a:bodyPr/>
          <a:lstStyle/>
          <a:p>
            <a:r>
              <a:rPr lang="en-US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1ACA5-AF13-4A91-ABBE-8486D0E424ED}" type="datetime3">
              <a:rPr lang="en-US" altLang="en-US" smtClean="0"/>
              <a:t>9 May 2023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9E069D-AA51-80B3-0344-DBA547B7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24744"/>
            <a:ext cx="7776864" cy="5112568"/>
          </a:xfrm>
        </p:spPr>
        <p:txBody>
          <a:bodyPr/>
          <a:lstStyle/>
          <a:p>
            <a:pPr algn="just"/>
            <a:r>
              <a:rPr lang="en-US" sz="1700" dirty="0"/>
              <a:t>What is an antenna?</a:t>
            </a:r>
          </a:p>
          <a:p>
            <a:pPr lvl="1" algn="just"/>
            <a:r>
              <a:rPr lang="en-US" sz="1700" b="0" i="0" dirty="0">
                <a:effectLst/>
                <a:latin typeface="Söhne"/>
              </a:rPr>
              <a:t>An antenna is a device designed to transmit or receive electromagnetic waves. It is typically used in communication systems to facilitate the transmission and reception of radio frequency (RF) signals.</a:t>
            </a:r>
            <a:endParaRPr lang="en-US" sz="1700" dirty="0"/>
          </a:p>
          <a:p>
            <a:pPr algn="just"/>
            <a:r>
              <a:rPr lang="en-IN" sz="1700" dirty="0"/>
              <a:t>What is a microstrip antenna?</a:t>
            </a:r>
          </a:p>
          <a:p>
            <a:pPr lvl="1" algn="just"/>
            <a:r>
              <a:rPr lang="en-US" sz="1700" b="0" i="0" dirty="0">
                <a:effectLst/>
                <a:latin typeface="Söhne"/>
              </a:rPr>
              <a:t>A microstrip patch antenna is a type of antenna that operates in the microwave frequency range. It is widely used in wireless communication systems, satellite communication, radar systems, and other applications where a compact and lightweight antenna is required.</a:t>
            </a:r>
          </a:p>
          <a:p>
            <a:pPr algn="just"/>
            <a:r>
              <a:rPr lang="en-IN" sz="1700" dirty="0"/>
              <a:t>What is MBAN?</a:t>
            </a:r>
          </a:p>
          <a:p>
            <a:pPr lvl="1" algn="just"/>
            <a:r>
              <a:rPr lang="en-US" sz="1700" b="0" i="0" dirty="0">
                <a:effectLst/>
                <a:latin typeface="Söhne"/>
              </a:rPr>
              <a:t>MBAN stands for Medical Body Area Network. It is a wireless communication technology specifically designed for monitoring and collecting medical data from individuals within a short range, typically within a hospital or healthcare facility.</a:t>
            </a:r>
            <a:endParaRPr lang="en-IN" sz="1700" dirty="0">
              <a:latin typeface="Söhne"/>
            </a:endParaRPr>
          </a:p>
          <a:p>
            <a:pPr lvl="1" algn="just"/>
            <a:r>
              <a:rPr lang="en-US" sz="1700" b="0" i="0" dirty="0">
                <a:effectLst/>
                <a:latin typeface="Söhne"/>
              </a:rPr>
              <a:t>MBANs typically operate in the frequency band around 2360-2400 MHz, which has been allocated specifically for medical devices by regulatory bodies such as the Federal Communications Commission (FCC) in the United States.</a:t>
            </a:r>
            <a:endParaRPr lang="en-IN" sz="1700" dirty="0"/>
          </a:p>
        </p:txBody>
      </p:sp>
      <p:pic>
        <p:nvPicPr>
          <p:cNvPr id="1026" name="Picture 2" descr="Electronics | Free Full-Text | Single-Layer Line-Fed Broadband Microstrip  Patch Antenna on Thin Substrates">
            <a:extLst>
              <a:ext uri="{FF2B5EF4-FFF2-40B4-BE49-F238E27FC236}">
                <a16:creationId xmlns:a16="http://schemas.microsoft.com/office/drawing/2014/main" id="{F5F28D1F-7247-FBD5-5F72-077D0DB49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69" b="10086"/>
          <a:stretch/>
        </p:blipFill>
        <p:spPr bwMode="auto">
          <a:xfrm>
            <a:off x="8616280" y="1509047"/>
            <a:ext cx="3384376" cy="396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908720"/>
            <a:ext cx="8291264" cy="93610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D82B81-B01C-4E43-BBFF-EC6F5C87FB82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4FB5-F0F9-76F4-0E97-2620A94E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387272"/>
            <a:ext cx="8864912" cy="4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1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188641"/>
            <a:ext cx="8229600" cy="655637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Polarization</a:t>
            </a:r>
            <a:endParaRPr lang="en-US" sz="2800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1"/>
            <a:ext cx="8686800" cy="513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Polarization is the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orientation of electric field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component of an electromagnetic wave  relative to the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Earth’s surface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Polarization is important to get the maximum performance from the antennas </a:t>
            </a:r>
          </a:p>
          <a:p>
            <a:pPr>
              <a:lnSpc>
                <a:spcPct val="8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There are different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polarization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(depending on existence and changes of different electric fields)</a:t>
            </a:r>
          </a:p>
          <a:p>
            <a:pPr algn="just">
              <a:lnSpc>
                <a:spcPct val="80000"/>
              </a:lnSpc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Linear</a:t>
            </a:r>
          </a:p>
          <a:p>
            <a:pPr lvl="1" algn="just"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Circular (E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Elliptical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29D5-697B-9F45-53BE-4729D270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227F6-893E-413D-B8EB-F9C32829B749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D574E-0382-555E-0E2B-82D2FC74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4F68-A391-0546-3C81-B55FF94A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371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 descr="Chapt02_Page_149"/>
          <p:cNvSpPr>
            <a:spLocks noGrp="1" noChangeAspect="1" noChangeArrowheads="1"/>
          </p:cNvSpPr>
          <p:nvPr isPhoto="1"/>
        </p:nvSpPr>
        <p:spPr bwMode="auto">
          <a:xfrm>
            <a:off x="2353968" y="404664"/>
            <a:ext cx="7484063" cy="566295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6EFBC-E212-9E8E-185A-323C001C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116999-6503-4E66-AF27-EC2ED6007193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3979-CB4E-E895-FC84-1A7549BC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B4FBF-C73F-0877-3916-EA8847AF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8175E-D304-4EEC-8CB8-4AF88DC3176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428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 idx="4294967295"/>
          </p:nvPr>
        </p:nvSpPr>
        <p:spPr>
          <a:xfrm>
            <a:off x="1919536" y="227112"/>
            <a:ext cx="82296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Polarization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4294967295"/>
          </p:nvPr>
        </p:nvSpPr>
        <p:spPr>
          <a:xfrm>
            <a:off x="1981200" y="808038"/>
            <a:ext cx="8458200" cy="2011362"/>
          </a:xfrm>
        </p:spPr>
        <p:txBody>
          <a:bodyPr/>
          <a:lstStyle/>
          <a:p>
            <a:pPr lvl="2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(E field going up/down with respect to   earth’s surface)</a:t>
            </a:r>
          </a:p>
          <a:p>
            <a:pPr lvl="2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(E field changing in parallel with respect to earth’s surface)</a:t>
            </a:r>
          </a:p>
        </p:txBody>
      </p:sp>
      <p:pic>
        <p:nvPicPr>
          <p:cNvPr id="81924" name="Picture 2" descr="http://hyperphysics.phy-astr.gsu.edu/hbase/phyopt/imgpho/polli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992438"/>
            <a:ext cx="807720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7772400" y="63246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60772-F0D9-579E-A684-D773737E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BCE401-A907-48F7-9B21-D6775D492CAB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835F9-4613-B337-8E3D-6CBF6310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0ACD3-F4F7-E37B-4EB2-E1487D67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8175E-D304-4EEC-8CB8-4AF88DC3176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8001000" cy="1752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the vector describes the electric field at a point in space as a function of time is always directed along a line, the field is said to be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linearly polarized  field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time-phase difference between the two components must be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3065"/>
            <a:ext cx="8223448" cy="75753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B0BB5"/>
                </a:solidFill>
                <a:latin typeface="Times New Roman" pitchFamily="18" charset="0"/>
                <a:cs typeface="Times New Roman" pitchFamily="18" charset="0"/>
              </a:rPr>
              <a:t>Linear Polarization</a:t>
            </a:r>
          </a:p>
        </p:txBody>
      </p:sp>
      <p:pic>
        <p:nvPicPr>
          <p:cNvPr id="3074" name="Picture 2" descr="H:\circular polarization\lin_vert.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505200"/>
            <a:ext cx="4191000" cy="2209800"/>
          </a:xfrm>
          <a:prstGeom prst="rect">
            <a:avLst/>
          </a:prstGeom>
          <a:noFill/>
        </p:spPr>
      </p:pic>
      <p:pic>
        <p:nvPicPr>
          <p:cNvPr id="3076" name="Picture 4" descr="H:\circular polarization\lin_horiz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657600"/>
            <a:ext cx="4343400" cy="2133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0" y="5715000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Vertical polarized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5791200"/>
            <a:ext cx="266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Horizontal  polarized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2438400"/>
            <a:ext cx="3905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28801" y="3048001"/>
            <a:ext cx="1274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EABC-FFD8-A050-7497-B4029FD4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6FF81E-82F9-4490-88B8-B1F15A8F5507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6FD2-BB89-A363-BB79-CDD04EEC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0649-ADB5-7DEF-8254-77F562DE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1651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295402"/>
            <a:ext cx="3048000" cy="214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962402"/>
            <a:ext cx="3048000" cy="214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2667000" y="1600202"/>
            <a:ext cx="10025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Vertical</a:t>
            </a:r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2590800" y="4267202"/>
            <a:ext cx="1310272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Horizontal</a:t>
            </a:r>
          </a:p>
        </p:txBody>
      </p:sp>
      <p:pic>
        <p:nvPicPr>
          <p:cNvPr id="205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05801" y="1295402"/>
            <a:ext cx="2143125" cy="214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05801" y="3962402"/>
            <a:ext cx="2143125" cy="214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743075" y="2032000"/>
          <a:ext cx="2914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253800" progId="Equation.DSMT4">
                  <p:embed/>
                </p:oleObj>
              </mc:Choice>
              <mc:Fallback>
                <p:oleObj name="Equation" r:id="rId7" imgW="1371600" imgH="253800" progId="Equation.DSMT4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032000"/>
                        <a:ext cx="29146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8"/>
          <p:cNvSpPr>
            <a:spLocks noGrp="1" noChangeArrowheads="1"/>
          </p:cNvSpPr>
          <p:nvPr>
            <p:ph type="title"/>
          </p:nvPr>
        </p:nvSpPr>
        <p:spPr>
          <a:xfrm>
            <a:off x="1898848" y="268626"/>
            <a:ext cx="8229600" cy="52322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Polarization</a:t>
            </a:r>
            <a:endParaRPr lang="en-GB" sz="2800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1570038" y="5429250"/>
          <a:ext cx="3492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12800" imgH="253800" progId="Equation.DSMT4">
                  <p:embed/>
                </p:oleObj>
              </mc:Choice>
              <mc:Fallback>
                <p:oleObj name="Equation" r:id="rId9" imgW="1612800" imgH="253800" progId="Equation.DSMT4">
                  <p:embed/>
                  <p:pic>
                    <p:nvPicPr>
                      <p:cNvPr id="20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5429250"/>
                        <a:ext cx="34925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7C943-5106-EE33-5CD6-4F7E5113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FC6816-2E22-456F-A23E-BB8F8CA40C8E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1EDDA-F5A1-AABA-46BA-C0A0242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9363C-4C9D-4CE6-4692-5988C82E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C5765-67BA-4D12-8E8A-F88607D7DB2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2115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990600"/>
            <a:ext cx="7086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3E4F6-2FE5-10A2-EEF8-393C52A72FF1}"/>
              </a:ext>
            </a:extLst>
          </p:cNvPr>
          <p:cNvSpPr txBox="1">
            <a:spLocks/>
          </p:cNvSpPr>
          <p:nvPr/>
        </p:nvSpPr>
        <p:spPr>
          <a:xfrm>
            <a:off x="1919536" y="260649"/>
            <a:ext cx="82296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IN" sz="2800" b="1" kern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kern="0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08D1B-4391-626F-792F-F515F10D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836EE-C0C1-4F51-8397-AC7CEBB161CF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D2499-463D-EB00-98E7-36EFCFF0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1201C-B3AB-45A1-3FCE-60C73C0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8175E-D304-4EEC-8CB8-4AF88DC3176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E4F6-2FE5-10A2-EEF8-393C52A72FF1}"/>
              </a:ext>
            </a:extLst>
          </p:cNvPr>
          <p:cNvSpPr txBox="1">
            <a:spLocks/>
          </p:cNvSpPr>
          <p:nvPr/>
        </p:nvSpPr>
        <p:spPr>
          <a:xfrm>
            <a:off x="1919536" y="260649"/>
            <a:ext cx="82296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IN" sz="2800" b="1" kern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kern="0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08D1B-4391-626F-792F-F515F10D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51B122-F2AA-40FC-A301-81F86F631E3C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D2499-463D-EB00-98E7-36EFCFF0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1201C-B3AB-45A1-3FCE-60C73C0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8175E-D304-4EEC-8CB8-4AF88DC3176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6B0A2-8AC7-6609-0A24-24780D0B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085727"/>
            <a:ext cx="99250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64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FE41C5EC-C30B-6334-46E4-D693DFB9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744" y="277815"/>
            <a:ext cx="6062464" cy="558898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Radiation Efficiency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9E322C34-6AEB-9A08-682A-F1980832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1336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The conduction-dielectric efficiency 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cd</a:t>
            </a:r>
            <a:r>
              <a:rPr lang="en-US" altLang="en-US" dirty="0"/>
              <a:t> is defined as the ratio of the power delivered to the radiation resistance R</a:t>
            </a:r>
            <a:r>
              <a:rPr lang="en-US" altLang="en-US" baseline="-25000" dirty="0"/>
              <a:t>r </a:t>
            </a:r>
            <a:r>
              <a:rPr lang="en-US" altLang="en-US" dirty="0"/>
              <a:t>to the power delivered to R</a:t>
            </a:r>
            <a:r>
              <a:rPr lang="en-US" altLang="en-US" baseline="-25000" dirty="0"/>
              <a:t>r</a:t>
            </a:r>
            <a:r>
              <a:rPr lang="en-US" altLang="en-US" dirty="0"/>
              <a:t> and R</a:t>
            </a:r>
            <a:r>
              <a:rPr lang="en-US" altLang="en-US" baseline="-25000" dirty="0"/>
              <a:t>L</a:t>
            </a:r>
            <a:r>
              <a:rPr lang="en-US" altLang="en-US" dirty="0"/>
              <a:t> .</a:t>
            </a:r>
          </a:p>
          <a:p>
            <a:pPr algn="just" eaLnBrk="1" hangingPunct="1"/>
            <a:endParaRPr lang="en-US" altLang="en-US" dirty="0"/>
          </a:p>
        </p:txBody>
      </p:sp>
      <p:pic>
        <p:nvPicPr>
          <p:cNvPr id="106500" name="Picture 2">
            <a:extLst>
              <a:ext uri="{FF2B5EF4-FFF2-40B4-BE49-F238E27FC236}">
                <a16:creationId xmlns:a16="http://schemas.microsoft.com/office/drawing/2014/main" id="{E927664A-2EC3-1D32-E08E-D30BB059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0"/>
            <a:ext cx="4978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7A466-A746-90A6-461B-D687D1C2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5B85E6-C1F7-4E79-BD6B-18EBCBC0355E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3F1F1-85C8-D1A0-51CF-AECD0F6D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79D89-8EE5-2282-FCAD-41055A9D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E4F6-2FE5-10A2-EEF8-393C52A72FF1}"/>
              </a:ext>
            </a:extLst>
          </p:cNvPr>
          <p:cNvSpPr txBox="1">
            <a:spLocks/>
          </p:cNvSpPr>
          <p:nvPr/>
        </p:nvSpPr>
        <p:spPr>
          <a:xfrm>
            <a:off x="1919536" y="260649"/>
            <a:ext cx="82296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IN" sz="2800" b="1" kern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kern="0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08D1B-4391-626F-792F-F515F10D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7DE21A-A98C-4371-843D-F7ABA6BD090D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D2499-463D-EB00-98E7-36EFCFF0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1201C-B3AB-45A1-3FCE-60C73C0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8175E-D304-4EEC-8CB8-4AF88DC3176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8750F-C995-061A-D141-0ADCBBAF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119015"/>
            <a:ext cx="99250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2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 antenna</a:t>
            </a:r>
            <a:endParaRPr lang="en-US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816" y="5104155"/>
            <a:ext cx="8229600" cy="1014438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algn="ctr">
              <a:buFont typeface="+mj-lt"/>
              <a:buAutoNum type="romanUcPeriod"/>
            </a:pPr>
            <a:r>
              <a:rPr lang="en-IN" sz="2400" dirty="0">
                <a:latin typeface="TimesLTStd-Roman"/>
              </a:rPr>
              <a:t>Figure: Microstrip antenna</a:t>
            </a:r>
            <a:r>
              <a:rPr lang="en-IN" sz="1800" dirty="0"/>
              <a:t> </a:t>
            </a:r>
            <a:br>
              <a:rPr lang="en-IN" sz="1400" dirty="0"/>
            </a:b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86DFFA-0181-4120-92F9-A5016D6C863E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5DC0BB-BDFF-CA77-9590-BE472AE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71" y="1214822"/>
            <a:ext cx="6496050" cy="377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DBF8CC-F8CE-E11C-A68D-264342F94065}"/>
              </a:ext>
            </a:extLst>
          </p:cNvPr>
          <p:cNvSpPr txBox="1"/>
          <p:nvPr/>
        </p:nvSpPr>
        <p:spPr>
          <a:xfrm>
            <a:off x="695400" y="1700808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The microstrip patch antenna consists of a flat metallic patch printed on one side of a dielectric substrate, with a ground plane on the opposite side. The patch and ground plane are typically separated by a thin layer of dielectric material. The patch is usually square, rectangular, circular, or some other specific shape, depending on the desired radiation pattern and characteristics.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233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Discussion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CFB4C-3D85-40E9-857D-42DC1DA63D13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A01540-3DB9-97A4-BA8C-53E3F68B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908720"/>
            <a:ext cx="8291264" cy="93610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0C0CCC-391E-08C9-AB00-56C02E2DB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29537"/>
              </p:ext>
            </p:extLst>
          </p:nvPr>
        </p:nvGraphicFramePr>
        <p:xfrm>
          <a:off x="263352" y="1772816"/>
          <a:ext cx="11305256" cy="2736304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13523454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076071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6197164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5842023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54791534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0456782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3286025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8639122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970762350"/>
                    </a:ext>
                  </a:extLst>
                </a:gridCol>
              </a:tblGrid>
              <a:tr h="15111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Ref. Works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Substrate Material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IN" sz="1800" i="1" kern="1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Antenna Dimensions (mm</a:t>
                      </a:r>
                      <a:r>
                        <a:rPr lang="en-IN" sz="1800" kern="1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18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IN" sz="18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(GHz)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BW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Gain (dB)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η </a:t>
                      </a: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Polarization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17518"/>
                  </a:ext>
                </a:extLst>
              </a:tr>
              <a:tr h="1225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FR4</a:t>
                      </a:r>
                      <a:endParaRPr lang="en-IN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IN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1822.8672</a:t>
                      </a:r>
                      <a:endParaRPr lang="en-IN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2.38</a:t>
                      </a:r>
                      <a:endParaRPr lang="en-IN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0.0525</a:t>
                      </a:r>
                      <a:endParaRPr lang="en-IN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1.9669</a:t>
                      </a:r>
                      <a:endParaRPr lang="en-IN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42.59</a:t>
                      </a:r>
                      <a:endParaRPr lang="en-IN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polarization</a:t>
                      </a:r>
                      <a:endParaRPr lang="en-IN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12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21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8"/>
            <a:ext cx="3657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1C99E-934C-4ECD-BA29-3F7B15822067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A01540-3DB9-97A4-BA8C-53E3F68B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908720"/>
            <a:ext cx="8939336" cy="482453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0" i="0" dirty="0" err="1">
                <a:effectLst/>
              </a:rPr>
              <a:t>Khilare</a:t>
            </a:r>
            <a:r>
              <a:rPr lang="en-IN" sz="1600" b="0" i="0" dirty="0">
                <a:effectLst/>
              </a:rPr>
              <a:t>, Sunny, Rishabh Mhatre, Ganesh Kulkarni, </a:t>
            </a:r>
            <a:r>
              <a:rPr lang="en-IN" sz="1600" b="0" i="0" dirty="0" err="1">
                <a:effectLst/>
              </a:rPr>
              <a:t>Shahadev</a:t>
            </a:r>
            <a:r>
              <a:rPr lang="en-IN" sz="1600" b="0" i="0" dirty="0">
                <a:effectLst/>
              </a:rPr>
              <a:t> Hake, and Pune PICT. “ANTENNA DESIGN FOR WEARABLE MEDICAL DEVICES USING MBAN BAND.”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0" i="0" dirty="0">
                <a:effectLst/>
              </a:rPr>
              <a:t>Zhu, Xiao-Qi, Yong-Xin Guo, and Wen Wu. "Miniaturized dual-band and dual-polarized antenna for MBAN applications." </a:t>
            </a:r>
            <a:r>
              <a:rPr lang="en-IN" sz="1600" b="0" i="1" dirty="0">
                <a:effectLst/>
              </a:rPr>
              <a:t>IEEE Transactions on Antennas and Propagation</a:t>
            </a:r>
            <a:r>
              <a:rPr lang="en-IN" sz="1600" b="0" i="0" dirty="0">
                <a:effectLst/>
              </a:rPr>
              <a:t> 64, no. 7 (2016): 2805-2814.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ea"/>
                <a:cs typeface="Times New Roman" panose="02020603050405020304" pitchFamily="18" charset="0"/>
              </a:rPr>
              <a:t>T. -W. Koo, J. -G. </a:t>
            </a:r>
            <a:r>
              <a:rPr lang="en-US" sz="1600" dirty="0" err="1">
                <a:ea typeface="+mn-ea"/>
                <a:cs typeface="Times New Roman" panose="02020603050405020304" pitchFamily="18" charset="0"/>
              </a:rPr>
              <a:t>Yook</a:t>
            </a:r>
            <a:r>
              <a:rPr lang="en-US" sz="1600" dirty="0">
                <a:ea typeface="+mn-ea"/>
                <a:cs typeface="Times New Roman" panose="02020603050405020304" pitchFamily="18" charset="0"/>
              </a:rPr>
              <a:t>, Y. -J. Hong, G. Park and K. Shin, "Low profile patch antenna for on-body wireless sensor application in MBAN band," Proceedings of the 2012 IEEE International Symposium on Antennas and Propagation, Chicago, IL, USA, 2012, pp. 1-2, </a:t>
            </a:r>
            <a:r>
              <a:rPr lang="en-US" sz="1600" dirty="0" err="1">
                <a:ea typeface="+mn-ea"/>
                <a:cs typeface="Times New Roman" panose="02020603050405020304" pitchFamily="18" charset="0"/>
              </a:rPr>
              <a:t>doi</a:t>
            </a:r>
            <a:r>
              <a:rPr lang="en-US" sz="1600" dirty="0">
                <a:ea typeface="+mn-ea"/>
                <a:cs typeface="Times New Roman" panose="02020603050405020304" pitchFamily="18" charset="0"/>
              </a:rPr>
              <a:t>: 10.1109/APS.2012.6349020.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0" i="0" dirty="0">
                <a:effectLst/>
              </a:rPr>
              <a:t>Bhattacharjee, S., </a:t>
            </a:r>
            <a:r>
              <a:rPr lang="en-IN" sz="1600" b="0" i="0" dirty="0" err="1">
                <a:effectLst/>
              </a:rPr>
              <a:t>Midya</a:t>
            </a:r>
            <a:r>
              <a:rPr lang="en-IN" sz="1600" b="0" i="0" dirty="0">
                <a:effectLst/>
              </a:rPr>
              <a:t>, M., Mitra, M., &amp; Bhadra Chaudhuri, S. (2019). Dual band- dual polarized planar inverted F-antenna for MBAN applications. </a:t>
            </a:r>
            <a:r>
              <a:rPr lang="en-IN" sz="1600" b="0" i="1" dirty="0">
                <a:effectLst/>
              </a:rPr>
              <a:t>International Journal of Microwave and Wireless Technologies,</a:t>
            </a:r>
            <a:r>
              <a:rPr lang="en-IN" sz="1600" b="0" i="0" dirty="0">
                <a:effectLst/>
              </a:rPr>
              <a:t> </a:t>
            </a:r>
            <a:r>
              <a:rPr lang="en-IN" sz="1600" b="0" i="1" dirty="0">
                <a:effectLst/>
              </a:rPr>
              <a:t>11</a:t>
            </a:r>
            <a:r>
              <a:rPr lang="en-IN" sz="1600" b="0" i="0" dirty="0">
                <a:effectLst/>
              </a:rPr>
              <a:t>(1), 76-86. doi:10.1017/S1759078718001228</a:t>
            </a:r>
            <a:endParaRPr lang="en-US" sz="16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F88FF-1E01-618F-4778-4051175907F2}"/>
              </a:ext>
            </a:extLst>
          </p:cNvPr>
          <p:cNvSpPr txBox="1"/>
          <p:nvPr/>
        </p:nvSpPr>
        <p:spPr>
          <a:xfrm>
            <a:off x="1585785" y="1628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811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ctrTitle"/>
          </p:nvPr>
        </p:nvSpPr>
        <p:spPr>
          <a:xfrm>
            <a:off x="2438401" y="1828800"/>
            <a:ext cx="7623175" cy="1752600"/>
          </a:xfrm>
        </p:spPr>
        <p:txBody>
          <a:bodyPr/>
          <a:lstStyle/>
          <a:p>
            <a:pPr algn="ctr"/>
            <a:r>
              <a:rPr lang="en-US" sz="9600" b="1" i="1" dirty="0">
                <a:solidFill>
                  <a:srgbClr val="0B0BB5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dirty="0" err="1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hapes</a:t>
            </a:r>
            <a:r>
              <a:rPr lang="en-US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microstrip patch elements </a:t>
            </a:r>
            <a:br>
              <a:rPr lang="en-US" dirty="0"/>
            </a:b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013176"/>
            <a:ext cx="8229600" cy="1230462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42021"/>
                </a:solidFill>
                <a:latin typeface="TimesLTStd-Roman"/>
              </a:rPr>
              <a:t>Figure: Shapes of microstrip patch elements.</a:t>
            </a:r>
            <a:r>
              <a:rPr lang="en-US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41C655-1586-4A65-ACC4-34E944399AF5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4ACFF-C08F-E73E-7306-912BC6AD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92" y="1124745"/>
            <a:ext cx="8229600" cy="35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Design specifications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6291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</a:rPr>
              <a:t>Resonating frequency = 2.38 GHz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</a:rPr>
              <a:t>Substrate material= FR4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</a:rPr>
              <a:t>Substrate thickness = 1.6mm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</a:rPr>
              <a:t>Relative permittivity(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</a:rPr>
              <a:t>) = 4.4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91F463-4A4E-4305-B78F-099D6EFA1123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1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 Patch Antenna Calculation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6291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the Width (W)</a:t>
            </a:r>
            <a:br>
              <a:rPr lang="en-IN" sz="2400" dirty="0">
                <a:latin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671512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W= 38.355921mm = 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38.36mm</a:t>
            </a:r>
          </a:p>
          <a:p>
            <a:pPr marL="671512" lvl="2" indent="0">
              <a:buNone/>
            </a:pPr>
            <a:endParaRPr 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71512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=Resonant frequency of the Microstrip antenna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is the speed of light in free space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Permittivity of free space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Permeability of free space</a:t>
            </a:r>
          </a:p>
          <a:p>
            <a:pPr marL="671512" lvl="2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71512" lvl="2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BECEAB-CC5E-413B-AF98-DC1B657B3E77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E7A5D6D-6A5C-69C8-0186-5B40F11B8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640" y="1700808"/>
            <a:ext cx="5987008" cy="92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305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 Patch Antenna Calculation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6291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patch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now be determined by solving for 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r>
              <a:rPr 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= 29.695394mm = </a:t>
            </a:r>
            <a:r>
              <a:rPr 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29.70mm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ED917-9AB3-4337-A092-D27C1AD67832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2D287AD-1E02-1C2B-F252-63D060BCD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1744" y="2489252"/>
            <a:ext cx="3937992" cy="93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797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E29F-9113-4D28-BD4D-2BC03DF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9"/>
            <a:ext cx="8229600" cy="720080"/>
          </a:xfrm>
        </p:spPr>
        <p:txBody>
          <a:bodyPr/>
          <a:lstStyle/>
          <a:p>
            <a:r>
              <a:rPr lang="en-IN" sz="2800" b="1" dirty="0">
                <a:solidFill>
                  <a:srgbClr val="0B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Finalization Microstrip Patch Antenna Width and Length</a:t>
            </a:r>
            <a:endParaRPr lang="en-US" sz="2800" b="1" dirty="0">
              <a:solidFill>
                <a:srgbClr val="0B0B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909-1880-468D-93A4-5745D79F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1412776"/>
            <a:ext cx="8856984" cy="468052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patch antenna area(A)= W X 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29.70 * 38.36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1139.292 mm^2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Length (x) = Square root (A) = (1139.292)^(1/2)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33.76mm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Length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Patch width (Wp)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29.16mm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 Length (Ls) = substrate width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63.76mm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98638" lvl="5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798638" lvl="5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6EB2-A9BB-4305-AF27-1E57F5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7BD58-E47B-4FBA-B65F-B1A66804E91D}" type="datetime3">
              <a:rPr lang="en-US" altLang="en-US" smtClean="0"/>
              <a:t>9 May 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DF4-6BB7-46B6-8928-7C4F41BF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No: L6_6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813C-3638-46AC-BE92-313879C9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E23E-90C3-4CB8-8C6E-E6BA23C892B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26055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8612</TotalTime>
  <Words>1492</Words>
  <Application>Microsoft Office PowerPoint</Application>
  <PresentationFormat>Widescreen</PresentationFormat>
  <Paragraphs>405</Paragraphs>
  <Slides>42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Garamond</vt:lpstr>
      <vt:lpstr>Manrope</vt:lpstr>
      <vt:lpstr>Söhne</vt:lpstr>
      <vt:lpstr>Times New Roman</vt:lpstr>
      <vt:lpstr>TimesLTStd-Roman</vt:lpstr>
      <vt:lpstr>Wingdings</vt:lpstr>
      <vt:lpstr>Edge</vt:lpstr>
      <vt:lpstr>Office Theme</vt:lpstr>
      <vt:lpstr>Equation</vt:lpstr>
      <vt:lpstr>PowerPoint Presentation</vt:lpstr>
      <vt:lpstr>Contents</vt:lpstr>
      <vt:lpstr>Introduction</vt:lpstr>
      <vt:lpstr>Microstrip antenna</vt:lpstr>
      <vt:lpstr>Shapes of microstrip patch elements   </vt:lpstr>
      <vt:lpstr>Antenna Design specifications</vt:lpstr>
      <vt:lpstr>Microstrip Patch Antenna Calculation</vt:lpstr>
      <vt:lpstr>Microstrip Patch Antenna Calculation</vt:lpstr>
      <vt:lpstr>Finalization Microstrip Patch Antenna Width and Length</vt:lpstr>
      <vt:lpstr>Analysis of Linear Polarized Microstrip Patch Antenna</vt:lpstr>
      <vt:lpstr>Fundamental Parameters of Antenna </vt:lpstr>
      <vt:lpstr>Return Loss</vt:lpstr>
      <vt:lpstr>Structure of Microstrip Patch Antenna</vt:lpstr>
      <vt:lpstr>Results Discussion</vt:lpstr>
      <vt:lpstr>Reflection Coefficient </vt:lpstr>
      <vt:lpstr>Structure of Microstrip Patch Antenna</vt:lpstr>
      <vt:lpstr>Structure of Microstrip Patch Antenna</vt:lpstr>
      <vt:lpstr>Results Discussion</vt:lpstr>
      <vt:lpstr>PowerPoint Presentation</vt:lpstr>
      <vt:lpstr>Results Discussion</vt:lpstr>
      <vt:lpstr>VSWR Voltage Standing Wave Ratio</vt:lpstr>
      <vt:lpstr>Results Discussion</vt:lpstr>
      <vt:lpstr>Input Impedance</vt:lpstr>
      <vt:lpstr>Results Discussion</vt:lpstr>
      <vt:lpstr>PowerPoint Presentation</vt:lpstr>
      <vt:lpstr>Results Discussion</vt:lpstr>
      <vt:lpstr>PowerPoint Presentation</vt:lpstr>
      <vt:lpstr>Results Discussion</vt:lpstr>
      <vt:lpstr>PowerPoint Presentation</vt:lpstr>
      <vt:lpstr>Results Discussion</vt:lpstr>
      <vt:lpstr>Polarization</vt:lpstr>
      <vt:lpstr>PowerPoint Presentation</vt:lpstr>
      <vt:lpstr>Linear Polarization</vt:lpstr>
      <vt:lpstr>Linear Polarization</vt:lpstr>
      <vt:lpstr>Linear Polarization</vt:lpstr>
      <vt:lpstr>PowerPoint Presentation</vt:lpstr>
      <vt:lpstr>PowerPoint Presentation</vt:lpstr>
      <vt:lpstr>Antenna Radiation Efficiency</vt:lpstr>
      <vt:lpstr>PowerPoint Presentation</vt:lpstr>
      <vt:lpstr>Results Discussion</vt:lpstr>
      <vt:lpstr>References</vt:lpstr>
      <vt:lpstr>Thank you</vt:lpstr>
    </vt:vector>
  </TitlesOfParts>
  <Company>.:L4zy w4r3z:.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lab1</dc:creator>
  <cp:lastModifiedBy>32324_PRATHMESH_22_23</cp:lastModifiedBy>
  <cp:revision>809</cp:revision>
  <dcterms:created xsi:type="dcterms:W3CDTF">2000-12-31T19:59:37Z</dcterms:created>
  <dcterms:modified xsi:type="dcterms:W3CDTF">2023-05-09T05:48:50Z</dcterms:modified>
</cp:coreProperties>
</file>