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65" r:id="rId3"/>
    <p:sldId id="268" r:id="rId4"/>
    <p:sldId id="256" r:id="rId5"/>
    <p:sldId id="257" r:id="rId6"/>
    <p:sldId id="258" r:id="rId7"/>
    <p:sldId id="274" r:id="rId8"/>
    <p:sldId id="272" r:id="rId9"/>
    <p:sldId id="273" r:id="rId10"/>
    <p:sldId id="275" r:id="rId11"/>
    <p:sldId id="276" r:id="rId12"/>
    <p:sldId id="260" r:id="rId13"/>
    <p:sldId id="269" r:id="rId14"/>
    <p:sldId id="270" r:id="rId15"/>
    <p:sldId id="267" r:id="rId16"/>
    <p:sldId id="271" r:id="rId17"/>
    <p:sldId id="263"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69" d="100"/>
          <a:sy n="69" d="100"/>
        </p:scale>
        <p:origin x="3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90039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27" name="PlaceHolder 2"/>
          <p:cNvSpPr>
            <a:spLocks noGrp="1"/>
          </p:cNvSpPr>
          <p:nvPr>
            <p:ph type="body"/>
          </p:nvPr>
        </p:nvSpPr>
        <p:spPr>
          <a:xfrm>
            <a:off x="456192" y="1604189"/>
            <a:ext cx="8226804"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28" name="PlaceHolder 3"/>
          <p:cNvSpPr>
            <a:spLocks noGrp="1"/>
          </p:cNvSpPr>
          <p:nvPr>
            <p:ph type="body"/>
          </p:nvPr>
        </p:nvSpPr>
        <p:spPr>
          <a:xfrm>
            <a:off x="456192" y="3968015"/>
            <a:ext cx="8226804"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val="228635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30" name="PlaceHolder 2"/>
          <p:cNvSpPr>
            <a:spLocks noGrp="1"/>
          </p:cNvSpPr>
          <p:nvPr>
            <p:ph type="body"/>
          </p:nvPr>
        </p:nvSpPr>
        <p:spPr>
          <a:xfrm>
            <a:off x="456193"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1" name="PlaceHolder 3"/>
          <p:cNvSpPr>
            <a:spLocks noGrp="1"/>
          </p:cNvSpPr>
          <p:nvPr>
            <p:ph type="body"/>
          </p:nvPr>
        </p:nvSpPr>
        <p:spPr>
          <a:xfrm>
            <a:off x="4671968"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2" name="PlaceHolder 4"/>
          <p:cNvSpPr>
            <a:spLocks noGrp="1"/>
          </p:cNvSpPr>
          <p:nvPr>
            <p:ph type="body"/>
          </p:nvPr>
        </p:nvSpPr>
        <p:spPr>
          <a:xfrm>
            <a:off x="456193" y="3968015"/>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3" name="PlaceHolder 5"/>
          <p:cNvSpPr>
            <a:spLocks noGrp="1"/>
          </p:cNvSpPr>
          <p:nvPr>
            <p:ph type="body"/>
          </p:nvPr>
        </p:nvSpPr>
        <p:spPr>
          <a:xfrm>
            <a:off x="4671968" y="3968015"/>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val="2460589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35" name="PlaceHolder 2"/>
          <p:cNvSpPr>
            <a:spLocks noGrp="1"/>
          </p:cNvSpPr>
          <p:nvPr>
            <p:ph type="body"/>
          </p:nvPr>
        </p:nvSpPr>
        <p:spPr>
          <a:xfrm>
            <a:off x="456192" y="1604189"/>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6" name="PlaceHolder 3"/>
          <p:cNvSpPr>
            <a:spLocks noGrp="1"/>
          </p:cNvSpPr>
          <p:nvPr>
            <p:ph type="body"/>
          </p:nvPr>
        </p:nvSpPr>
        <p:spPr>
          <a:xfrm>
            <a:off x="3237755" y="1604189"/>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7" name="PlaceHolder 4"/>
          <p:cNvSpPr>
            <a:spLocks noGrp="1"/>
          </p:cNvSpPr>
          <p:nvPr>
            <p:ph type="body"/>
          </p:nvPr>
        </p:nvSpPr>
        <p:spPr>
          <a:xfrm>
            <a:off x="6018991" y="1604189"/>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8" name="PlaceHolder 5"/>
          <p:cNvSpPr>
            <a:spLocks noGrp="1"/>
          </p:cNvSpPr>
          <p:nvPr>
            <p:ph type="body"/>
          </p:nvPr>
        </p:nvSpPr>
        <p:spPr>
          <a:xfrm>
            <a:off x="456192" y="3968015"/>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9" name="PlaceHolder 6"/>
          <p:cNvSpPr>
            <a:spLocks noGrp="1"/>
          </p:cNvSpPr>
          <p:nvPr>
            <p:ph type="body"/>
          </p:nvPr>
        </p:nvSpPr>
        <p:spPr>
          <a:xfrm>
            <a:off x="3237755" y="3968015"/>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40" name="PlaceHolder 7"/>
          <p:cNvSpPr>
            <a:spLocks noGrp="1"/>
          </p:cNvSpPr>
          <p:nvPr>
            <p:ph type="body"/>
          </p:nvPr>
        </p:nvSpPr>
        <p:spPr>
          <a:xfrm>
            <a:off x="6018991" y="3968015"/>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val="299984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BFE794-B5A6-449C-81C8-68571A24084C}"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26E98-BC0C-4240-9B2C-F7DF20F892E4}" type="slidenum">
              <a:rPr lang="en-IN" smtClean="0"/>
              <a:t>‹#›</a:t>
            </a:fld>
            <a:endParaRPr lang="en-IN"/>
          </a:p>
        </p:txBody>
      </p:sp>
    </p:spTree>
    <p:extLst>
      <p:ext uri="{BB962C8B-B14F-4D97-AF65-F5344CB8AC3E}">
        <p14:creationId xmlns:p14="http://schemas.microsoft.com/office/powerpoint/2010/main" val="195776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FE794-B5A6-449C-81C8-68571A24084C}"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26E98-BC0C-4240-9B2C-F7DF20F892E4}" type="slidenum">
              <a:rPr lang="en-IN" smtClean="0"/>
              <a:t>‹#›</a:t>
            </a:fld>
            <a:endParaRPr lang="en-IN"/>
          </a:p>
        </p:txBody>
      </p:sp>
    </p:spTree>
    <p:extLst>
      <p:ext uri="{BB962C8B-B14F-4D97-AF65-F5344CB8AC3E}">
        <p14:creationId xmlns:p14="http://schemas.microsoft.com/office/powerpoint/2010/main" val="2405948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FE794-B5A6-449C-81C8-68571A24084C}"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26E98-BC0C-4240-9B2C-F7DF20F892E4}" type="slidenum">
              <a:rPr lang="en-IN" smtClean="0"/>
              <a:t>‹#›</a:t>
            </a:fld>
            <a:endParaRPr lang="en-IN"/>
          </a:p>
        </p:txBody>
      </p:sp>
    </p:spTree>
    <p:extLst>
      <p:ext uri="{BB962C8B-B14F-4D97-AF65-F5344CB8AC3E}">
        <p14:creationId xmlns:p14="http://schemas.microsoft.com/office/powerpoint/2010/main" val="649935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FE794-B5A6-449C-81C8-68571A24084C}"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E26E98-BC0C-4240-9B2C-F7DF20F892E4}" type="slidenum">
              <a:rPr lang="en-IN" smtClean="0"/>
              <a:t>‹#›</a:t>
            </a:fld>
            <a:endParaRPr lang="en-IN"/>
          </a:p>
        </p:txBody>
      </p:sp>
    </p:spTree>
    <p:extLst>
      <p:ext uri="{BB962C8B-B14F-4D97-AF65-F5344CB8AC3E}">
        <p14:creationId xmlns:p14="http://schemas.microsoft.com/office/powerpoint/2010/main" val="1273617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BFE794-B5A6-449C-81C8-68571A24084C}" type="datetimeFigureOut">
              <a:rPr lang="en-IN" smtClean="0"/>
              <a:t>27-04-2020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E26E98-BC0C-4240-9B2C-F7DF20F892E4}" type="slidenum">
              <a:rPr lang="en-IN" smtClean="0"/>
              <a:t>‹#›</a:t>
            </a:fld>
            <a:endParaRPr lang="en-IN"/>
          </a:p>
        </p:txBody>
      </p:sp>
    </p:spTree>
    <p:extLst>
      <p:ext uri="{BB962C8B-B14F-4D97-AF65-F5344CB8AC3E}">
        <p14:creationId xmlns:p14="http://schemas.microsoft.com/office/powerpoint/2010/main" val="25838223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FE794-B5A6-449C-81C8-68571A24084C}" type="datetimeFigureOut">
              <a:rPr lang="en-IN" smtClean="0"/>
              <a:t>27-04-2020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E26E98-BC0C-4240-9B2C-F7DF20F892E4}" type="slidenum">
              <a:rPr lang="en-IN" smtClean="0"/>
              <a:t>‹#›</a:t>
            </a:fld>
            <a:endParaRPr lang="en-IN"/>
          </a:p>
        </p:txBody>
      </p:sp>
    </p:spTree>
    <p:extLst>
      <p:ext uri="{BB962C8B-B14F-4D97-AF65-F5344CB8AC3E}">
        <p14:creationId xmlns:p14="http://schemas.microsoft.com/office/powerpoint/2010/main" val="1081640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FE794-B5A6-449C-81C8-68571A24084C}" type="datetimeFigureOut">
              <a:rPr lang="en-IN" smtClean="0"/>
              <a:t>27-04-2020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E26E98-BC0C-4240-9B2C-F7DF20F892E4}" type="slidenum">
              <a:rPr lang="en-IN" smtClean="0"/>
              <a:t>‹#›</a:t>
            </a:fld>
            <a:endParaRPr lang="en-IN"/>
          </a:p>
        </p:txBody>
      </p:sp>
    </p:spTree>
    <p:extLst>
      <p:ext uri="{BB962C8B-B14F-4D97-AF65-F5344CB8AC3E}">
        <p14:creationId xmlns:p14="http://schemas.microsoft.com/office/powerpoint/2010/main" val="41961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6" name="PlaceHolder 2"/>
          <p:cNvSpPr>
            <a:spLocks noGrp="1"/>
          </p:cNvSpPr>
          <p:nvPr>
            <p:ph type="subTitle"/>
          </p:nvPr>
        </p:nvSpPr>
        <p:spPr>
          <a:xfrm>
            <a:off x="456192" y="1604188"/>
            <a:ext cx="8226804" cy="4525168"/>
          </a:xfrm>
          <a:prstGeom prst="rect">
            <a:avLst/>
          </a:prstGeom>
        </p:spPr>
        <p:txBody>
          <a:bodyPr lIns="0" tIns="0" rIns="0" bIns="0" anchor="ctr"/>
          <a:lstStyle>
            <a:lvl1pPr marL="257040" indent="-257040" algn="ctr">
              <a:defRPr>
                <a:latin typeface="Times New Roman" panose="02020603050405020304" pitchFamily="18" charset="0"/>
              </a:defRPr>
            </a:lvl1pPr>
          </a:lstStyle>
          <a:p>
            <a:pPr marL="342720" indent="-342720" algn="ctr"/>
            <a:endParaRPr lang="en-IN" sz="2177" b="0" strike="noStrike" spc="-1" dirty="0">
              <a:solidFill>
                <a:srgbClr val="000000"/>
              </a:solidFill>
              <a:latin typeface="Arial"/>
            </a:endParaRPr>
          </a:p>
        </p:txBody>
      </p:sp>
    </p:spTree>
    <p:extLst>
      <p:ext uri="{BB962C8B-B14F-4D97-AF65-F5344CB8AC3E}">
        <p14:creationId xmlns:p14="http://schemas.microsoft.com/office/powerpoint/2010/main" val="145438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BFE794-B5A6-449C-81C8-68571A24084C}"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E26E98-BC0C-4240-9B2C-F7DF20F892E4}" type="slidenum">
              <a:rPr lang="en-IN" smtClean="0"/>
              <a:t>‹#›</a:t>
            </a:fld>
            <a:endParaRPr lang="en-IN"/>
          </a:p>
        </p:txBody>
      </p:sp>
    </p:spTree>
    <p:extLst>
      <p:ext uri="{BB962C8B-B14F-4D97-AF65-F5344CB8AC3E}">
        <p14:creationId xmlns:p14="http://schemas.microsoft.com/office/powerpoint/2010/main" val="3519233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BFE794-B5A6-449C-81C8-68571A24084C}"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E26E98-BC0C-4240-9B2C-F7DF20F892E4}" type="slidenum">
              <a:rPr lang="en-IN" smtClean="0"/>
              <a:t>‹#›</a:t>
            </a:fld>
            <a:endParaRPr lang="en-IN"/>
          </a:p>
        </p:txBody>
      </p:sp>
    </p:spTree>
    <p:extLst>
      <p:ext uri="{BB962C8B-B14F-4D97-AF65-F5344CB8AC3E}">
        <p14:creationId xmlns:p14="http://schemas.microsoft.com/office/powerpoint/2010/main" val="1134743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FE794-B5A6-449C-81C8-68571A24084C}"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26E98-BC0C-4240-9B2C-F7DF20F892E4}" type="slidenum">
              <a:rPr lang="en-IN" smtClean="0"/>
              <a:t>‹#›</a:t>
            </a:fld>
            <a:endParaRPr lang="en-IN"/>
          </a:p>
        </p:txBody>
      </p:sp>
    </p:spTree>
    <p:extLst>
      <p:ext uri="{BB962C8B-B14F-4D97-AF65-F5344CB8AC3E}">
        <p14:creationId xmlns:p14="http://schemas.microsoft.com/office/powerpoint/2010/main" val="1563441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FE794-B5A6-449C-81C8-68571A24084C}"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26E98-BC0C-4240-9B2C-F7DF20F892E4}" type="slidenum">
              <a:rPr lang="en-IN" smtClean="0"/>
              <a:t>‹#›</a:t>
            </a:fld>
            <a:endParaRPr lang="en-IN"/>
          </a:p>
        </p:txBody>
      </p:sp>
    </p:spTree>
    <p:extLst>
      <p:ext uri="{BB962C8B-B14F-4D97-AF65-F5344CB8AC3E}">
        <p14:creationId xmlns:p14="http://schemas.microsoft.com/office/powerpoint/2010/main" val="357371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8" name="PlaceHolder 2"/>
          <p:cNvSpPr>
            <a:spLocks noGrp="1"/>
          </p:cNvSpPr>
          <p:nvPr>
            <p:ph type="body"/>
          </p:nvPr>
        </p:nvSpPr>
        <p:spPr>
          <a:xfrm>
            <a:off x="456192" y="1604188"/>
            <a:ext cx="8226804" cy="4525168"/>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val="139665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10" name="PlaceHolder 2"/>
          <p:cNvSpPr>
            <a:spLocks noGrp="1"/>
          </p:cNvSpPr>
          <p:nvPr>
            <p:ph type="body"/>
          </p:nvPr>
        </p:nvSpPr>
        <p:spPr>
          <a:xfrm>
            <a:off x="456193" y="1604188"/>
            <a:ext cx="4014620" cy="4525168"/>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11" name="PlaceHolder 3"/>
          <p:cNvSpPr>
            <a:spLocks noGrp="1"/>
          </p:cNvSpPr>
          <p:nvPr>
            <p:ph type="body"/>
          </p:nvPr>
        </p:nvSpPr>
        <p:spPr>
          <a:xfrm>
            <a:off x="4671968" y="1604188"/>
            <a:ext cx="4014620" cy="4525168"/>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val="128919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Tree>
    <p:extLst>
      <p:ext uri="{BB962C8B-B14F-4D97-AF65-F5344CB8AC3E}">
        <p14:creationId xmlns:p14="http://schemas.microsoft.com/office/powerpoint/2010/main" val="48659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6192" y="273353"/>
            <a:ext cx="8226804" cy="5301135"/>
          </a:xfrm>
          <a:prstGeom prst="rect">
            <a:avLst/>
          </a:prstGeom>
        </p:spPr>
        <p:txBody>
          <a:bodyPr lIns="0" tIns="0" rIns="0" bIns="0" anchor="ctr"/>
          <a:lstStyle>
            <a:lvl1pPr marL="257040" indent="-257040" algn="ctr">
              <a:defRPr>
                <a:latin typeface="Times New Roman" panose="02020603050405020304" pitchFamily="18" charset="0"/>
              </a:defRPr>
            </a:lvl1pPr>
          </a:lstStyle>
          <a:p>
            <a:pPr marL="342720" indent="-342720" algn="ctr"/>
            <a:endParaRPr lang="en-IN" sz="2177" b="0" strike="noStrike" spc="-1" dirty="0">
              <a:solidFill>
                <a:srgbClr val="000000"/>
              </a:solidFill>
              <a:latin typeface="Arial"/>
            </a:endParaRPr>
          </a:p>
        </p:txBody>
      </p:sp>
    </p:spTree>
    <p:extLst>
      <p:ext uri="{BB962C8B-B14F-4D97-AF65-F5344CB8AC3E}">
        <p14:creationId xmlns:p14="http://schemas.microsoft.com/office/powerpoint/2010/main" val="54304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15" name="PlaceHolder 2"/>
          <p:cNvSpPr>
            <a:spLocks noGrp="1"/>
          </p:cNvSpPr>
          <p:nvPr>
            <p:ph type="body"/>
          </p:nvPr>
        </p:nvSpPr>
        <p:spPr>
          <a:xfrm>
            <a:off x="456193"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16" name="PlaceHolder 3"/>
          <p:cNvSpPr>
            <a:spLocks noGrp="1"/>
          </p:cNvSpPr>
          <p:nvPr>
            <p:ph type="body"/>
          </p:nvPr>
        </p:nvSpPr>
        <p:spPr>
          <a:xfrm>
            <a:off x="4671968" y="1604188"/>
            <a:ext cx="4014620" cy="4525168"/>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17" name="PlaceHolder 4"/>
          <p:cNvSpPr>
            <a:spLocks noGrp="1"/>
          </p:cNvSpPr>
          <p:nvPr>
            <p:ph type="body"/>
          </p:nvPr>
        </p:nvSpPr>
        <p:spPr>
          <a:xfrm>
            <a:off x="456193" y="3968015"/>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val="339590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19" name="PlaceHolder 2"/>
          <p:cNvSpPr>
            <a:spLocks noGrp="1"/>
          </p:cNvSpPr>
          <p:nvPr>
            <p:ph type="body"/>
          </p:nvPr>
        </p:nvSpPr>
        <p:spPr>
          <a:xfrm>
            <a:off x="456193" y="1604188"/>
            <a:ext cx="4014620" cy="4525168"/>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20" name="PlaceHolder 3"/>
          <p:cNvSpPr>
            <a:spLocks noGrp="1"/>
          </p:cNvSpPr>
          <p:nvPr>
            <p:ph type="body"/>
          </p:nvPr>
        </p:nvSpPr>
        <p:spPr>
          <a:xfrm>
            <a:off x="4671968"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21" name="PlaceHolder 4"/>
          <p:cNvSpPr>
            <a:spLocks noGrp="1"/>
          </p:cNvSpPr>
          <p:nvPr>
            <p:ph type="body"/>
          </p:nvPr>
        </p:nvSpPr>
        <p:spPr>
          <a:xfrm>
            <a:off x="4671968" y="3968015"/>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val="404875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23" name="PlaceHolder 2"/>
          <p:cNvSpPr>
            <a:spLocks noGrp="1"/>
          </p:cNvSpPr>
          <p:nvPr>
            <p:ph type="body"/>
          </p:nvPr>
        </p:nvSpPr>
        <p:spPr>
          <a:xfrm>
            <a:off x="456193"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24" name="PlaceHolder 3"/>
          <p:cNvSpPr>
            <a:spLocks noGrp="1"/>
          </p:cNvSpPr>
          <p:nvPr>
            <p:ph type="body"/>
          </p:nvPr>
        </p:nvSpPr>
        <p:spPr>
          <a:xfrm>
            <a:off x="4671968"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25" name="PlaceHolder 4"/>
          <p:cNvSpPr>
            <a:spLocks noGrp="1"/>
          </p:cNvSpPr>
          <p:nvPr>
            <p:ph type="body"/>
          </p:nvPr>
        </p:nvSpPr>
        <p:spPr>
          <a:xfrm>
            <a:off x="456192" y="3968015"/>
            <a:ext cx="8226804"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val="337338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6192" y="273352"/>
            <a:ext cx="8226804" cy="1143376"/>
          </a:xfrm>
          <a:prstGeom prst="rect">
            <a:avLst/>
          </a:prstGeom>
        </p:spPr>
        <p:txBody>
          <a:bodyPr lIns="0" tIns="0" rIns="0" bIns="0" anchor="ctr"/>
          <a:lstStyle/>
          <a:p>
            <a:pPr algn="ctr"/>
            <a:r>
              <a:rPr lang="en-IN" sz="2994" b="0" strike="noStrike" spc="-1" dirty="0">
                <a:solidFill>
                  <a:srgbClr val="000000"/>
                </a:solidFill>
                <a:latin typeface="Arial"/>
              </a:rPr>
              <a:t>Click to edit the title text format</a:t>
            </a:r>
          </a:p>
        </p:txBody>
      </p:sp>
      <p:sp>
        <p:nvSpPr>
          <p:cNvPr id="6" name="PlaceHolder 2"/>
          <p:cNvSpPr>
            <a:spLocks noGrp="1"/>
          </p:cNvSpPr>
          <p:nvPr>
            <p:ph type="body"/>
          </p:nvPr>
        </p:nvSpPr>
        <p:spPr>
          <a:xfrm>
            <a:off x="456192" y="1604188"/>
            <a:ext cx="8226804" cy="4525168"/>
          </a:xfrm>
          <a:prstGeom prst="rect">
            <a:avLst/>
          </a:prstGeom>
        </p:spPr>
        <p:txBody>
          <a:bodyPr lIns="0" tIns="28080" rIns="0" bIns="0">
            <a:normAutofit/>
          </a:bodyPr>
          <a:lstStyle/>
          <a:p>
            <a:pPr marL="342720" indent="-342720">
              <a:spcAft>
                <a:spcPts val="1412"/>
              </a:spcAft>
            </a:pPr>
            <a:r>
              <a:rPr lang="en-IN" sz="2177" b="0" strike="noStrike" spc="-1" dirty="0">
                <a:solidFill>
                  <a:srgbClr val="000000"/>
                </a:solidFill>
                <a:latin typeface="Arial"/>
              </a:rPr>
              <a:t>Click to edit the outline text format</a:t>
            </a:r>
          </a:p>
          <a:p>
            <a:pPr marL="233187" lvl="1" indent="-233187">
              <a:spcAft>
                <a:spcPts val="961"/>
              </a:spcAft>
              <a:buClr>
                <a:srgbClr val="000000"/>
              </a:buClr>
              <a:buFont typeface="Times New Roman"/>
              <a:buChar char="–"/>
            </a:pPr>
            <a:r>
              <a:rPr lang="en-IN" sz="2177" b="0" strike="noStrike" spc="-1" dirty="0">
                <a:solidFill>
                  <a:srgbClr val="000000"/>
                </a:solidFill>
                <a:latin typeface="Arial"/>
              </a:rPr>
              <a:t>Second Outline Level</a:t>
            </a:r>
          </a:p>
          <a:p>
            <a:pPr marL="233187" lvl="2" indent="-233187">
              <a:spcAft>
                <a:spcPts val="961"/>
              </a:spcAft>
              <a:buClr>
                <a:srgbClr val="000000"/>
              </a:buClr>
              <a:buFont typeface="Times New Roman"/>
              <a:buChar char="•"/>
            </a:pPr>
            <a:r>
              <a:rPr lang="en-IN" sz="2177" b="0" strike="noStrike" spc="-1" dirty="0">
                <a:solidFill>
                  <a:srgbClr val="000000"/>
                </a:solidFill>
                <a:latin typeface="Arial"/>
              </a:rPr>
              <a:t>Third Outline Level</a:t>
            </a:r>
          </a:p>
          <a:p>
            <a:pPr marL="233187" lvl="3" indent="-233187">
              <a:spcAft>
                <a:spcPts val="961"/>
              </a:spcAft>
              <a:buClr>
                <a:srgbClr val="000000"/>
              </a:buClr>
              <a:buFont typeface="Times New Roman"/>
              <a:buChar char="–"/>
            </a:pPr>
            <a:r>
              <a:rPr lang="en-IN" sz="2177" b="0" strike="noStrike" spc="-1" dirty="0">
                <a:solidFill>
                  <a:srgbClr val="000000"/>
                </a:solidFill>
                <a:latin typeface="Arial"/>
              </a:rPr>
              <a:t>Fourth Outline Level</a:t>
            </a:r>
          </a:p>
          <a:p>
            <a:pPr marL="233187" lvl="4" indent="-233187">
              <a:spcAft>
                <a:spcPts val="961"/>
              </a:spcAft>
              <a:buClr>
                <a:srgbClr val="000000"/>
              </a:buClr>
              <a:buFont typeface="Times New Roman"/>
              <a:buChar char="»"/>
            </a:pPr>
            <a:r>
              <a:rPr lang="en-IN" sz="2177" b="0" strike="noStrike" spc="-1" dirty="0">
                <a:solidFill>
                  <a:srgbClr val="000000"/>
                </a:solidFill>
                <a:latin typeface="Arial"/>
              </a:rPr>
              <a:t>Fifth Outline Level</a:t>
            </a:r>
          </a:p>
          <a:p>
            <a:pPr marL="233187" lvl="5" indent="-233187">
              <a:spcAft>
                <a:spcPts val="961"/>
              </a:spcAft>
              <a:buClr>
                <a:srgbClr val="000000"/>
              </a:buClr>
              <a:buFont typeface="Times New Roman"/>
              <a:buChar char="»"/>
            </a:pPr>
            <a:r>
              <a:rPr lang="en-IN" sz="2177" b="0" strike="noStrike" spc="-1" dirty="0">
                <a:solidFill>
                  <a:srgbClr val="000000"/>
                </a:solidFill>
                <a:latin typeface="Arial"/>
              </a:rPr>
              <a:t>Sixth Outline Level</a:t>
            </a:r>
          </a:p>
          <a:p>
            <a:pPr marL="233187" lvl="6" indent="-233187">
              <a:spcAft>
                <a:spcPts val="961"/>
              </a:spcAft>
              <a:buClr>
                <a:srgbClr val="000000"/>
              </a:buClr>
              <a:buFont typeface="Times New Roman"/>
              <a:buChar char="»"/>
            </a:pPr>
            <a:r>
              <a:rPr lang="en-IN" sz="2177" b="0" strike="noStrike" spc="-1" dirty="0">
                <a:solidFill>
                  <a:srgbClr val="000000"/>
                </a:solidFill>
                <a:latin typeface="Arial"/>
              </a:rPr>
              <a:t>Seventh Outline Level</a:t>
            </a:r>
          </a:p>
        </p:txBody>
      </p:sp>
      <p:sp>
        <p:nvSpPr>
          <p:cNvPr id="2" name="PlaceHolder 3"/>
          <p:cNvSpPr>
            <a:spLocks noGrp="1"/>
          </p:cNvSpPr>
          <p:nvPr>
            <p:ph type="dt"/>
          </p:nvPr>
        </p:nvSpPr>
        <p:spPr>
          <a:xfrm>
            <a:off x="456192" y="6247254"/>
            <a:ext cx="2128134" cy="470936"/>
          </a:xfrm>
          <a:prstGeom prst="rect">
            <a:avLst/>
          </a:prstGeom>
        </p:spPr>
        <p:txBody>
          <a:bodyPr lIns="0" tIns="0" rIns="0" bIns="0"/>
          <a:lstStyle>
            <a:lvl1pPr>
              <a:defRPr>
                <a:latin typeface="Times New Roman" panose="02020603050405020304" pitchFamily="18" charset="0"/>
              </a:defRPr>
            </a:lvl1pPr>
          </a:lstStyle>
          <a:p>
            <a:pPr>
              <a:lnSpc>
                <a:spcPct val="93000"/>
              </a:lnSpc>
            </a:pPr>
            <a:r>
              <a:rPr lang="en-IN" sz="953" spc="-1" dirty="0">
                <a:solidFill>
                  <a:srgbClr val="000000"/>
                </a:solidFill>
              </a:rPr>
              <a:t>&lt;date/time&gt;</a:t>
            </a:r>
          </a:p>
        </p:txBody>
      </p:sp>
      <p:sp>
        <p:nvSpPr>
          <p:cNvPr id="3" name="PlaceHolder 4"/>
          <p:cNvSpPr>
            <a:spLocks noGrp="1"/>
          </p:cNvSpPr>
          <p:nvPr>
            <p:ph type="ftr"/>
          </p:nvPr>
        </p:nvSpPr>
        <p:spPr>
          <a:xfrm>
            <a:off x="3127708" y="6247254"/>
            <a:ext cx="2897162" cy="470936"/>
          </a:xfrm>
          <a:prstGeom prst="rect">
            <a:avLst/>
          </a:prstGeom>
        </p:spPr>
        <p:txBody>
          <a:bodyPr lIns="0" tIns="0" rIns="0" bIns="0"/>
          <a:lstStyle>
            <a:lvl1pPr>
              <a:defRPr>
                <a:latin typeface="Times New Roman" panose="02020603050405020304" pitchFamily="18" charset="0"/>
              </a:defRPr>
            </a:lvl1pPr>
          </a:lstStyle>
          <a:p>
            <a:pPr algn="ctr">
              <a:lnSpc>
                <a:spcPct val="93000"/>
              </a:lnSpc>
            </a:pPr>
            <a:r>
              <a:rPr lang="en-IN" sz="953" spc="-1" dirty="0">
                <a:solidFill>
                  <a:srgbClr val="000000"/>
                </a:solidFill>
              </a:rPr>
              <a:t>&lt;footer&gt;</a:t>
            </a:r>
          </a:p>
        </p:txBody>
      </p:sp>
      <p:sp>
        <p:nvSpPr>
          <p:cNvPr id="4" name="PlaceHolder 5"/>
          <p:cNvSpPr>
            <a:spLocks noGrp="1"/>
          </p:cNvSpPr>
          <p:nvPr>
            <p:ph type="sldNum"/>
          </p:nvPr>
        </p:nvSpPr>
        <p:spPr>
          <a:xfrm>
            <a:off x="6556169" y="6247254"/>
            <a:ext cx="2128460" cy="470936"/>
          </a:xfrm>
          <a:prstGeom prst="rect">
            <a:avLst/>
          </a:prstGeom>
        </p:spPr>
        <p:txBody>
          <a:bodyPr lIns="0" tIns="0" rIns="0" bIns="0"/>
          <a:lstStyle>
            <a:lvl1pPr>
              <a:defRPr>
                <a:latin typeface="Times New Roman" panose="02020603050405020304" pitchFamily="18" charset="0"/>
              </a:defRPr>
            </a:lvl1pPr>
          </a:lstStyle>
          <a:p>
            <a:pPr algn="r">
              <a:lnSpc>
                <a:spcPct val="93000"/>
              </a:lnSpc>
            </a:pPr>
            <a:fld id="{B3A7BEB7-E81D-416E-919D-E64F22CEF7F6}" type="slidenum">
              <a:rPr lang="en-IN" sz="953" spc="-1" smtClean="0">
                <a:solidFill>
                  <a:srgbClr val="000000"/>
                </a:solidFill>
              </a:rPr>
              <a:pPr algn="r">
                <a:lnSpc>
                  <a:spcPct val="93000"/>
                </a:lnSpc>
              </a:pPr>
              <a:t>‹#›</a:t>
            </a:fld>
            <a:endParaRPr lang="en-IN" sz="953" spc="-1" dirty="0">
              <a:solidFill>
                <a:srgbClr val="000000"/>
              </a:solidFill>
            </a:endParaRPr>
          </a:p>
        </p:txBody>
      </p:sp>
    </p:spTree>
    <p:extLst>
      <p:ext uri="{BB962C8B-B14F-4D97-AF65-F5344CB8AC3E}">
        <p14:creationId xmlns:p14="http://schemas.microsoft.com/office/powerpoint/2010/main" val="2835478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22158" rtl="0" eaLnBrk="1" latinLnBrk="0" hangingPunct="1">
        <a:lnSpc>
          <a:spcPct val="90000"/>
        </a:lnSpc>
        <a:spcBef>
          <a:spcPct val="0"/>
        </a:spcBef>
        <a:buNone/>
        <a:defRPr sz="2994" kern="1200">
          <a:solidFill>
            <a:schemeClr val="tx1"/>
          </a:solidFill>
          <a:latin typeface="Times New Roman" panose="02020603050405020304" pitchFamily="18" charset="0"/>
          <a:ea typeface="+mj-ea"/>
          <a:cs typeface="+mj-cs"/>
        </a:defRPr>
      </a:lvl1pPr>
    </p:titleStyle>
    <p:bodyStyle>
      <a:lvl1pPr marL="257040" indent="-257040" algn="l" defTabSz="622158" rtl="0" eaLnBrk="1" latinLnBrk="0" hangingPunct="1">
        <a:lnSpc>
          <a:spcPct val="90000"/>
        </a:lnSpc>
        <a:spcBef>
          <a:spcPts val="680"/>
        </a:spcBef>
        <a:spcAft>
          <a:spcPts val="1059"/>
        </a:spcAft>
        <a:buFont typeface="Arial" panose="020B0604020202020204" pitchFamily="34" charset="0"/>
        <a:buChar char="•"/>
        <a:defRPr sz="1905" kern="1200">
          <a:solidFill>
            <a:schemeClr val="tx1"/>
          </a:solidFill>
          <a:latin typeface="Times New Roman" panose="02020603050405020304" pitchFamily="18" charset="0"/>
          <a:ea typeface="+mn-ea"/>
          <a:cs typeface="+mn-cs"/>
        </a:defRPr>
      </a:lvl1pPr>
      <a:lvl2pPr marL="466619" indent="-155540" algn="l" defTabSz="622158" rtl="0" eaLnBrk="1" latinLnBrk="0" hangingPunct="1">
        <a:lnSpc>
          <a:spcPct val="90000"/>
        </a:lnSpc>
        <a:spcBef>
          <a:spcPts val="341"/>
        </a:spcBef>
        <a:buFont typeface="Arial" panose="020B0604020202020204" pitchFamily="34" charset="0"/>
        <a:buChar char="•"/>
        <a:defRPr sz="1633" kern="1200">
          <a:solidFill>
            <a:schemeClr val="tx1"/>
          </a:solidFill>
          <a:latin typeface="Times New Roman" panose="02020603050405020304" pitchFamily="18" charset="0"/>
          <a:ea typeface="+mn-ea"/>
          <a:cs typeface="+mn-cs"/>
        </a:defRPr>
      </a:lvl2pPr>
      <a:lvl3pPr marL="777698" indent="-155540" algn="l" defTabSz="622158" rtl="0" eaLnBrk="1" latinLnBrk="0" hangingPunct="1">
        <a:lnSpc>
          <a:spcPct val="90000"/>
        </a:lnSpc>
        <a:spcBef>
          <a:spcPts val="341"/>
        </a:spcBef>
        <a:buFont typeface="Arial" panose="020B0604020202020204" pitchFamily="34" charset="0"/>
        <a:buChar char="•"/>
        <a:defRPr sz="1361" kern="1200">
          <a:solidFill>
            <a:schemeClr val="tx1"/>
          </a:solidFill>
          <a:latin typeface="Times New Roman" panose="02020603050405020304" pitchFamily="18" charset="0"/>
          <a:ea typeface="+mn-ea"/>
          <a:cs typeface="+mn-cs"/>
        </a:defRPr>
      </a:lvl3pPr>
      <a:lvl4pPr marL="1088776"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Times New Roman" panose="02020603050405020304" pitchFamily="18" charset="0"/>
          <a:ea typeface="+mn-ea"/>
          <a:cs typeface="+mn-cs"/>
        </a:defRPr>
      </a:lvl4pPr>
      <a:lvl5pPr marL="1399855"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Times New Roman" panose="02020603050405020304" pitchFamily="18" charset="0"/>
          <a:ea typeface="+mn-ea"/>
          <a:cs typeface="+mn-cs"/>
        </a:defRPr>
      </a:lvl5pPr>
      <a:lvl6pPr marL="1710934"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Times New Roman" panose="02020603050405020304" pitchFamily="18" charset="0"/>
          <a:ea typeface="+mn-ea"/>
          <a:cs typeface="+mn-cs"/>
        </a:defRPr>
      </a:lvl6pPr>
      <a:lvl7pPr marL="2022013"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Times New Roman" panose="02020603050405020304" pitchFamily="18" charset="0"/>
          <a:ea typeface="+mn-ea"/>
          <a:cs typeface="+mn-cs"/>
        </a:defRPr>
      </a:lvl7pPr>
      <a:lvl8pPr marL="2333092"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8pPr>
      <a:lvl9pPr marL="2644171"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9pPr>
    </p:bodyStyle>
    <p:otherStyle>
      <a:defPPr>
        <a:defRPr lang="en-US"/>
      </a:defPPr>
      <a:lvl1pPr marL="0" algn="l" defTabSz="622158" rtl="0" eaLnBrk="1" latinLnBrk="0" hangingPunct="1">
        <a:defRPr sz="1225" kern="1200">
          <a:solidFill>
            <a:schemeClr val="tx1"/>
          </a:solidFill>
          <a:latin typeface="+mn-lt"/>
          <a:ea typeface="+mn-ea"/>
          <a:cs typeface="+mn-cs"/>
        </a:defRPr>
      </a:lvl1pPr>
      <a:lvl2pPr marL="311079" algn="l" defTabSz="622158" rtl="0" eaLnBrk="1" latinLnBrk="0" hangingPunct="1">
        <a:defRPr sz="1225" kern="1200">
          <a:solidFill>
            <a:schemeClr val="tx1"/>
          </a:solidFill>
          <a:latin typeface="+mn-lt"/>
          <a:ea typeface="+mn-ea"/>
          <a:cs typeface="+mn-cs"/>
        </a:defRPr>
      </a:lvl2pPr>
      <a:lvl3pPr marL="622158" algn="l" defTabSz="622158" rtl="0" eaLnBrk="1" latinLnBrk="0" hangingPunct="1">
        <a:defRPr sz="1225" kern="1200">
          <a:solidFill>
            <a:schemeClr val="tx1"/>
          </a:solidFill>
          <a:latin typeface="+mn-lt"/>
          <a:ea typeface="+mn-ea"/>
          <a:cs typeface="+mn-cs"/>
        </a:defRPr>
      </a:lvl3pPr>
      <a:lvl4pPr marL="933237" algn="l" defTabSz="622158" rtl="0" eaLnBrk="1" latinLnBrk="0" hangingPunct="1">
        <a:defRPr sz="1225" kern="1200">
          <a:solidFill>
            <a:schemeClr val="tx1"/>
          </a:solidFill>
          <a:latin typeface="+mn-lt"/>
          <a:ea typeface="+mn-ea"/>
          <a:cs typeface="+mn-cs"/>
        </a:defRPr>
      </a:lvl4pPr>
      <a:lvl5pPr marL="1244315" algn="l" defTabSz="622158" rtl="0" eaLnBrk="1" latinLnBrk="0" hangingPunct="1">
        <a:defRPr sz="1225" kern="1200">
          <a:solidFill>
            <a:schemeClr val="tx1"/>
          </a:solidFill>
          <a:latin typeface="+mn-lt"/>
          <a:ea typeface="+mn-ea"/>
          <a:cs typeface="+mn-cs"/>
        </a:defRPr>
      </a:lvl5pPr>
      <a:lvl6pPr marL="1555394" algn="l" defTabSz="622158" rtl="0" eaLnBrk="1" latinLnBrk="0" hangingPunct="1">
        <a:defRPr sz="1225" kern="1200">
          <a:solidFill>
            <a:schemeClr val="tx1"/>
          </a:solidFill>
          <a:latin typeface="+mn-lt"/>
          <a:ea typeface="+mn-ea"/>
          <a:cs typeface="+mn-cs"/>
        </a:defRPr>
      </a:lvl6pPr>
      <a:lvl7pPr marL="1866473" algn="l" defTabSz="622158" rtl="0" eaLnBrk="1" latinLnBrk="0" hangingPunct="1">
        <a:defRPr sz="1225" kern="1200">
          <a:solidFill>
            <a:schemeClr val="tx1"/>
          </a:solidFill>
          <a:latin typeface="+mn-lt"/>
          <a:ea typeface="+mn-ea"/>
          <a:cs typeface="+mn-cs"/>
        </a:defRPr>
      </a:lvl7pPr>
      <a:lvl8pPr marL="2177552" algn="l" defTabSz="622158" rtl="0" eaLnBrk="1" latinLnBrk="0" hangingPunct="1">
        <a:defRPr sz="1225" kern="1200">
          <a:solidFill>
            <a:schemeClr val="tx1"/>
          </a:solidFill>
          <a:latin typeface="+mn-lt"/>
          <a:ea typeface="+mn-ea"/>
          <a:cs typeface="+mn-cs"/>
        </a:defRPr>
      </a:lvl8pPr>
      <a:lvl9pPr marL="2488631" algn="l" defTabSz="622158" rtl="0" eaLnBrk="1" latinLnBrk="0" hangingPunct="1">
        <a:defRPr sz="12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69BFE794-B5A6-449C-81C8-68571A24084C}" type="datetimeFigureOut">
              <a:rPr lang="en-IN" smtClean="0"/>
              <a:pPr/>
              <a:t>27-04-2020</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23E26E98-BC0C-4240-9B2C-F7DF20F892E4}" type="slidenum">
              <a:rPr lang="en-IN" smtClean="0"/>
              <a:pPr/>
              <a:t>‹#›</a:t>
            </a:fld>
            <a:endParaRPr lang="en-IN" dirty="0"/>
          </a:p>
        </p:txBody>
      </p:sp>
    </p:spTree>
    <p:extLst>
      <p:ext uri="{BB962C8B-B14F-4D97-AF65-F5344CB8AC3E}">
        <p14:creationId xmlns:p14="http://schemas.microsoft.com/office/powerpoint/2010/main" val="11879503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TextShape 1"/>
          <p:cNvSpPr txBox="1"/>
          <p:nvPr/>
        </p:nvSpPr>
        <p:spPr>
          <a:xfrm>
            <a:off x="1486134" y="2042636"/>
            <a:ext cx="6171731" cy="3394856"/>
          </a:xfrm>
          <a:prstGeom prst="rect">
            <a:avLst/>
          </a:prstGeom>
          <a:noFill/>
          <a:ln>
            <a:noFill/>
          </a:ln>
        </p:spPr>
        <p:txBody>
          <a:bodyPr lIns="0" tIns="21555" rIns="0" bIns="0" anchor="ctr"/>
          <a:lstStyle/>
          <a:p>
            <a:pPr algn="ctr" defTabSz="622158">
              <a:lnSpc>
                <a:spcPct val="93000"/>
              </a:lnSpc>
            </a:pPr>
            <a:r>
              <a:rPr lang="en-IN" sz="2700" b="1" spc="-1" dirty="0">
                <a:solidFill>
                  <a:srgbClr val="000000"/>
                </a:solidFill>
                <a:latin typeface="Times New Roman" panose="02020603050405020304" pitchFamily="18" charset="0"/>
              </a:rPr>
              <a:t>IoT Enabled Smart Laboratory System</a:t>
            </a:r>
          </a:p>
          <a:p>
            <a:pPr algn="ctr" defTabSz="622158">
              <a:lnSpc>
                <a:spcPct val="93000"/>
              </a:lnSpc>
            </a:pPr>
            <a:endParaRPr lang="en-IN" sz="2449" spc="-1" dirty="0">
              <a:solidFill>
                <a:srgbClr val="000000"/>
              </a:solidFill>
              <a:latin typeface="Times New Roman" panose="02020603050405020304" pitchFamily="18" charset="0"/>
            </a:endParaRPr>
          </a:p>
          <a:p>
            <a:pPr algn="ctr" defTabSz="622158">
              <a:lnSpc>
                <a:spcPct val="93000"/>
              </a:lnSpc>
            </a:pPr>
            <a:r>
              <a:rPr lang="en-IN" sz="2400" b="1" spc="-1" dirty="0">
                <a:solidFill>
                  <a:srgbClr val="000000"/>
                </a:solidFill>
                <a:latin typeface="Times New Roman" panose="02020603050405020304" pitchFamily="18" charset="0"/>
              </a:rPr>
              <a:t>Group No. 06</a:t>
            </a:r>
            <a:endParaRPr lang="en-IN" sz="2400" spc="-1" dirty="0">
              <a:solidFill>
                <a:srgbClr val="000000"/>
              </a:solidFill>
              <a:latin typeface="Times New Roman" panose="02020603050405020304" pitchFamily="18" charset="0"/>
            </a:endParaRPr>
          </a:p>
          <a:p>
            <a:pPr algn="ctr" defTabSz="622158">
              <a:lnSpc>
                <a:spcPct val="93000"/>
              </a:lnSpc>
            </a:pPr>
            <a:endParaRPr lang="en-IN" sz="2400" spc="-1" dirty="0">
              <a:solidFill>
                <a:srgbClr val="000000"/>
              </a:solidFill>
              <a:latin typeface="Times New Roman" panose="02020603050405020304" pitchFamily="18" charset="0"/>
            </a:endParaRPr>
          </a:p>
          <a:p>
            <a:pPr algn="just" defTabSz="622158">
              <a:lnSpc>
                <a:spcPct val="93000"/>
              </a:lnSpc>
            </a:pPr>
            <a:r>
              <a:rPr lang="en-IN" sz="2400" b="1" spc="-1" dirty="0">
                <a:solidFill>
                  <a:srgbClr val="000000"/>
                </a:solidFill>
                <a:latin typeface="Times New Roman" panose="02020603050405020304" pitchFamily="18" charset="0"/>
              </a:rPr>
              <a:t>         Prathmesh Pande: 	  16104020</a:t>
            </a:r>
          </a:p>
          <a:p>
            <a:pPr algn="just" defTabSz="622158">
              <a:lnSpc>
                <a:spcPct val="93000"/>
              </a:lnSpc>
            </a:pPr>
            <a:r>
              <a:rPr lang="en-IN" sz="2400" b="1" spc="-1" dirty="0">
                <a:solidFill>
                  <a:srgbClr val="000000"/>
                </a:solidFill>
                <a:latin typeface="Times New Roman" panose="02020603050405020304" pitchFamily="18" charset="0"/>
              </a:rPr>
              <a:t>         Ritesh Shetty: 		  16104048</a:t>
            </a:r>
          </a:p>
          <a:p>
            <a:pPr algn="just" defTabSz="622158">
              <a:lnSpc>
                <a:spcPct val="93000"/>
              </a:lnSpc>
            </a:pPr>
            <a:r>
              <a:rPr lang="en-IN" sz="2400" b="1" spc="-1" dirty="0">
                <a:solidFill>
                  <a:srgbClr val="000000"/>
                </a:solidFill>
                <a:latin typeface="Times New Roman" panose="02020603050405020304" pitchFamily="18" charset="0"/>
              </a:rPr>
              <a:t>         Bhavana </a:t>
            </a:r>
            <a:r>
              <a:rPr lang="en-IN" sz="2400" b="1" spc="-1" dirty="0" err="1">
                <a:solidFill>
                  <a:srgbClr val="000000"/>
                </a:solidFill>
                <a:latin typeface="Times New Roman" panose="02020603050405020304" pitchFamily="18" charset="0"/>
              </a:rPr>
              <a:t>Kondurkar</a:t>
            </a:r>
            <a:r>
              <a:rPr lang="en-IN" sz="2400" b="1" spc="-1" dirty="0">
                <a:solidFill>
                  <a:srgbClr val="000000"/>
                </a:solidFill>
                <a:latin typeface="Times New Roman" panose="02020603050405020304" pitchFamily="18" charset="0"/>
              </a:rPr>
              <a:t>:	  16104066</a:t>
            </a:r>
            <a:endParaRPr lang="en-IN" sz="2400" spc="-1" dirty="0">
              <a:solidFill>
                <a:srgbClr val="000000"/>
              </a:solidFill>
              <a:latin typeface="Times New Roman" panose="02020603050405020304" pitchFamily="18" charset="0"/>
            </a:endParaRPr>
          </a:p>
          <a:p>
            <a:pPr algn="ctr" defTabSz="622158">
              <a:lnSpc>
                <a:spcPct val="93000"/>
              </a:lnSpc>
            </a:pPr>
            <a:endParaRPr lang="en-IN" sz="2400" spc="-1" dirty="0">
              <a:solidFill>
                <a:srgbClr val="000000"/>
              </a:solidFill>
              <a:latin typeface="Times New Roman" panose="02020603050405020304" pitchFamily="18" charset="0"/>
            </a:endParaRPr>
          </a:p>
          <a:p>
            <a:pPr algn="ctr" defTabSz="622158">
              <a:lnSpc>
                <a:spcPct val="93000"/>
              </a:lnSpc>
            </a:pPr>
            <a:r>
              <a:rPr lang="en-IN" sz="2400" b="1" spc="-1" dirty="0">
                <a:solidFill>
                  <a:srgbClr val="000000"/>
                </a:solidFill>
                <a:latin typeface="Times New Roman" panose="02020603050405020304" pitchFamily="18" charset="0"/>
              </a:rPr>
              <a:t>Project Guide: Prof. Vishal </a:t>
            </a:r>
            <a:r>
              <a:rPr lang="en-IN" sz="2400" b="1" spc="-1" dirty="0" err="1">
                <a:solidFill>
                  <a:srgbClr val="000000"/>
                </a:solidFill>
                <a:latin typeface="Times New Roman" panose="02020603050405020304" pitchFamily="18" charset="0"/>
              </a:rPr>
              <a:t>Badgujar</a:t>
            </a:r>
            <a:r>
              <a:rPr lang="en-IN" sz="2177" b="1" spc="-1" dirty="0">
                <a:solidFill>
                  <a:srgbClr val="000000"/>
                </a:solidFill>
                <a:latin typeface="Times New Roman" panose="02020603050405020304" pitchFamily="18" charset="0"/>
              </a:rPr>
              <a:t>.</a:t>
            </a:r>
            <a:endParaRPr lang="en-IN" sz="2177" spc="-1" dirty="0">
              <a:solidFill>
                <a:srgbClr val="000000"/>
              </a:solidFill>
              <a:latin typeface="Times New Roman" panose="02020603050405020304" pitchFamily="18" charset="0"/>
            </a:endParaRPr>
          </a:p>
        </p:txBody>
      </p:sp>
      <p:pic>
        <p:nvPicPr>
          <p:cNvPr id="42" name="Picture 41"/>
          <p:cNvPicPr/>
          <p:nvPr/>
        </p:nvPicPr>
        <p:blipFill>
          <a:blip r:embed="rId2"/>
          <a:stretch/>
        </p:blipFill>
        <p:spPr>
          <a:xfrm>
            <a:off x="1556653" y="348910"/>
            <a:ext cx="6171731" cy="1117902"/>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8B05-F464-4C42-8213-9B32FBF03CF8}"/>
              </a:ext>
            </a:extLst>
          </p:cNvPr>
          <p:cNvSpPr>
            <a:spLocks noGrp="1"/>
          </p:cNvSpPr>
          <p:nvPr>
            <p:ph type="title"/>
          </p:nvPr>
        </p:nvSpPr>
        <p:spPr/>
        <p:txBody>
          <a:bodyPr>
            <a:normAutofit/>
          </a:bodyPr>
          <a:lstStyle/>
          <a:p>
            <a:pPr algn="ctr"/>
            <a:r>
              <a:rPr lang="en-IN" sz="1800" b="1" dirty="0"/>
              <a:t>Literature Survey</a:t>
            </a:r>
          </a:p>
        </p:txBody>
      </p:sp>
      <p:graphicFrame>
        <p:nvGraphicFramePr>
          <p:cNvPr id="5" name="Table 7">
            <a:extLst>
              <a:ext uri="{FF2B5EF4-FFF2-40B4-BE49-F238E27FC236}">
                <a16:creationId xmlns:a16="http://schemas.microsoft.com/office/drawing/2014/main" id="{1833F716-DA0E-46D6-876C-0A72150E1BFC}"/>
              </a:ext>
            </a:extLst>
          </p:cNvPr>
          <p:cNvGraphicFramePr>
            <a:graphicFrameLocks noGrp="1"/>
          </p:cNvGraphicFramePr>
          <p:nvPr>
            <p:ph idx="1"/>
            <p:extLst>
              <p:ext uri="{D42A27DB-BD31-4B8C-83A1-F6EECF244321}">
                <p14:modId xmlns:p14="http://schemas.microsoft.com/office/powerpoint/2010/main" val="935354108"/>
              </p:ext>
            </p:extLst>
          </p:nvPr>
        </p:nvGraphicFramePr>
        <p:xfrm>
          <a:off x="314325" y="1846646"/>
          <a:ext cx="8515350" cy="4688840"/>
        </p:xfrm>
        <a:graphic>
          <a:graphicData uri="http://schemas.openxmlformats.org/drawingml/2006/table">
            <a:tbl>
              <a:tblPr firstRow="1" bandRow="1">
                <a:tableStyleId>{5C22544A-7EE6-4342-B048-85BDC9FD1C3A}</a:tableStyleId>
              </a:tblPr>
              <a:tblGrid>
                <a:gridCol w="1491916">
                  <a:extLst>
                    <a:ext uri="{9D8B030D-6E8A-4147-A177-3AD203B41FA5}">
                      <a16:colId xmlns:a16="http://schemas.microsoft.com/office/drawing/2014/main" val="332764932"/>
                    </a:ext>
                  </a:extLst>
                </a:gridCol>
                <a:gridCol w="7023434">
                  <a:extLst>
                    <a:ext uri="{9D8B030D-6E8A-4147-A177-3AD203B41FA5}">
                      <a16:colId xmlns:a16="http://schemas.microsoft.com/office/drawing/2014/main" val="4159080653"/>
                    </a:ext>
                  </a:extLst>
                </a:gridCol>
              </a:tblGrid>
              <a:tr h="370840">
                <a:tc>
                  <a:txBody>
                    <a:bodyPr/>
                    <a:lstStyle/>
                    <a:p>
                      <a:pPr algn="just"/>
                      <a:r>
                        <a:rPr lang="en-IN" sz="1400" dirty="0">
                          <a:latin typeface="Times New Roman" panose="02020603050405020304" pitchFamily="18" charset="0"/>
                          <a:cs typeface="Times New Roman" panose="02020603050405020304" pitchFamily="18" charset="0"/>
                        </a:rPr>
                        <a:t>Sr. No.</a:t>
                      </a:r>
                    </a:p>
                  </a:txBody>
                  <a:tcPr/>
                </a:tc>
                <a:tc>
                  <a:txBody>
                    <a:bodyPr/>
                    <a:lstStyle/>
                    <a:p>
                      <a:pPr algn="just"/>
                      <a:r>
                        <a:rPr lang="en-IN" sz="14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550746768"/>
                  </a:ext>
                </a:extLst>
              </a:tr>
              <a:tr h="370840">
                <a:tc>
                  <a:txBody>
                    <a:bodyPr/>
                    <a:lstStyle/>
                    <a:p>
                      <a:pPr algn="just"/>
                      <a:r>
                        <a:rPr lang="en-IN" sz="1400" dirty="0">
                          <a:latin typeface="Times New Roman" panose="02020603050405020304" pitchFamily="18" charset="0"/>
                          <a:cs typeface="Times New Roman" panose="02020603050405020304" pitchFamily="18" charset="0"/>
                        </a:rPr>
                        <a:t>Title</a:t>
                      </a:r>
                    </a:p>
                  </a:txBody>
                  <a:tcPr/>
                </a:tc>
                <a:tc>
                  <a:txBody>
                    <a:bodyPr/>
                    <a:lstStyle/>
                    <a:p>
                      <a:pPr algn="just"/>
                      <a:r>
                        <a:rPr lang="en-US" sz="1400" dirty="0">
                          <a:latin typeface="Times New Roman" panose="02020603050405020304" pitchFamily="18" charset="0"/>
                          <a:cs typeface="Times New Roman" panose="02020603050405020304" pitchFamily="18" charset="0"/>
                        </a:rPr>
                        <a:t>A step towards Home Automation using IOT.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9184823"/>
                  </a:ext>
                </a:extLst>
              </a:tr>
              <a:tr h="370840">
                <a:tc>
                  <a:txBody>
                    <a:bodyPr/>
                    <a:lstStyle/>
                    <a:p>
                      <a:pPr algn="just"/>
                      <a:r>
                        <a:rPr lang="en-IN" sz="1400" dirty="0">
                          <a:latin typeface="Times New Roman" panose="02020603050405020304" pitchFamily="18" charset="0"/>
                          <a:cs typeface="Times New Roman" panose="02020603050405020304" pitchFamily="18" charset="0"/>
                        </a:rPr>
                        <a:t>Author</a:t>
                      </a:r>
                    </a:p>
                  </a:txBody>
                  <a:tcPr/>
                </a:tc>
                <a:tc>
                  <a:txBody>
                    <a:bodyPr/>
                    <a:lstStyle/>
                    <a:p>
                      <a:pPr algn="just"/>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H. K. Singh, S. Verma, S. Pal and K. Pandey.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7818785"/>
                  </a:ext>
                </a:extLst>
              </a:tr>
              <a:tr h="370840">
                <a:tc>
                  <a:txBody>
                    <a:bodyPr/>
                    <a:lstStyle/>
                    <a:p>
                      <a:pPr algn="just"/>
                      <a:r>
                        <a:rPr lang="en-IN" sz="1400" dirty="0">
                          <a:latin typeface="Times New Roman" panose="02020603050405020304" pitchFamily="18" charset="0"/>
                          <a:cs typeface="Times New Roman" panose="02020603050405020304" pitchFamily="18" charset="0"/>
                        </a:rPr>
                        <a:t>Publisher</a:t>
                      </a:r>
                    </a:p>
                  </a:txBody>
                  <a:tcPr/>
                </a:tc>
                <a:tc>
                  <a:txBody>
                    <a:bodyPr/>
                    <a:lstStyle/>
                    <a:p>
                      <a:pPr algn="just"/>
                      <a:r>
                        <a:rPr lang="en-IN" sz="140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2884721867"/>
                  </a:ext>
                </a:extLst>
              </a:tr>
              <a:tr h="370840">
                <a:tc>
                  <a:txBody>
                    <a:bodyPr/>
                    <a:lstStyle/>
                    <a:p>
                      <a:pPr algn="just"/>
                      <a:r>
                        <a:rPr lang="en-IN" sz="1400" dirty="0">
                          <a:latin typeface="Times New Roman" panose="02020603050405020304" pitchFamily="18" charset="0"/>
                          <a:cs typeface="Times New Roman" panose="02020603050405020304" pitchFamily="18" charset="0"/>
                        </a:rPr>
                        <a:t>Year</a:t>
                      </a:r>
                    </a:p>
                  </a:txBody>
                  <a:tcPr/>
                </a:tc>
                <a:tc>
                  <a:txBody>
                    <a:bodyPr/>
                    <a:lstStyle/>
                    <a:p>
                      <a:pPr algn="just"/>
                      <a:r>
                        <a:rPr lang="en-IN" sz="1400"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3930316435"/>
                  </a:ext>
                </a:extLst>
              </a:tr>
              <a:tr h="370840">
                <a:tc>
                  <a:txBody>
                    <a:bodyPr/>
                    <a:lstStyle/>
                    <a:p>
                      <a:pPr algn="just"/>
                      <a:r>
                        <a:rPr lang="en-IN" sz="1400" dirty="0">
                          <a:latin typeface="Times New Roman" panose="02020603050405020304" pitchFamily="18" charset="0"/>
                          <a:cs typeface="Times New Roman" panose="02020603050405020304" pitchFamily="18" charset="0"/>
                        </a:rPr>
                        <a:t>Methodology</a:t>
                      </a:r>
                    </a:p>
                  </a:txBody>
                  <a:tcPr/>
                </a:tc>
                <a:tc>
                  <a:txBody>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paper is to develop home automation system based on IOT using Wi-Fi based microcontroller.</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NodeMCU (ESP8266) microcontroller along with Relays is used to control electrical switches remotely from the server which is built on Node.js.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User can control switches using a Web Application after authenticating.</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1560514"/>
                  </a:ext>
                </a:extLst>
              </a:tr>
              <a:tr h="370840">
                <a:tc>
                  <a:txBody>
                    <a:bodyPr/>
                    <a:lstStyle/>
                    <a:p>
                      <a:pPr algn="just"/>
                      <a:r>
                        <a:rPr lang="en-IN" sz="1400" dirty="0">
                          <a:latin typeface="Times New Roman" panose="02020603050405020304" pitchFamily="18" charset="0"/>
                          <a:cs typeface="Times New Roman" panose="02020603050405020304" pitchFamily="18" charset="0"/>
                        </a:rPr>
                        <a:t>Advantages</a:t>
                      </a:r>
                    </a:p>
                  </a:txBody>
                  <a:tcPr/>
                </a:tc>
                <a:tc>
                  <a:txBody>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system is quite effective in terms of performance and technology.</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device can be an android device, a remote controller or a smart watch, for controlling the appliances.</a:t>
                      </a:r>
                    </a:p>
                  </a:txBody>
                  <a:tcPr/>
                </a:tc>
                <a:extLst>
                  <a:ext uri="{0D108BD9-81ED-4DB2-BD59-A6C34878D82A}">
                    <a16:rowId xmlns:a16="http://schemas.microsoft.com/office/drawing/2014/main" val="776022572"/>
                  </a:ext>
                </a:extLst>
              </a:tr>
              <a:tr h="370840">
                <a:tc>
                  <a:txBody>
                    <a:bodyPr/>
                    <a:lstStyle/>
                    <a:p>
                      <a:pPr algn="just"/>
                      <a:r>
                        <a:rPr lang="en-IN" sz="1400" dirty="0">
                          <a:latin typeface="Times New Roman" panose="02020603050405020304" pitchFamily="18" charset="0"/>
                          <a:cs typeface="Times New Roman" panose="02020603050405020304" pitchFamily="18" charset="0"/>
                        </a:rPr>
                        <a:t>Disadvantages</a:t>
                      </a:r>
                    </a:p>
                  </a:txBody>
                  <a:tcPr/>
                </a:tc>
                <a:tc>
                  <a:txBody>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As technology is changing every second so, it is very important that our paper should use current technology (IoT).</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Most of the work on "IOT based home automation” are yet incomplete and requires a final implementation on field.</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3497834"/>
                  </a:ext>
                </a:extLst>
              </a:tr>
            </a:tbl>
          </a:graphicData>
        </a:graphic>
      </p:graphicFrame>
    </p:spTree>
    <p:extLst>
      <p:ext uri="{BB962C8B-B14F-4D97-AF65-F5344CB8AC3E}">
        <p14:creationId xmlns:p14="http://schemas.microsoft.com/office/powerpoint/2010/main" val="291064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6D2E-B28C-4566-8E18-9E79D4EF986B}"/>
              </a:ext>
            </a:extLst>
          </p:cNvPr>
          <p:cNvSpPr>
            <a:spLocks noGrp="1"/>
          </p:cNvSpPr>
          <p:nvPr>
            <p:ph type="title"/>
          </p:nvPr>
        </p:nvSpPr>
        <p:spPr/>
        <p:txBody>
          <a:bodyPr>
            <a:normAutofit/>
          </a:bodyPr>
          <a:lstStyle/>
          <a:p>
            <a:pPr algn="ctr"/>
            <a:r>
              <a:rPr lang="en-IN" sz="1800" b="1" dirty="0"/>
              <a:t>Problem Definition</a:t>
            </a:r>
          </a:p>
        </p:txBody>
      </p:sp>
      <p:sp>
        <p:nvSpPr>
          <p:cNvPr id="3" name="Content Placeholder 2">
            <a:extLst>
              <a:ext uri="{FF2B5EF4-FFF2-40B4-BE49-F238E27FC236}">
                <a16:creationId xmlns:a16="http://schemas.microsoft.com/office/drawing/2014/main" id="{F1ABC978-6132-4121-B15E-AC8BFCF71CF2}"/>
              </a:ext>
            </a:extLst>
          </p:cNvPr>
          <p:cNvSpPr>
            <a:spLocks noGrp="1"/>
          </p:cNvSpPr>
          <p:nvPr>
            <p:ph idx="1"/>
          </p:nvPr>
        </p:nvSpPr>
        <p:spPr/>
        <p:txBody>
          <a:bodyPr>
            <a:normAutofit/>
          </a:bodyPr>
          <a:lstStyle/>
          <a:p>
            <a:pPr algn="just"/>
            <a:r>
              <a:rPr lang="en-US" sz="1400" dirty="0"/>
              <a:t>Our institute has an abundance of laboratories and hence, more staff. Some staff have different working patterns than others. </a:t>
            </a:r>
          </a:p>
          <a:p>
            <a:pPr algn="just"/>
            <a:r>
              <a:rPr lang="en-US" sz="1400" dirty="0"/>
              <a:t>Every time if a lab session ends, more often the machines and appliances are left running. </a:t>
            </a:r>
          </a:p>
          <a:p>
            <a:pPr algn="just"/>
            <a:r>
              <a:rPr lang="en-US" sz="1400" dirty="0"/>
              <a:t>Physically toggling the individual lights, fans and systems in the beginning of a lab session adds to the wastage of time of the session. </a:t>
            </a:r>
          </a:p>
          <a:p>
            <a:pPr algn="just"/>
            <a:r>
              <a:rPr lang="en-US" sz="1400" dirty="0"/>
              <a:t>A solution should be developed where everything is controlled remotely to save time, power consumption and also energy in terms of man power.</a:t>
            </a:r>
            <a:endParaRPr lang="en-IN" sz="1400" dirty="0"/>
          </a:p>
        </p:txBody>
      </p:sp>
    </p:spTree>
    <p:extLst>
      <p:ext uri="{BB962C8B-B14F-4D97-AF65-F5344CB8AC3E}">
        <p14:creationId xmlns:p14="http://schemas.microsoft.com/office/powerpoint/2010/main" val="384368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C0EF-5D83-4FF0-9398-BDEF8F97BAE1}"/>
              </a:ext>
            </a:extLst>
          </p:cNvPr>
          <p:cNvSpPr>
            <a:spLocks noGrp="1"/>
          </p:cNvSpPr>
          <p:nvPr>
            <p:ph type="title"/>
          </p:nvPr>
        </p:nvSpPr>
        <p:spPr>
          <a:xfrm>
            <a:off x="2875533" y="316420"/>
            <a:ext cx="3392934" cy="886625"/>
          </a:xfrm>
        </p:spPr>
        <p:txBody>
          <a:bodyPr>
            <a:normAutofit/>
          </a:bodyPr>
          <a:lstStyle/>
          <a:p>
            <a:pPr algn="ctr"/>
            <a:r>
              <a:rPr lang="en-IN" sz="1800" b="1" dirty="0"/>
              <a:t>Existing System</a:t>
            </a:r>
          </a:p>
        </p:txBody>
      </p:sp>
      <p:pic>
        <p:nvPicPr>
          <p:cNvPr id="5" name="Picture 4">
            <a:extLst>
              <a:ext uri="{FF2B5EF4-FFF2-40B4-BE49-F238E27FC236}">
                <a16:creationId xmlns:a16="http://schemas.microsoft.com/office/drawing/2014/main" id="{3D188CD6-6463-4726-8F07-83D65F39C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880" y="1405778"/>
            <a:ext cx="4610239" cy="4710244"/>
          </a:xfrm>
          <a:prstGeom prst="rect">
            <a:avLst/>
          </a:prstGeom>
        </p:spPr>
      </p:pic>
    </p:spTree>
    <p:extLst>
      <p:ext uri="{BB962C8B-B14F-4D97-AF65-F5344CB8AC3E}">
        <p14:creationId xmlns:p14="http://schemas.microsoft.com/office/powerpoint/2010/main" val="193028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C0EF-5D83-4FF0-9398-BDEF8F97BAE1}"/>
              </a:ext>
            </a:extLst>
          </p:cNvPr>
          <p:cNvSpPr>
            <a:spLocks noGrp="1"/>
          </p:cNvSpPr>
          <p:nvPr>
            <p:ph type="title"/>
          </p:nvPr>
        </p:nvSpPr>
        <p:spPr>
          <a:xfrm>
            <a:off x="3275028" y="106532"/>
            <a:ext cx="2593944" cy="1166906"/>
          </a:xfrm>
        </p:spPr>
        <p:txBody>
          <a:bodyPr>
            <a:normAutofit/>
          </a:bodyPr>
          <a:lstStyle/>
          <a:p>
            <a:pPr algn="ctr"/>
            <a:r>
              <a:rPr lang="en-IN" sz="1800" b="1" dirty="0"/>
              <a:t>Proposed System</a:t>
            </a:r>
          </a:p>
        </p:txBody>
      </p:sp>
      <p:pic>
        <p:nvPicPr>
          <p:cNvPr id="4" name="Picture 3">
            <a:extLst>
              <a:ext uri="{FF2B5EF4-FFF2-40B4-BE49-F238E27FC236}">
                <a16:creationId xmlns:a16="http://schemas.microsoft.com/office/drawing/2014/main" id="{9B9D2805-E6E4-478B-95AC-7B5E2B672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36" y="1273438"/>
            <a:ext cx="8055328" cy="4825994"/>
          </a:xfrm>
          <a:prstGeom prst="rect">
            <a:avLst/>
          </a:prstGeom>
        </p:spPr>
      </p:pic>
    </p:spTree>
    <p:extLst>
      <p:ext uri="{BB962C8B-B14F-4D97-AF65-F5344CB8AC3E}">
        <p14:creationId xmlns:p14="http://schemas.microsoft.com/office/powerpoint/2010/main" val="177795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6245-6C02-4E9A-9AC7-AF5890395961}"/>
              </a:ext>
            </a:extLst>
          </p:cNvPr>
          <p:cNvSpPr>
            <a:spLocks noGrp="1"/>
          </p:cNvSpPr>
          <p:nvPr>
            <p:ph type="title"/>
          </p:nvPr>
        </p:nvSpPr>
        <p:spPr/>
        <p:txBody>
          <a:bodyPr>
            <a:normAutofit/>
          </a:bodyPr>
          <a:lstStyle/>
          <a:p>
            <a:pPr algn="ctr"/>
            <a:r>
              <a:rPr lang="en-IN" sz="1800" b="1" dirty="0"/>
              <a:t>Technological Stack</a:t>
            </a:r>
          </a:p>
        </p:txBody>
      </p:sp>
      <p:sp>
        <p:nvSpPr>
          <p:cNvPr id="3" name="Content Placeholder 2">
            <a:extLst>
              <a:ext uri="{FF2B5EF4-FFF2-40B4-BE49-F238E27FC236}">
                <a16:creationId xmlns:a16="http://schemas.microsoft.com/office/drawing/2014/main" id="{DD6372BB-6754-43B8-9812-FCAA7C8011B6}"/>
              </a:ext>
            </a:extLst>
          </p:cNvPr>
          <p:cNvSpPr>
            <a:spLocks noGrp="1"/>
          </p:cNvSpPr>
          <p:nvPr>
            <p:ph idx="1"/>
          </p:nvPr>
        </p:nvSpPr>
        <p:spPr/>
        <p:txBody>
          <a:bodyPr>
            <a:normAutofit/>
          </a:bodyPr>
          <a:lstStyle/>
          <a:p>
            <a:r>
              <a:rPr lang="en-IN" sz="1400" dirty="0"/>
              <a:t>Embedded boards like Arduino, NodeMCU or Raspberry Pi for programming appliances.</a:t>
            </a:r>
          </a:p>
          <a:p>
            <a:r>
              <a:rPr lang="en-IN" sz="1400" dirty="0"/>
              <a:t>Node-red for web interface and cross-platform compatibility.</a:t>
            </a:r>
          </a:p>
          <a:p>
            <a:r>
              <a:rPr lang="en-IN" sz="1400" dirty="0"/>
              <a:t>SQLite for storing IoT data.</a:t>
            </a:r>
          </a:p>
          <a:p>
            <a:r>
              <a:rPr lang="en-IN" sz="1400" dirty="0"/>
              <a:t>MQTT For Communication.</a:t>
            </a:r>
          </a:p>
          <a:p>
            <a:r>
              <a:rPr lang="en-IN" sz="1400" dirty="0"/>
              <a:t>Machine Learning to change the state of the appliances based on the behaviour of the user.</a:t>
            </a:r>
            <a:br>
              <a:rPr lang="en-IN" sz="1400" dirty="0"/>
            </a:br>
            <a:endParaRPr lang="en-IN" sz="1400" dirty="0"/>
          </a:p>
        </p:txBody>
      </p:sp>
    </p:spTree>
    <p:extLst>
      <p:ext uri="{BB962C8B-B14F-4D97-AF65-F5344CB8AC3E}">
        <p14:creationId xmlns:p14="http://schemas.microsoft.com/office/powerpoint/2010/main" val="1675043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A13C-E4CE-4788-B644-79083DDCF9CD}"/>
              </a:ext>
            </a:extLst>
          </p:cNvPr>
          <p:cNvSpPr>
            <a:spLocks noGrp="1"/>
          </p:cNvSpPr>
          <p:nvPr>
            <p:ph type="title"/>
          </p:nvPr>
        </p:nvSpPr>
        <p:spPr/>
        <p:txBody>
          <a:bodyPr>
            <a:normAutofit/>
          </a:bodyPr>
          <a:lstStyle/>
          <a:p>
            <a:pPr algn="ctr"/>
            <a:r>
              <a:rPr lang="en-IN" sz="1800" b="1" dirty="0"/>
              <a:t>Scope</a:t>
            </a:r>
          </a:p>
        </p:txBody>
      </p:sp>
      <p:sp>
        <p:nvSpPr>
          <p:cNvPr id="3" name="Content Placeholder 2">
            <a:extLst>
              <a:ext uri="{FF2B5EF4-FFF2-40B4-BE49-F238E27FC236}">
                <a16:creationId xmlns:a16="http://schemas.microsoft.com/office/drawing/2014/main" id="{58CC18C6-2DBB-4B69-85B2-261D1891E7E2}"/>
              </a:ext>
            </a:extLst>
          </p:cNvPr>
          <p:cNvSpPr>
            <a:spLocks noGrp="1"/>
          </p:cNvSpPr>
          <p:nvPr>
            <p:ph idx="1"/>
          </p:nvPr>
        </p:nvSpPr>
        <p:spPr/>
        <p:txBody>
          <a:bodyPr>
            <a:normAutofit/>
          </a:bodyPr>
          <a:lstStyle/>
          <a:p>
            <a:pPr algn="just"/>
            <a:r>
              <a:rPr lang="en-IN" sz="1400" dirty="0"/>
              <a:t>The Expected system will ease the whole automation process in labs and make the Lab management easier.</a:t>
            </a:r>
          </a:p>
          <a:p>
            <a:pPr algn="just"/>
            <a:r>
              <a:rPr lang="en-IN" sz="1400" dirty="0"/>
              <a:t>The proposed system can not only be used for colleges and universities, but also at homes, studios, and many other places. </a:t>
            </a:r>
          </a:p>
          <a:p>
            <a:pPr algn="just"/>
            <a:r>
              <a:rPr lang="en-IN" sz="1400" dirty="0"/>
              <a:t>The system will be capable of controlling devices which include </a:t>
            </a:r>
            <a:r>
              <a:rPr lang="en-US" sz="1400" dirty="0"/>
              <a:t>Include controlling of computer switches, curtains, lights, fans, projectors and also include fire detection.</a:t>
            </a:r>
          </a:p>
          <a:p>
            <a:pPr marL="0" indent="0" algn="just">
              <a:buNone/>
            </a:pPr>
            <a:endParaRPr lang="en-IN" sz="1400" dirty="0"/>
          </a:p>
        </p:txBody>
      </p:sp>
    </p:spTree>
    <p:extLst>
      <p:ext uri="{BB962C8B-B14F-4D97-AF65-F5344CB8AC3E}">
        <p14:creationId xmlns:p14="http://schemas.microsoft.com/office/powerpoint/2010/main" val="1573284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1E9E-E732-40C1-B2CB-CC2A8B8362A4}"/>
              </a:ext>
            </a:extLst>
          </p:cNvPr>
          <p:cNvSpPr>
            <a:spLocks noGrp="1"/>
          </p:cNvSpPr>
          <p:nvPr>
            <p:ph type="title"/>
          </p:nvPr>
        </p:nvSpPr>
        <p:spPr/>
        <p:txBody>
          <a:bodyPr>
            <a:normAutofit/>
          </a:bodyPr>
          <a:lstStyle/>
          <a:p>
            <a:pPr algn="ctr"/>
            <a:r>
              <a:rPr lang="en-IN" sz="1800" b="1" dirty="0"/>
              <a:t>Conclusion</a:t>
            </a:r>
          </a:p>
        </p:txBody>
      </p:sp>
      <p:sp>
        <p:nvSpPr>
          <p:cNvPr id="3" name="Content Placeholder 2">
            <a:extLst>
              <a:ext uri="{FF2B5EF4-FFF2-40B4-BE49-F238E27FC236}">
                <a16:creationId xmlns:a16="http://schemas.microsoft.com/office/drawing/2014/main" id="{09737A33-E1BA-4AEB-BC3A-9FC27F64D2B7}"/>
              </a:ext>
            </a:extLst>
          </p:cNvPr>
          <p:cNvSpPr>
            <a:spLocks noGrp="1"/>
          </p:cNvSpPr>
          <p:nvPr>
            <p:ph idx="1"/>
          </p:nvPr>
        </p:nvSpPr>
        <p:spPr/>
        <p:txBody>
          <a:bodyPr>
            <a:normAutofit/>
          </a:bodyPr>
          <a:lstStyle/>
          <a:p>
            <a:pPr algn="just"/>
            <a:r>
              <a:rPr lang="en-US" sz="1400" dirty="0"/>
              <a:t>Considering the aforementioned problems in our university, we have listed the issues and found out the solutions to minimize the workload for the lab assistants and faculty members to the maximum.</a:t>
            </a:r>
          </a:p>
          <a:p>
            <a:pPr algn="just"/>
            <a:r>
              <a:rPr lang="en-IN" sz="1400" dirty="0"/>
              <a:t>The node-red GUI dashboard is accessible via browser, it ensures cross-platform compatibility.</a:t>
            </a:r>
            <a:endParaRPr lang="en-US" sz="1400" dirty="0"/>
          </a:p>
          <a:p>
            <a:pPr algn="just"/>
            <a:r>
              <a:rPr lang="en-IN" sz="1400" dirty="0"/>
              <a:t>Adding some ‘smarter’ components to our life makes our lives easier, and more flexible in terms of day to day usage. </a:t>
            </a:r>
          </a:p>
          <a:p>
            <a:pPr algn="just"/>
            <a:r>
              <a:rPr lang="en-IN" sz="1400" dirty="0"/>
              <a:t>The main objective of our project is to reduce the human efforts in labs, which we think can be achieved using lab automation.</a:t>
            </a:r>
          </a:p>
        </p:txBody>
      </p:sp>
    </p:spTree>
    <p:extLst>
      <p:ext uri="{BB962C8B-B14F-4D97-AF65-F5344CB8AC3E}">
        <p14:creationId xmlns:p14="http://schemas.microsoft.com/office/powerpoint/2010/main" val="123308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A70A-2C27-4E06-AA94-5C0B1E5DB97F}"/>
              </a:ext>
            </a:extLst>
          </p:cNvPr>
          <p:cNvSpPr>
            <a:spLocks noGrp="1"/>
          </p:cNvSpPr>
          <p:nvPr>
            <p:ph type="title"/>
          </p:nvPr>
        </p:nvSpPr>
        <p:spPr/>
        <p:txBody>
          <a:bodyPr>
            <a:normAutofit/>
          </a:bodyPr>
          <a:lstStyle/>
          <a:p>
            <a:pPr algn="ctr"/>
            <a:r>
              <a:rPr lang="en-IN" sz="1800" b="1" dirty="0"/>
              <a:t>References</a:t>
            </a:r>
            <a:endParaRPr lang="en-IN" sz="3200" b="1" dirty="0"/>
          </a:p>
        </p:txBody>
      </p:sp>
      <p:sp>
        <p:nvSpPr>
          <p:cNvPr id="3" name="Content Placeholder 2">
            <a:extLst>
              <a:ext uri="{FF2B5EF4-FFF2-40B4-BE49-F238E27FC236}">
                <a16:creationId xmlns:a16="http://schemas.microsoft.com/office/drawing/2014/main" id="{C95820F5-9750-432F-97B5-187DFDD60570}"/>
              </a:ext>
            </a:extLst>
          </p:cNvPr>
          <p:cNvSpPr>
            <a:spLocks noGrp="1"/>
          </p:cNvSpPr>
          <p:nvPr>
            <p:ph idx="1"/>
          </p:nvPr>
        </p:nvSpPr>
        <p:spPr/>
        <p:txBody>
          <a:bodyPr>
            <a:normAutofit/>
          </a:bodyPr>
          <a:lstStyle/>
          <a:p>
            <a:pPr marL="385763" indent="-385763" algn="just">
              <a:buFont typeface="+mj-lt"/>
              <a:buAutoNum type="arabicPeriod"/>
            </a:pPr>
            <a:r>
              <a:rPr lang="en-US" sz="1400" dirty="0"/>
              <a:t>M. </a:t>
            </a:r>
            <a:r>
              <a:rPr lang="en-US" sz="1400" dirty="0" err="1"/>
              <a:t>Poongothai</a:t>
            </a:r>
            <a:r>
              <a:rPr lang="en-US" sz="1400" dirty="0"/>
              <a:t>, P. M. Subramanian and A. Rajeswari, "Design and implementation of IoT based smart laboratory," 2018 5th International Conference on Industrial Engineering and Applications (ICIEA), Singapore, 2018, pp. 169-173.</a:t>
            </a:r>
          </a:p>
          <a:p>
            <a:pPr marL="385763" indent="-385763" algn="just">
              <a:buFont typeface="+mj-lt"/>
              <a:buAutoNum type="arabicPeriod"/>
            </a:pPr>
            <a:r>
              <a:rPr lang="en-US" sz="1400" dirty="0"/>
              <a:t>R. K. </a:t>
            </a:r>
            <a:r>
              <a:rPr lang="en-US" sz="1400" dirty="0" err="1"/>
              <a:t>Kodali</a:t>
            </a:r>
            <a:r>
              <a:rPr lang="en-US" sz="1400" dirty="0"/>
              <a:t> and A. Anjum, "IoT Based HOME AUTOMATION Using Node-RED," 2018 Second International Conference on Green Computing and Internet of Things (</a:t>
            </a:r>
            <a:r>
              <a:rPr lang="en-US" sz="1400" dirty="0" err="1"/>
              <a:t>ICGCIoT</a:t>
            </a:r>
            <a:r>
              <a:rPr lang="en-US" sz="1400" dirty="0"/>
              <a:t>), Bangalore, India, 2018, pp. 386-390.</a:t>
            </a:r>
          </a:p>
          <a:p>
            <a:pPr marL="385763" indent="-385763" algn="just">
              <a:buFont typeface="+mj-lt"/>
              <a:buAutoNum type="arabicPeriod"/>
            </a:pPr>
            <a:r>
              <a:rPr lang="en-US" sz="1400" dirty="0"/>
              <a:t>T. </a:t>
            </a:r>
            <a:r>
              <a:rPr lang="en-US" sz="1400" dirty="0" err="1"/>
              <a:t>Malche</a:t>
            </a:r>
            <a:r>
              <a:rPr lang="en-US" sz="1400" dirty="0"/>
              <a:t> and P. </a:t>
            </a:r>
            <a:r>
              <a:rPr lang="en-US" sz="1400" dirty="0" err="1"/>
              <a:t>Maheshwary</a:t>
            </a:r>
            <a:r>
              <a:rPr lang="en-US" sz="1400" dirty="0"/>
              <a:t>, "Internet of Things (IoT) for building smart home system," 2017 International Conference on I-SMAC (IoT in Social, Mobile, Analytics and Cloud) (I-SMAC), </a:t>
            </a:r>
            <a:r>
              <a:rPr lang="en-US" sz="1400" dirty="0" err="1"/>
              <a:t>Palladam</a:t>
            </a:r>
            <a:r>
              <a:rPr lang="en-US" sz="1400" dirty="0"/>
              <a:t>, 2017, pp. 65-70.</a:t>
            </a:r>
          </a:p>
          <a:p>
            <a:pPr marL="385763" indent="-385763" algn="just">
              <a:buFont typeface="+mj-lt"/>
              <a:buAutoNum type="arabicPeriod"/>
            </a:pPr>
            <a:r>
              <a:rPr lang="en-US" sz="1400" dirty="0"/>
              <a:t>S. </a:t>
            </a:r>
            <a:r>
              <a:rPr lang="en-US" sz="1400" dirty="0" err="1"/>
              <a:t>Somani</a:t>
            </a:r>
            <a:r>
              <a:rPr lang="en-US" sz="1400" dirty="0"/>
              <a:t>, P. </a:t>
            </a:r>
            <a:r>
              <a:rPr lang="en-US" sz="1400" dirty="0" err="1"/>
              <a:t>Solunke</a:t>
            </a:r>
            <a:r>
              <a:rPr lang="en-US" sz="1400" dirty="0"/>
              <a:t>, S. </a:t>
            </a:r>
            <a:r>
              <a:rPr lang="en-US" sz="1400" dirty="0" err="1"/>
              <a:t>Oke</a:t>
            </a:r>
            <a:r>
              <a:rPr lang="en-US" sz="1400" dirty="0"/>
              <a:t>, P. </a:t>
            </a:r>
            <a:r>
              <a:rPr lang="en-US" sz="1400" dirty="0" err="1"/>
              <a:t>Medhi</a:t>
            </a:r>
            <a:r>
              <a:rPr lang="en-US" sz="1400" dirty="0"/>
              <a:t> and P. P. </a:t>
            </a:r>
            <a:r>
              <a:rPr lang="en-US" sz="1400" dirty="0" err="1"/>
              <a:t>Laturkar</a:t>
            </a:r>
            <a:r>
              <a:rPr lang="en-US" sz="1400" dirty="0"/>
              <a:t>, "IoT Based Smart Security and Home Automation," 2018 Fourth International Conference on Computing Communication Control and Automation (ICCUBEA), Pune, India, 2018, pp. 1-4.</a:t>
            </a:r>
          </a:p>
          <a:p>
            <a:pPr marL="385763" indent="-385763" algn="just">
              <a:buFont typeface="+mj-lt"/>
              <a:buAutoNum type="arabicPeriod"/>
            </a:pPr>
            <a:r>
              <a:rPr lang="en-US" sz="1400" dirty="0"/>
              <a:t>H. K. Singh, S. Verma, S. Pal and K. Pandey, "A step towards Home Automation using IOT," 2019 Twelfth International Conference on Contemporary Computing (IC3), Noida, India, 2019, pp. 1-5.</a:t>
            </a:r>
            <a:endParaRPr lang="en-IN" sz="1400" dirty="0"/>
          </a:p>
        </p:txBody>
      </p:sp>
    </p:spTree>
    <p:extLst>
      <p:ext uri="{BB962C8B-B14F-4D97-AF65-F5344CB8AC3E}">
        <p14:creationId xmlns:p14="http://schemas.microsoft.com/office/powerpoint/2010/main" val="52494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026EE8-F2AD-4E57-8E37-CAA8C65F94E2}"/>
              </a:ext>
            </a:extLst>
          </p:cNvPr>
          <p:cNvSpPr>
            <a:spLocks noGrp="1"/>
          </p:cNvSpPr>
          <p:nvPr>
            <p:ph type="body"/>
          </p:nvPr>
        </p:nvSpPr>
        <p:spPr>
          <a:xfrm>
            <a:off x="865574" y="1611853"/>
            <a:ext cx="4256842" cy="4433841"/>
          </a:xfrm>
        </p:spPr>
        <p:txBody>
          <a:bodyPr>
            <a:noAutofit/>
          </a:bodyPr>
          <a:lstStyle/>
          <a:p>
            <a:pPr marL="342900" indent="-342900">
              <a:lnSpc>
                <a:spcPct val="100000"/>
              </a:lnSpc>
              <a:spcBef>
                <a:spcPts val="0"/>
              </a:spcBef>
              <a:spcAft>
                <a:spcPts val="450"/>
              </a:spcAft>
              <a:buSzPct val="95000"/>
              <a:buFont typeface="Arial" panose="020B0604020202020204" pitchFamily="34" charset="0"/>
              <a:buChar char="•"/>
            </a:pPr>
            <a:r>
              <a:rPr lang="en-IN" sz="1400" dirty="0"/>
              <a:t>Abstract</a:t>
            </a:r>
          </a:p>
          <a:p>
            <a:pPr marL="342900" indent="-342900">
              <a:lnSpc>
                <a:spcPct val="100000"/>
              </a:lnSpc>
              <a:spcBef>
                <a:spcPts val="0"/>
              </a:spcBef>
              <a:spcAft>
                <a:spcPts val="450"/>
              </a:spcAft>
              <a:buSzPct val="95000"/>
              <a:buFont typeface="Arial" panose="020B0604020202020204" pitchFamily="34" charset="0"/>
              <a:buChar char="•"/>
            </a:pPr>
            <a:r>
              <a:rPr lang="en-IN" sz="1400" dirty="0"/>
              <a:t>Introduction</a:t>
            </a:r>
          </a:p>
          <a:p>
            <a:pPr marL="342900" indent="-342900">
              <a:lnSpc>
                <a:spcPct val="100000"/>
              </a:lnSpc>
              <a:spcBef>
                <a:spcPts val="0"/>
              </a:spcBef>
              <a:spcAft>
                <a:spcPts val="450"/>
              </a:spcAft>
              <a:buSzPct val="95000"/>
              <a:buFont typeface="Arial" panose="020B0604020202020204" pitchFamily="34" charset="0"/>
              <a:buChar char="•"/>
            </a:pPr>
            <a:r>
              <a:rPr lang="en-IN" sz="1400" dirty="0"/>
              <a:t>Objectives</a:t>
            </a:r>
          </a:p>
          <a:p>
            <a:pPr marL="342900" indent="-342900">
              <a:lnSpc>
                <a:spcPct val="100000"/>
              </a:lnSpc>
              <a:spcBef>
                <a:spcPts val="0"/>
              </a:spcBef>
              <a:spcAft>
                <a:spcPts val="450"/>
              </a:spcAft>
              <a:buSzPct val="95000"/>
              <a:buFont typeface="Arial" panose="020B0604020202020204" pitchFamily="34" charset="0"/>
              <a:buChar char="•"/>
            </a:pPr>
            <a:r>
              <a:rPr lang="en-IN" sz="1400" dirty="0"/>
              <a:t>Literature Review</a:t>
            </a:r>
          </a:p>
          <a:p>
            <a:pPr marL="342900" indent="-342900">
              <a:lnSpc>
                <a:spcPct val="100000"/>
              </a:lnSpc>
              <a:spcBef>
                <a:spcPts val="0"/>
              </a:spcBef>
              <a:spcAft>
                <a:spcPts val="450"/>
              </a:spcAft>
              <a:buSzPct val="95000"/>
              <a:buFont typeface="Arial" panose="020B0604020202020204" pitchFamily="34" charset="0"/>
              <a:buChar char="•"/>
            </a:pPr>
            <a:r>
              <a:rPr lang="en-IN" sz="1400" dirty="0"/>
              <a:t>Problem Definition</a:t>
            </a:r>
          </a:p>
          <a:p>
            <a:pPr marL="342900" indent="-342900">
              <a:lnSpc>
                <a:spcPct val="100000"/>
              </a:lnSpc>
              <a:spcBef>
                <a:spcPts val="0"/>
              </a:spcBef>
              <a:spcAft>
                <a:spcPts val="450"/>
              </a:spcAft>
              <a:buSzPct val="95000"/>
              <a:buFont typeface="Arial" panose="020B0604020202020204" pitchFamily="34" charset="0"/>
              <a:buChar char="•"/>
            </a:pPr>
            <a:r>
              <a:rPr lang="en-IN" sz="1400" dirty="0"/>
              <a:t>Existing </a:t>
            </a:r>
            <a:r>
              <a:rPr lang="en-IN" sz="1400"/>
              <a:t>System </a:t>
            </a:r>
          </a:p>
          <a:p>
            <a:pPr marL="342900" indent="-342900">
              <a:lnSpc>
                <a:spcPct val="100000"/>
              </a:lnSpc>
              <a:spcBef>
                <a:spcPts val="0"/>
              </a:spcBef>
              <a:spcAft>
                <a:spcPts val="450"/>
              </a:spcAft>
              <a:buSzPct val="95000"/>
              <a:buFont typeface="Arial" panose="020B0604020202020204" pitchFamily="34" charset="0"/>
              <a:buChar char="•"/>
            </a:pPr>
            <a:r>
              <a:rPr lang="en-IN" sz="1400"/>
              <a:t>Proposed </a:t>
            </a:r>
            <a:r>
              <a:rPr lang="en-IN" sz="1400" dirty="0"/>
              <a:t>System</a:t>
            </a:r>
          </a:p>
          <a:p>
            <a:pPr marL="342900" indent="-342900">
              <a:lnSpc>
                <a:spcPct val="100000"/>
              </a:lnSpc>
              <a:spcBef>
                <a:spcPts val="0"/>
              </a:spcBef>
              <a:spcAft>
                <a:spcPts val="450"/>
              </a:spcAft>
              <a:buSzPct val="95000"/>
              <a:buFont typeface="Arial" panose="020B0604020202020204" pitchFamily="34" charset="0"/>
              <a:buChar char="•"/>
            </a:pPr>
            <a:r>
              <a:rPr lang="en-IN" sz="1400" dirty="0"/>
              <a:t>Technological Stack</a:t>
            </a:r>
          </a:p>
          <a:p>
            <a:pPr marL="342900" indent="-342900">
              <a:lnSpc>
                <a:spcPct val="100000"/>
              </a:lnSpc>
              <a:spcBef>
                <a:spcPts val="0"/>
              </a:spcBef>
              <a:spcAft>
                <a:spcPts val="450"/>
              </a:spcAft>
              <a:buSzPct val="95000"/>
              <a:buFont typeface="Arial" panose="020B0604020202020204" pitchFamily="34" charset="0"/>
              <a:buChar char="•"/>
            </a:pPr>
            <a:r>
              <a:rPr lang="en-IN" sz="1400" dirty="0"/>
              <a:t>Scope</a:t>
            </a:r>
          </a:p>
          <a:p>
            <a:pPr marL="342900" indent="-342900">
              <a:lnSpc>
                <a:spcPct val="100000"/>
              </a:lnSpc>
              <a:spcBef>
                <a:spcPts val="0"/>
              </a:spcBef>
              <a:spcAft>
                <a:spcPts val="450"/>
              </a:spcAft>
              <a:buSzPct val="95000"/>
              <a:buFont typeface="Arial" panose="020B0604020202020204" pitchFamily="34" charset="0"/>
              <a:buChar char="•"/>
            </a:pPr>
            <a:r>
              <a:rPr lang="en-IN" sz="1400" dirty="0"/>
              <a:t>Conclusion</a:t>
            </a:r>
          </a:p>
          <a:p>
            <a:pPr marL="342900" indent="-342900">
              <a:lnSpc>
                <a:spcPct val="100000"/>
              </a:lnSpc>
              <a:spcBef>
                <a:spcPts val="0"/>
              </a:spcBef>
              <a:spcAft>
                <a:spcPts val="450"/>
              </a:spcAft>
              <a:buSzPct val="95000"/>
              <a:buFont typeface="Arial" panose="020B0604020202020204" pitchFamily="34" charset="0"/>
              <a:buChar char="•"/>
            </a:pPr>
            <a:r>
              <a:rPr lang="en-IN" sz="1400" dirty="0"/>
              <a:t>References</a:t>
            </a:r>
          </a:p>
        </p:txBody>
      </p:sp>
      <p:sp>
        <p:nvSpPr>
          <p:cNvPr id="2" name="Title 1">
            <a:extLst>
              <a:ext uri="{FF2B5EF4-FFF2-40B4-BE49-F238E27FC236}">
                <a16:creationId xmlns:a16="http://schemas.microsoft.com/office/drawing/2014/main" id="{D3145B58-6474-45B3-B0AC-10A851C771CE}"/>
              </a:ext>
            </a:extLst>
          </p:cNvPr>
          <p:cNvSpPr>
            <a:spLocks noGrp="1"/>
          </p:cNvSpPr>
          <p:nvPr>
            <p:ph type="title"/>
          </p:nvPr>
        </p:nvSpPr>
        <p:spPr>
          <a:xfrm>
            <a:off x="456192" y="541538"/>
            <a:ext cx="8226804" cy="741841"/>
          </a:xfrm>
        </p:spPr>
        <p:txBody>
          <a:bodyPr/>
          <a:lstStyle/>
          <a:p>
            <a:pPr algn="ctr"/>
            <a:r>
              <a:rPr lang="en-IN" sz="1800" b="1" dirty="0"/>
              <a:t>Contents</a:t>
            </a:r>
          </a:p>
        </p:txBody>
      </p:sp>
    </p:spTree>
    <p:extLst>
      <p:ext uri="{BB962C8B-B14F-4D97-AF65-F5344CB8AC3E}">
        <p14:creationId xmlns:p14="http://schemas.microsoft.com/office/powerpoint/2010/main" val="115865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60C5-5FEF-49F7-B207-8859542E32D6}"/>
              </a:ext>
            </a:extLst>
          </p:cNvPr>
          <p:cNvSpPr>
            <a:spLocks noGrp="1"/>
          </p:cNvSpPr>
          <p:nvPr>
            <p:ph type="title"/>
          </p:nvPr>
        </p:nvSpPr>
        <p:spPr>
          <a:xfrm>
            <a:off x="628650" y="365126"/>
            <a:ext cx="7886700" cy="1019791"/>
          </a:xfrm>
        </p:spPr>
        <p:txBody>
          <a:bodyPr>
            <a:normAutofit/>
          </a:bodyPr>
          <a:lstStyle/>
          <a:p>
            <a:pPr algn="ctr"/>
            <a:r>
              <a:rPr lang="en-IN" sz="1800" b="1" dirty="0">
                <a:latin typeface="Times New Roman" panose="02020603050405020304" pitchFamily="18" charset="0"/>
                <a:cs typeface="Times New Roman" panose="02020603050405020304" pitchFamily="18" charset="0"/>
              </a:rPr>
              <a:t>Abstract</a:t>
            </a:r>
          </a:p>
        </p:txBody>
      </p:sp>
      <p:sp>
        <p:nvSpPr>
          <p:cNvPr id="4" name="Content Placeholder 3">
            <a:extLst>
              <a:ext uri="{FF2B5EF4-FFF2-40B4-BE49-F238E27FC236}">
                <a16:creationId xmlns:a16="http://schemas.microsoft.com/office/drawing/2014/main" id="{92EC0E96-5EA2-42E6-858E-CEFC10EB3E71}"/>
              </a:ext>
            </a:extLst>
          </p:cNvPr>
          <p:cNvSpPr>
            <a:spLocks noGrp="1"/>
          </p:cNvSpPr>
          <p:nvPr>
            <p:ph idx="1"/>
          </p:nvPr>
        </p:nvSpPr>
        <p:spPr>
          <a:xfrm>
            <a:off x="628650" y="1695635"/>
            <a:ext cx="7886700" cy="3581685"/>
          </a:xfrm>
        </p:spPr>
        <p:txBody>
          <a:bodyPr>
            <a:normAutofit/>
          </a:bodyPr>
          <a:lstStyle/>
          <a:p>
            <a:pPr algn="just"/>
            <a:r>
              <a:rPr lang="en-IN" sz="1400" dirty="0">
                <a:latin typeface="Times New Roman" panose="02020603050405020304" pitchFamily="18" charset="0"/>
                <a:cs typeface="Times New Roman" panose="02020603050405020304" pitchFamily="18" charset="0"/>
              </a:rPr>
              <a:t>Automation is an area which is gaining popularity increasingly day by day since last couple of years. One can simply achieve lab automation by simply connecting the appliances to a central network or cloud storage.</a:t>
            </a:r>
          </a:p>
          <a:p>
            <a:pPr algn="just"/>
            <a:r>
              <a:rPr lang="en-IN" sz="1400" dirty="0">
                <a:latin typeface="Times New Roman" panose="02020603050405020304" pitchFamily="18" charset="0"/>
                <a:cs typeface="Times New Roman" panose="02020603050405020304" pitchFamily="18" charset="0"/>
              </a:rPr>
              <a:t>The aim behind our project is to help different appliances to not just connect with each other, but with the user, in a simple, friendly manner. Here we are assuming a system which can give the user complete control over all remotely controllable aspects of their respective Laboratories.</a:t>
            </a:r>
          </a:p>
        </p:txBody>
      </p:sp>
    </p:spTree>
    <p:extLst>
      <p:ext uri="{BB962C8B-B14F-4D97-AF65-F5344CB8AC3E}">
        <p14:creationId xmlns:p14="http://schemas.microsoft.com/office/powerpoint/2010/main" val="26205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A7F7-2365-4A58-BE33-699C16AB43F2}"/>
              </a:ext>
            </a:extLst>
          </p:cNvPr>
          <p:cNvSpPr>
            <a:spLocks noGrp="1"/>
          </p:cNvSpPr>
          <p:nvPr>
            <p:ph type="title"/>
          </p:nvPr>
        </p:nvSpPr>
        <p:spPr>
          <a:xfrm>
            <a:off x="628650" y="1131094"/>
            <a:ext cx="7886701" cy="994172"/>
          </a:xfrm>
        </p:spPr>
        <p:txBody>
          <a:bodyPr>
            <a:normAutofit/>
          </a:bodyPr>
          <a:lstStyle/>
          <a:p>
            <a:pPr algn="ctr"/>
            <a:r>
              <a:rPr lang="en-IN" sz="1800" b="1" dirty="0"/>
              <a:t>Introduction</a:t>
            </a:r>
          </a:p>
        </p:txBody>
      </p:sp>
      <p:sp>
        <p:nvSpPr>
          <p:cNvPr id="3" name="Content Placeholder 2">
            <a:extLst>
              <a:ext uri="{FF2B5EF4-FFF2-40B4-BE49-F238E27FC236}">
                <a16:creationId xmlns:a16="http://schemas.microsoft.com/office/drawing/2014/main" id="{556A33CB-8349-4BB4-8763-4A9621A0EAAD}"/>
              </a:ext>
            </a:extLst>
          </p:cNvPr>
          <p:cNvSpPr>
            <a:spLocks noGrp="1"/>
          </p:cNvSpPr>
          <p:nvPr>
            <p:ph idx="1"/>
          </p:nvPr>
        </p:nvSpPr>
        <p:spPr>
          <a:xfrm>
            <a:off x="628650" y="2260631"/>
            <a:ext cx="7886700" cy="4351338"/>
          </a:xfrm>
        </p:spPr>
        <p:txBody>
          <a:bodyPr>
            <a:normAutofit/>
          </a:bodyPr>
          <a:lstStyle/>
          <a:p>
            <a:pPr algn="just">
              <a:lnSpc>
                <a:spcPct val="100000"/>
              </a:lnSpc>
            </a:pPr>
            <a:r>
              <a:rPr lang="en-US" sz="1500" dirty="0"/>
              <a:t>There are many devices in a laboratory, such as Lamps, Fans, Air Conditioners </a:t>
            </a:r>
            <a:r>
              <a:rPr lang="en-US" sz="1500"/>
              <a:t>and Projectors.</a:t>
            </a:r>
            <a:endParaRPr lang="en-US" sz="1500" dirty="0"/>
          </a:p>
          <a:p>
            <a:pPr algn="just">
              <a:lnSpc>
                <a:spcPct val="100000"/>
              </a:lnSpc>
            </a:pPr>
            <a:r>
              <a:rPr lang="en-US" sz="1500" dirty="0"/>
              <a:t> The current and usual method to control the appliances in the lab is to manually toggle the individual switches on the switch board of the particular Lab.</a:t>
            </a:r>
          </a:p>
          <a:p>
            <a:pPr algn="just">
              <a:lnSpc>
                <a:spcPct val="100000"/>
              </a:lnSpc>
            </a:pPr>
            <a:r>
              <a:rPr lang="en-US" sz="1500" dirty="0"/>
              <a:t>However, that in itself is a time consuming task as a person has to be available to do so.</a:t>
            </a:r>
          </a:p>
          <a:p>
            <a:pPr algn="just">
              <a:lnSpc>
                <a:spcPct val="100000"/>
              </a:lnSpc>
            </a:pPr>
            <a:r>
              <a:rPr lang="en-US" sz="1500" dirty="0"/>
              <a:t>Our proposed system is aimed at developing an automated solution where even if the end-user/admin is located remotely, the appliances can be turned on.</a:t>
            </a:r>
            <a:endParaRPr lang="en-IN" sz="1500" dirty="0"/>
          </a:p>
        </p:txBody>
      </p:sp>
    </p:spTree>
    <p:extLst>
      <p:ext uri="{BB962C8B-B14F-4D97-AF65-F5344CB8AC3E}">
        <p14:creationId xmlns:p14="http://schemas.microsoft.com/office/powerpoint/2010/main" val="6665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D645-1685-47D4-8FAF-19B188603212}"/>
              </a:ext>
            </a:extLst>
          </p:cNvPr>
          <p:cNvSpPr>
            <a:spLocks noGrp="1"/>
          </p:cNvSpPr>
          <p:nvPr>
            <p:ph type="title"/>
          </p:nvPr>
        </p:nvSpPr>
        <p:spPr/>
        <p:txBody>
          <a:bodyPr>
            <a:normAutofit/>
          </a:bodyPr>
          <a:lstStyle/>
          <a:p>
            <a:pPr algn="ctr"/>
            <a:r>
              <a:rPr lang="en-IN" sz="1800" b="1" dirty="0"/>
              <a:t>Objectives</a:t>
            </a:r>
            <a:endParaRPr lang="en-IN" sz="3200" b="1" dirty="0"/>
          </a:p>
        </p:txBody>
      </p:sp>
      <p:sp>
        <p:nvSpPr>
          <p:cNvPr id="3" name="Content Placeholder 2">
            <a:extLst>
              <a:ext uri="{FF2B5EF4-FFF2-40B4-BE49-F238E27FC236}">
                <a16:creationId xmlns:a16="http://schemas.microsoft.com/office/drawing/2014/main" id="{D028B44B-7B76-49CE-914D-A93C83551826}"/>
              </a:ext>
            </a:extLst>
          </p:cNvPr>
          <p:cNvSpPr>
            <a:spLocks noGrp="1"/>
          </p:cNvSpPr>
          <p:nvPr>
            <p:ph idx="1"/>
          </p:nvPr>
        </p:nvSpPr>
        <p:spPr/>
        <p:txBody>
          <a:bodyPr>
            <a:normAutofit/>
          </a:bodyPr>
          <a:lstStyle/>
          <a:p>
            <a:pPr algn="just"/>
            <a:r>
              <a:rPr lang="en-US" sz="1400" dirty="0"/>
              <a:t>To minimize, Monetary costs, User discomfort, Delays, Utilization of resources.</a:t>
            </a:r>
          </a:p>
          <a:p>
            <a:pPr algn="just"/>
            <a:r>
              <a:rPr lang="en-IN" sz="1400" dirty="0"/>
              <a:t>To automate the appliance controlling of Labs.</a:t>
            </a:r>
          </a:p>
          <a:p>
            <a:pPr algn="just"/>
            <a:r>
              <a:rPr lang="en-US" sz="1400" dirty="0"/>
              <a:t>To reduce the power consumption by efficient usage of the </a:t>
            </a:r>
            <a:r>
              <a:rPr lang="en-US" sz="1400"/>
              <a:t>appliances.</a:t>
            </a:r>
          </a:p>
          <a:p>
            <a:pPr algn="just"/>
            <a:r>
              <a:rPr lang="en-US" sz="1400"/>
              <a:t>To </a:t>
            </a:r>
            <a:r>
              <a:rPr lang="en-US" sz="1400" dirty="0"/>
              <a:t>integrate lab timetable with the system.</a:t>
            </a:r>
            <a:endParaRPr lang="en-IN" sz="1400" dirty="0"/>
          </a:p>
        </p:txBody>
      </p:sp>
    </p:spTree>
    <p:extLst>
      <p:ext uri="{BB962C8B-B14F-4D97-AF65-F5344CB8AC3E}">
        <p14:creationId xmlns:p14="http://schemas.microsoft.com/office/powerpoint/2010/main" val="373824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8B05-F464-4C42-8213-9B32FBF03CF8}"/>
              </a:ext>
            </a:extLst>
          </p:cNvPr>
          <p:cNvSpPr>
            <a:spLocks noGrp="1"/>
          </p:cNvSpPr>
          <p:nvPr>
            <p:ph type="title"/>
          </p:nvPr>
        </p:nvSpPr>
        <p:spPr/>
        <p:txBody>
          <a:bodyPr>
            <a:normAutofit/>
          </a:bodyPr>
          <a:lstStyle/>
          <a:p>
            <a:pPr algn="ctr"/>
            <a:r>
              <a:rPr lang="en-IN" sz="1800" b="1" dirty="0"/>
              <a:t>Literature Survey</a:t>
            </a:r>
          </a:p>
        </p:txBody>
      </p:sp>
      <p:graphicFrame>
        <p:nvGraphicFramePr>
          <p:cNvPr id="5" name="Table 7">
            <a:extLst>
              <a:ext uri="{FF2B5EF4-FFF2-40B4-BE49-F238E27FC236}">
                <a16:creationId xmlns:a16="http://schemas.microsoft.com/office/drawing/2014/main" id="{1833F716-DA0E-46D6-876C-0A72150E1BFC}"/>
              </a:ext>
            </a:extLst>
          </p:cNvPr>
          <p:cNvGraphicFramePr>
            <a:graphicFrameLocks noGrp="1"/>
          </p:cNvGraphicFramePr>
          <p:nvPr>
            <p:ph idx="1"/>
            <p:extLst>
              <p:ext uri="{D42A27DB-BD31-4B8C-83A1-F6EECF244321}">
                <p14:modId xmlns:p14="http://schemas.microsoft.com/office/powerpoint/2010/main" val="2702989033"/>
              </p:ext>
            </p:extLst>
          </p:nvPr>
        </p:nvGraphicFramePr>
        <p:xfrm>
          <a:off x="306658" y="1690689"/>
          <a:ext cx="8530684" cy="4475480"/>
        </p:xfrm>
        <a:graphic>
          <a:graphicData uri="http://schemas.openxmlformats.org/drawingml/2006/table">
            <a:tbl>
              <a:tblPr firstRow="1" bandRow="1">
                <a:tableStyleId>{5C22544A-7EE6-4342-B048-85BDC9FD1C3A}</a:tableStyleId>
              </a:tblPr>
              <a:tblGrid>
                <a:gridCol w="1391849">
                  <a:extLst>
                    <a:ext uri="{9D8B030D-6E8A-4147-A177-3AD203B41FA5}">
                      <a16:colId xmlns:a16="http://schemas.microsoft.com/office/drawing/2014/main" val="332764932"/>
                    </a:ext>
                  </a:extLst>
                </a:gridCol>
                <a:gridCol w="7138835">
                  <a:extLst>
                    <a:ext uri="{9D8B030D-6E8A-4147-A177-3AD203B41FA5}">
                      <a16:colId xmlns:a16="http://schemas.microsoft.com/office/drawing/2014/main" val="4159080653"/>
                    </a:ext>
                  </a:extLst>
                </a:gridCol>
              </a:tblGrid>
              <a:tr h="370840">
                <a:tc>
                  <a:txBody>
                    <a:bodyPr/>
                    <a:lstStyle/>
                    <a:p>
                      <a:pPr algn="just"/>
                      <a:r>
                        <a:rPr lang="en-IN" sz="1400" dirty="0">
                          <a:latin typeface="Times New Roman" panose="02020603050405020304" pitchFamily="18" charset="0"/>
                          <a:cs typeface="Times New Roman" panose="02020603050405020304" pitchFamily="18" charset="0"/>
                        </a:rPr>
                        <a:t>Sr. No.</a:t>
                      </a:r>
                    </a:p>
                  </a:txBody>
                  <a:tcPr/>
                </a:tc>
                <a:tc>
                  <a:txBody>
                    <a:bodyPr/>
                    <a:lstStyle/>
                    <a:p>
                      <a:pPr algn="just"/>
                      <a:r>
                        <a:rPr lang="en-IN"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550746768"/>
                  </a:ext>
                </a:extLst>
              </a:tr>
              <a:tr h="370840">
                <a:tc>
                  <a:txBody>
                    <a:bodyPr/>
                    <a:lstStyle/>
                    <a:p>
                      <a:pPr algn="just"/>
                      <a:r>
                        <a:rPr lang="en-IN" sz="1400" dirty="0">
                          <a:latin typeface="Times New Roman" panose="02020603050405020304" pitchFamily="18" charset="0"/>
                          <a:cs typeface="Times New Roman" panose="02020603050405020304" pitchFamily="18" charset="0"/>
                        </a:rPr>
                        <a:t>Title</a:t>
                      </a:r>
                    </a:p>
                  </a:txBody>
                  <a:tcPr/>
                </a:tc>
                <a:tc>
                  <a:txBody>
                    <a:bodyPr/>
                    <a:lstStyle/>
                    <a:p>
                      <a:pPr algn="just"/>
                      <a:r>
                        <a:rPr lang="en-US" sz="1400" dirty="0">
                          <a:latin typeface="Times New Roman" panose="02020603050405020304" pitchFamily="18" charset="0"/>
                          <a:cs typeface="Times New Roman" panose="02020603050405020304" pitchFamily="18" charset="0"/>
                        </a:rPr>
                        <a:t>Design and Implementation of IOT Based Smart Laboratory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9184823"/>
                  </a:ext>
                </a:extLst>
              </a:tr>
              <a:tr h="370840">
                <a:tc>
                  <a:txBody>
                    <a:bodyPr/>
                    <a:lstStyle/>
                    <a:p>
                      <a:pPr algn="just"/>
                      <a:r>
                        <a:rPr lang="en-IN" sz="1400" dirty="0">
                          <a:latin typeface="Times New Roman" panose="02020603050405020304" pitchFamily="18" charset="0"/>
                          <a:cs typeface="Times New Roman" panose="02020603050405020304" pitchFamily="18" charset="0"/>
                        </a:rPr>
                        <a:t>Author</a:t>
                      </a:r>
                    </a:p>
                  </a:txBody>
                  <a:tcPr/>
                </a:tc>
                <a:tc>
                  <a:txBody>
                    <a:bodyPr/>
                    <a:lstStyle/>
                    <a:p>
                      <a:pPr algn="just"/>
                      <a:r>
                        <a:rPr lang="en-IN" sz="1400" dirty="0">
                          <a:latin typeface="Times New Roman" panose="02020603050405020304" pitchFamily="18" charset="0"/>
                          <a:cs typeface="Times New Roman" panose="02020603050405020304" pitchFamily="18" charset="0"/>
                        </a:rPr>
                        <a:t>M. </a:t>
                      </a:r>
                      <a:r>
                        <a:rPr lang="en-IN" sz="1400" dirty="0" err="1">
                          <a:latin typeface="Times New Roman" panose="02020603050405020304" pitchFamily="18" charset="0"/>
                          <a:cs typeface="Times New Roman" panose="02020603050405020304" pitchFamily="18" charset="0"/>
                        </a:rPr>
                        <a:t>Poongothai</a:t>
                      </a:r>
                      <a:r>
                        <a:rPr lang="en-IN" sz="1400" dirty="0">
                          <a:latin typeface="Times New Roman" panose="02020603050405020304" pitchFamily="18" charset="0"/>
                          <a:cs typeface="Times New Roman" panose="02020603050405020304" pitchFamily="18" charset="0"/>
                        </a:rPr>
                        <a:t>, P. Muthu Subramanian, A. Rajeswari.</a:t>
                      </a:r>
                    </a:p>
                  </a:txBody>
                  <a:tcPr/>
                </a:tc>
                <a:extLst>
                  <a:ext uri="{0D108BD9-81ED-4DB2-BD59-A6C34878D82A}">
                    <a16:rowId xmlns:a16="http://schemas.microsoft.com/office/drawing/2014/main" val="2877818785"/>
                  </a:ext>
                </a:extLst>
              </a:tr>
              <a:tr h="370840">
                <a:tc>
                  <a:txBody>
                    <a:bodyPr/>
                    <a:lstStyle/>
                    <a:p>
                      <a:pPr algn="just"/>
                      <a:r>
                        <a:rPr lang="en-IN" sz="1400" dirty="0">
                          <a:latin typeface="Times New Roman" panose="02020603050405020304" pitchFamily="18" charset="0"/>
                          <a:cs typeface="Times New Roman" panose="02020603050405020304" pitchFamily="18" charset="0"/>
                        </a:rPr>
                        <a:t>Publisher</a:t>
                      </a:r>
                    </a:p>
                  </a:txBody>
                  <a:tcPr/>
                </a:tc>
                <a:tc>
                  <a:txBody>
                    <a:bodyPr/>
                    <a:lstStyle/>
                    <a:p>
                      <a:pPr algn="just"/>
                      <a:r>
                        <a:rPr lang="en-IN" sz="140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1395560635"/>
                  </a:ext>
                </a:extLst>
              </a:tr>
              <a:tr h="370840">
                <a:tc>
                  <a:txBody>
                    <a:bodyPr/>
                    <a:lstStyle/>
                    <a:p>
                      <a:pPr algn="just"/>
                      <a:r>
                        <a:rPr lang="en-IN" sz="1400" dirty="0">
                          <a:latin typeface="Times New Roman" panose="02020603050405020304" pitchFamily="18" charset="0"/>
                          <a:cs typeface="Times New Roman" panose="02020603050405020304" pitchFamily="18" charset="0"/>
                        </a:rPr>
                        <a:t>Year</a:t>
                      </a:r>
                    </a:p>
                  </a:txBody>
                  <a:tcPr/>
                </a:tc>
                <a:tc>
                  <a:txBody>
                    <a:bodyPr/>
                    <a:lstStyle/>
                    <a:p>
                      <a:pPr algn="just"/>
                      <a:r>
                        <a:rPr lang="en-IN" sz="140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2062834557"/>
                  </a:ext>
                </a:extLst>
              </a:tr>
              <a:tr h="370840">
                <a:tc>
                  <a:txBody>
                    <a:bodyPr/>
                    <a:lstStyle/>
                    <a:p>
                      <a:pPr algn="just"/>
                      <a:r>
                        <a:rPr lang="en-IN" sz="1400" dirty="0">
                          <a:latin typeface="Times New Roman" panose="02020603050405020304" pitchFamily="18" charset="0"/>
                          <a:cs typeface="Times New Roman" panose="02020603050405020304" pitchFamily="18" charset="0"/>
                        </a:rPr>
                        <a:t>Methodology</a:t>
                      </a:r>
                    </a:p>
                  </a:txBody>
                  <a:tcPr/>
                </a:tc>
                <a:tc>
                  <a:txBody>
                    <a:bodyPr/>
                    <a:lstStyle/>
                    <a:p>
                      <a:pPr algn="just"/>
                      <a:r>
                        <a:rPr lang="en-US" sz="1400" dirty="0">
                          <a:latin typeface="Times New Roman" panose="02020603050405020304" pitchFamily="18" charset="0"/>
                          <a:cs typeface="Times New Roman" panose="02020603050405020304" pitchFamily="18" charset="0"/>
                        </a:rPr>
                        <a:t>Application code written for interfacing IoT smart hardware kit &amp; MQTT broker, and for monitoring temperature, humidity and light intensity inside the laboratory </a:t>
                      </a:r>
                    </a:p>
                    <a:p>
                      <a:pPr algn="just"/>
                      <a:r>
                        <a:rPr lang="en-US" sz="1400" dirty="0">
                          <a:latin typeface="Times New Roman" panose="02020603050405020304" pitchFamily="18" charset="0"/>
                          <a:cs typeface="Times New Roman" panose="02020603050405020304" pitchFamily="18" charset="0"/>
                        </a:rPr>
                        <a:t>Developed Dashboard and mobile application using Node-RED and ANDROID STUDIO.</a:t>
                      </a:r>
                    </a:p>
                    <a:p>
                      <a:pPr algn="just"/>
                      <a:r>
                        <a:rPr lang="en-US" sz="1400" dirty="0">
                          <a:latin typeface="Times New Roman" panose="02020603050405020304" pitchFamily="18" charset="0"/>
                          <a:cs typeface="Times New Roman" panose="02020603050405020304" pitchFamily="18" charset="0"/>
                        </a:rPr>
                        <a:t>A database has been created for a prototype switch to view status history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1560514"/>
                  </a:ext>
                </a:extLst>
              </a:tr>
              <a:tr h="370840">
                <a:tc>
                  <a:txBody>
                    <a:bodyPr/>
                    <a:lstStyle/>
                    <a:p>
                      <a:pPr algn="just"/>
                      <a:r>
                        <a:rPr lang="en-IN" sz="1400" dirty="0">
                          <a:latin typeface="Times New Roman" panose="02020603050405020304" pitchFamily="18" charset="0"/>
                          <a:cs typeface="Times New Roman" panose="02020603050405020304" pitchFamily="18" charset="0"/>
                        </a:rPr>
                        <a:t>Advantages</a:t>
                      </a:r>
                    </a:p>
                  </a:txBody>
                  <a:tcPr/>
                </a:tc>
                <a:tc>
                  <a:txBody>
                    <a:bodyPr/>
                    <a:lstStyle/>
                    <a:p>
                      <a:pPr marL="0" indent="0" algn="just">
                        <a:buFontTx/>
                        <a:buNone/>
                      </a:pPr>
                      <a:r>
                        <a:rPr lang="en-US" sz="1400" dirty="0">
                          <a:latin typeface="Times New Roman" panose="02020603050405020304" pitchFamily="18" charset="0"/>
                          <a:cs typeface="Times New Roman" panose="02020603050405020304" pitchFamily="18" charset="0"/>
                        </a:rPr>
                        <a:t>IOT reduces the human intervention by introducing device to device interaction.</a:t>
                      </a:r>
                    </a:p>
                    <a:p>
                      <a:pPr marL="0" indent="0" algn="just">
                        <a:buFontTx/>
                        <a:buNone/>
                      </a:pPr>
                      <a:r>
                        <a:rPr lang="en-US" sz="1400" dirty="0">
                          <a:latin typeface="Times New Roman" panose="02020603050405020304" pitchFamily="18" charset="0"/>
                          <a:cs typeface="Times New Roman" panose="02020603050405020304" pitchFamily="18" charset="0"/>
                        </a:rPr>
                        <a:t>By employing the proposed system, the total energy consumption can be reduced in our </a:t>
                      </a:r>
                    </a:p>
                    <a:p>
                      <a:pPr algn="just"/>
                      <a:r>
                        <a:rPr lang="en-US" sz="1400" dirty="0">
                          <a:latin typeface="Times New Roman" panose="02020603050405020304" pitchFamily="18" charset="0"/>
                          <a:cs typeface="Times New Roman" panose="02020603050405020304" pitchFamily="18" charset="0"/>
                        </a:rPr>
                        <a:t>campus.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6022572"/>
                  </a:ext>
                </a:extLst>
              </a:tr>
              <a:tr h="370840">
                <a:tc>
                  <a:txBody>
                    <a:bodyPr/>
                    <a:lstStyle/>
                    <a:p>
                      <a:pPr algn="just"/>
                      <a:r>
                        <a:rPr lang="en-IN" sz="1400" dirty="0">
                          <a:latin typeface="Times New Roman" panose="02020603050405020304" pitchFamily="18" charset="0"/>
                          <a:cs typeface="Times New Roman" panose="02020603050405020304" pitchFamily="18" charset="0"/>
                        </a:rPr>
                        <a:t>Disadvantages</a:t>
                      </a:r>
                    </a:p>
                  </a:txBody>
                  <a:tcPr/>
                </a:tc>
                <a:tc>
                  <a:txBody>
                    <a:bodyPr/>
                    <a:lstStyle/>
                    <a:p>
                      <a:pPr algn="just"/>
                      <a:r>
                        <a:rPr lang="en-US" sz="1400" dirty="0">
                          <a:latin typeface="Times New Roman" panose="02020603050405020304" pitchFamily="18" charset="0"/>
                          <a:cs typeface="Times New Roman" panose="02020603050405020304" pitchFamily="18" charset="0"/>
                        </a:rPr>
                        <a:t>Interoperability of multiple systems, data security, standards and government policies for IoT, increasing computing power to handle the </a:t>
                      </a:r>
                    </a:p>
                    <a:p>
                      <a:pPr algn="just"/>
                      <a:r>
                        <a:rPr lang="en-US" sz="1400" dirty="0">
                          <a:latin typeface="Times New Roman" panose="02020603050405020304" pitchFamily="18" charset="0"/>
                          <a:cs typeface="Times New Roman" panose="02020603050405020304" pitchFamily="18" charset="0"/>
                        </a:rPr>
                        <a:t>Huge amount of data generated by sensors, increasing availability of sensors and actuators to connect things in IoT.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3497834"/>
                  </a:ext>
                </a:extLst>
              </a:tr>
            </a:tbl>
          </a:graphicData>
        </a:graphic>
      </p:graphicFrame>
    </p:spTree>
    <p:extLst>
      <p:ext uri="{BB962C8B-B14F-4D97-AF65-F5344CB8AC3E}">
        <p14:creationId xmlns:p14="http://schemas.microsoft.com/office/powerpoint/2010/main" val="88919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8B05-F464-4C42-8213-9B32FBF03CF8}"/>
              </a:ext>
            </a:extLst>
          </p:cNvPr>
          <p:cNvSpPr>
            <a:spLocks noGrp="1"/>
          </p:cNvSpPr>
          <p:nvPr>
            <p:ph type="title"/>
          </p:nvPr>
        </p:nvSpPr>
        <p:spPr/>
        <p:txBody>
          <a:bodyPr>
            <a:normAutofit/>
          </a:bodyPr>
          <a:lstStyle/>
          <a:p>
            <a:pPr algn="ctr"/>
            <a:r>
              <a:rPr lang="en-IN" sz="1800" b="1" dirty="0"/>
              <a:t>Literature Survey</a:t>
            </a:r>
          </a:p>
        </p:txBody>
      </p:sp>
      <p:graphicFrame>
        <p:nvGraphicFramePr>
          <p:cNvPr id="5" name="Table 7">
            <a:extLst>
              <a:ext uri="{FF2B5EF4-FFF2-40B4-BE49-F238E27FC236}">
                <a16:creationId xmlns:a16="http://schemas.microsoft.com/office/drawing/2014/main" id="{1833F716-DA0E-46D6-876C-0A72150E1BFC}"/>
              </a:ext>
            </a:extLst>
          </p:cNvPr>
          <p:cNvGraphicFramePr>
            <a:graphicFrameLocks noGrp="1"/>
          </p:cNvGraphicFramePr>
          <p:nvPr>
            <p:ph idx="1"/>
            <p:extLst>
              <p:ext uri="{D42A27DB-BD31-4B8C-83A1-F6EECF244321}">
                <p14:modId xmlns:p14="http://schemas.microsoft.com/office/powerpoint/2010/main" val="2222360436"/>
              </p:ext>
            </p:extLst>
          </p:nvPr>
        </p:nvGraphicFramePr>
        <p:xfrm>
          <a:off x="323384" y="1825625"/>
          <a:ext cx="8508382" cy="4262120"/>
        </p:xfrm>
        <a:graphic>
          <a:graphicData uri="http://schemas.openxmlformats.org/drawingml/2006/table">
            <a:tbl>
              <a:tblPr firstRow="1" bandRow="1">
                <a:tableStyleId>{5C22544A-7EE6-4342-B048-85BDC9FD1C3A}</a:tableStyleId>
              </a:tblPr>
              <a:tblGrid>
                <a:gridCol w="1359654">
                  <a:extLst>
                    <a:ext uri="{9D8B030D-6E8A-4147-A177-3AD203B41FA5}">
                      <a16:colId xmlns:a16="http://schemas.microsoft.com/office/drawing/2014/main" val="332764932"/>
                    </a:ext>
                  </a:extLst>
                </a:gridCol>
                <a:gridCol w="7148728">
                  <a:extLst>
                    <a:ext uri="{9D8B030D-6E8A-4147-A177-3AD203B41FA5}">
                      <a16:colId xmlns:a16="http://schemas.microsoft.com/office/drawing/2014/main" val="4159080653"/>
                    </a:ext>
                  </a:extLst>
                </a:gridCol>
              </a:tblGrid>
              <a:tr h="370840">
                <a:tc>
                  <a:txBody>
                    <a:bodyPr/>
                    <a:lstStyle/>
                    <a:p>
                      <a:pPr algn="just"/>
                      <a:r>
                        <a:rPr lang="en-IN" sz="1400" dirty="0">
                          <a:latin typeface="Times New Roman" panose="02020603050405020304" pitchFamily="18" charset="0"/>
                          <a:cs typeface="Times New Roman" panose="02020603050405020304" pitchFamily="18" charset="0"/>
                        </a:rPr>
                        <a:t>Sr. No.</a:t>
                      </a:r>
                    </a:p>
                  </a:txBody>
                  <a:tcPr/>
                </a:tc>
                <a:tc>
                  <a:txBody>
                    <a:bodyPr/>
                    <a:lstStyle/>
                    <a:p>
                      <a:pPr algn="just"/>
                      <a:r>
                        <a:rPr lang="en-IN" sz="14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550746768"/>
                  </a:ext>
                </a:extLst>
              </a:tr>
              <a:tr h="370840">
                <a:tc>
                  <a:txBody>
                    <a:bodyPr/>
                    <a:lstStyle/>
                    <a:p>
                      <a:pPr algn="just"/>
                      <a:r>
                        <a:rPr lang="en-IN" sz="1400" dirty="0">
                          <a:latin typeface="Times New Roman" panose="02020603050405020304" pitchFamily="18" charset="0"/>
                          <a:cs typeface="Times New Roman" panose="02020603050405020304" pitchFamily="18" charset="0"/>
                        </a:rPr>
                        <a:t>Title</a:t>
                      </a:r>
                    </a:p>
                  </a:txBody>
                  <a:tcPr/>
                </a:tc>
                <a:tc>
                  <a:txBody>
                    <a:bodyPr/>
                    <a:lstStyle/>
                    <a:p>
                      <a:pPr algn="just"/>
                      <a:r>
                        <a:rPr lang="en-US" sz="1400" dirty="0">
                          <a:latin typeface="Times New Roman" panose="02020603050405020304" pitchFamily="18" charset="0"/>
                          <a:cs typeface="Times New Roman" panose="02020603050405020304" pitchFamily="18" charset="0"/>
                        </a:rPr>
                        <a:t>IoT Based Home Automation Using Node-Red</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9184823"/>
                  </a:ext>
                </a:extLst>
              </a:tr>
              <a:tr h="370840">
                <a:tc>
                  <a:txBody>
                    <a:bodyPr/>
                    <a:lstStyle/>
                    <a:p>
                      <a:pPr algn="just"/>
                      <a:r>
                        <a:rPr lang="en-IN" sz="1400" dirty="0">
                          <a:latin typeface="Times New Roman" panose="02020603050405020304" pitchFamily="18" charset="0"/>
                          <a:cs typeface="Times New Roman" panose="02020603050405020304" pitchFamily="18" charset="0"/>
                        </a:rPr>
                        <a:t>Author</a:t>
                      </a:r>
                    </a:p>
                  </a:txBody>
                  <a:tcPr/>
                </a:tc>
                <a:tc>
                  <a:txBody>
                    <a:bodyPr/>
                    <a:lstStyle/>
                    <a:p>
                      <a:pPr algn="just"/>
                      <a:r>
                        <a:rPr lang="en-IN" sz="1400" dirty="0">
                          <a:latin typeface="Times New Roman" panose="02020603050405020304" pitchFamily="18" charset="0"/>
                          <a:cs typeface="Times New Roman" panose="02020603050405020304" pitchFamily="18" charset="0"/>
                        </a:rPr>
                        <a:t>R. K. </a:t>
                      </a:r>
                      <a:r>
                        <a:rPr lang="en-IN" sz="1400" dirty="0" err="1">
                          <a:latin typeface="Times New Roman" panose="02020603050405020304" pitchFamily="18" charset="0"/>
                          <a:cs typeface="Times New Roman" panose="02020603050405020304" pitchFamily="18" charset="0"/>
                        </a:rPr>
                        <a:t>Kodali</a:t>
                      </a:r>
                      <a:r>
                        <a:rPr lang="en-IN" sz="1400" dirty="0">
                          <a:latin typeface="Times New Roman" panose="02020603050405020304" pitchFamily="18" charset="0"/>
                          <a:cs typeface="Times New Roman" panose="02020603050405020304" pitchFamily="18" charset="0"/>
                        </a:rPr>
                        <a:t> and A. Anjum.</a:t>
                      </a:r>
                    </a:p>
                  </a:txBody>
                  <a:tcPr/>
                </a:tc>
                <a:extLst>
                  <a:ext uri="{0D108BD9-81ED-4DB2-BD59-A6C34878D82A}">
                    <a16:rowId xmlns:a16="http://schemas.microsoft.com/office/drawing/2014/main" val="2877818785"/>
                  </a:ext>
                </a:extLst>
              </a:tr>
              <a:tr h="370840">
                <a:tc>
                  <a:txBody>
                    <a:bodyPr/>
                    <a:lstStyle/>
                    <a:p>
                      <a:pPr algn="just"/>
                      <a:r>
                        <a:rPr lang="en-IN" sz="1400" dirty="0">
                          <a:latin typeface="Times New Roman" panose="02020603050405020304" pitchFamily="18" charset="0"/>
                          <a:cs typeface="Times New Roman" panose="02020603050405020304" pitchFamily="18" charset="0"/>
                        </a:rPr>
                        <a:t>Publisher</a:t>
                      </a:r>
                    </a:p>
                  </a:txBody>
                  <a:tcPr/>
                </a:tc>
                <a:tc>
                  <a:txBody>
                    <a:bodyPr/>
                    <a:lstStyle/>
                    <a:p>
                      <a:pPr algn="just"/>
                      <a:r>
                        <a:rPr lang="en-IN" sz="140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3744590300"/>
                  </a:ext>
                </a:extLst>
              </a:tr>
              <a:tr h="370840">
                <a:tc>
                  <a:txBody>
                    <a:bodyPr/>
                    <a:lstStyle/>
                    <a:p>
                      <a:pPr algn="just"/>
                      <a:r>
                        <a:rPr lang="en-IN" sz="1400" dirty="0">
                          <a:latin typeface="Times New Roman" panose="02020603050405020304" pitchFamily="18" charset="0"/>
                          <a:cs typeface="Times New Roman" panose="02020603050405020304" pitchFamily="18" charset="0"/>
                        </a:rPr>
                        <a:t>Year</a:t>
                      </a:r>
                    </a:p>
                  </a:txBody>
                  <a:tcPr/>
                </a:tc>
                <a:tc>
                  <a:txBody>
                    <a:bodyPr/>
                    <a:lstStyle/>
                    <a:p>
                      <a:pPr algn="just"/>
                      <a:r>
                        <a:rPr lang="en-IN" sz="140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4167170773"/>
                  </a:ext>
                </a:extLst>
              </a:tr>
              <a:tr h="370840">
                <a:tc>
                  <a:txBody>
                    <a:bodyPr/>
                    <a:lstStyle/>
                    <a:p>
                      <a:pPr algn="just"/>
                      <a:r>
                        <a:rPr lang="en-IN" sz="1400" dirty="0">
                          <a:latin typeface="Times New Roman" panose="02020603050405020304" pitchFamily="18" charset="0"/>
                          <a:cs typeface="Times New Roman" panose="02020603050405020304" pitchFamily="18" charset="0"/>
                        </a:rPr>
                        <a:t>Methodology</a:t>
                      </a:r>
                    </a:p>
                  </a:txBody>
                  <a:tcPr/>
                </a:tc>
                <a:tc>
                  <a:txBody>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this paper, an efficacious home automation system using low-cost Wi-Fi development boards is proposed.</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Node-RED, which is a visual wiring tool that helps in associating gadgets easily bringing about fast and effortless connection setups.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Gadgets are linked together to ESP8266 and a Mosquito based MQTT broker using Node-RED and a connection is set up for remote monitoring and control.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1560514"/>
                  </a:ext>
                </a:extLst>
              </a:tr>
              <a:tr h="370840">
                <a:tc>
                  <a:txBody>
                    <a:bodyPr/>
                    <a:lstStyle/>
                    <a:p>
                      <a:pPr algn="just"/>
                      <a:r>
                        <a:rPr lang="en-IN" sz="1400" dirty="0">
                          <a:latin typeface="Times New Roman" panose="02020603050405020304" pitchFamily="18" charset="0"/>
                          <a:cs typeface="Times New Roman" panose="02020603050405020304" pitchFamily="18" charset="0"/>
                        </a:rPr>
                        <a:t>Advantages</a:t>
                      </a:r>
                    </a:p>
                  </a:txBody>
                  <a:tcPr/>
                </a:tc>
                <a:tc>
                  <a:txBody>
                    <a:bodyPr/>
                    <a:lstStyle/>
                    <a:p>
                      <a:pPr algn="just"/>
                      <a:r>
                        <a:rPr lang="en-US" sz="1400" dirty="0">
                          <a:latin typeface="Times New Roman" panose="02020603050405020304" pitchFamily="18" charset="0"/>
                          <a:cs typeface="Times New Roman" panose="02020603050405020304" pitchFamily="18" charset="0"/>
                        </a:rPr>
                        <a:t>Node-Red is thus an efficient platform to link a number of IoT gadgets and can be controlled from any part of the world.</a:t>
                      </a:r>
                    </a:p>
                  </a:txBody>
                  <a:tcPr/>
                </a:tc>
                <a:extLst>
                  <a:ext uri="{0D108BD9-81ED-4DB2-BD59-A6C34878D82A}">
                    <a16:rowId xmlns:a16="http://schemas.microsoft.com/office/drawing/2014/main" val="776022572"/>
                  </a:ext>
                </a:extLst>
              </a:tr>
              <a:tr h="370840">
                <a:tc>
                  <a:txBody>
                    <a:bodyPr/>
                    <a:lstStyle/>
                    <a:p>
                      <a:pPr algn="just"/>
                      <a:r>
                        <a:rPr lang="en-IN" sz="1400" dirty="0">
                          <a:latin typeface="Times New Roman" panose="02020603050405020304" pitchFamily="18" charset="0"/>
                          <a:cs typeface="Times New Roman" panose="02020603050405020304" pitchFamily="18" charset="0"/>
                        </a:rPr>
                        <a:t>Disadvantages</a:t>
                      </a:r>
                    </a:p>
                  </a:txBody>
                  <a:tcPr/>
                </a:tc>
                <a:tc>
                  <a:txBody>
                    <a:bodyPr/>
                    <a:lstStyle/>
                    <a:p>
                      <a:pPr algn="just"/>
                      <a:r>
                        <a:rPr lang="en-US" sz="1400" dirty="0">
                          <a:latin typeface="Times New Roman" panose="02020603050405020304" pitchFamily="18" charset="0"/>
                          <a:cs typeface="Times New Roman" panose="02020603050405020304" pitchFamily="18" charset="0"/>
                        </a:rPr>
                        <a:t>With the rise in the number of gadgets on the cloud platforms, there is a requirement for refreshing firmware very often.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3497834"/>
                  </a:ext>
                </a:extLst>
              </a:tr>
            </a:tbl>
          </a:graphicData>
        </a:graphic>
      </p:graphicFrame>
    </p:spTree>
    <p:extLst>
      <p:ext uri="{BB962C8B-B14F-4D97-AF65-F5344CB8AC3E}">
        <p14:creationId xmlns:p14="http://schemas.microsoft.com/office/powerpoint/2010/main" val="38944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8B05-F464-4C42-8213-9B32FBF03CF8}"/>
              </a:ext>
            </a:extLst>
          </p:cNvPr>
          <p:cNvSpPr>
            <a:spLocks noGrp="1"/>
          </p:cNvSpPr>
          <p:nvPr>
            <p:ph type="title"/>
          </p:nvPr>
        </p:nvSpPr>
        <p:spPr/>
        <p:txBody>
          <a:bodyPr>
            <a:normAutofit/>
          </a:bodyPr>
          <a:lstStyle/>
          <a:p>
            <a:pPr algn="ctr"/>
            <a:r>
              <a:rPr lang="en-IN" sz="1800" b="1" dirty="0"/>
              <a:t>Literature Survey</a:t>
            </a:r>
          </a:p>
        </p:txBody>
      </p:sp>
      <p:graphicFrame>
        <p:nvGraphicFramePr>
          <p:cNvPr id="5" name="Table 7">
            <a:extLst>
              <a:ext uri="{FF2B5EF4-FFF2-40B4-BE49-F238E27FC236}">
                <a16:creationId xmlns:a16="http://schemas.microsoft.com/office/drawing/2014/main" id="{1833F716-DA0E-46D6-876C-0A72150E1BFC}"/>
              </a:ext>
            </a:extLst>
          </p:cNvPr>
          <p:cNvGraphicFramePr>
            <a:graphicFrameLocks noGrp="1"/>
          </p:cNvGraphicFramePr>
          <p:nvPr>
            <p:ph idx="1"/>
            <p:extLst>
              <p:ext uri="{D42A27DB-BD31-4B8C-83A1-F6EECF244321}">
                <p14:modId xmlns:p14="http://schemas.microsoft.com/office/powerpoint/2010/main" val="554247176"/>
              </p:ext>
            </p:extLst>
          </p:nvPr>
        </p:nvGraphicFramePr>
        <p:xfrm>
          <a:off x="323384" y="1825625"/>
          <a:ext cx="8441475" cy="4135234"/>
        </p:xfrm>
        <a:graphic>
          <a:graphicData uri="http://schemas.openxmlformats.org/drawingml/2006/table">
            <a:tbl>
              <a:tblPr firstRow="1" bandRow="1">
                <a:tableStyleId>{5C22544A-7EE6-4342-B048-85BDC9FD1C3A}</a:tableStyleId>
              </a:tblPr>
              <a:tblGrid>
                <a:gridCol w="1144043">
                  <a:extLst>
                    <a:ext uri="{9D8B030D-6E8A-4147-A177-3AD203B41FA5}">
                      <a16:colId xmlns:a16="http://schemas.microsoft.com/office/drawing/2014/main" val="332764932"/>
                    </a:ext>
                  </a:extLst>
                </a:gridCol>
                <a:gridCol w="7297432">
                  <a:extLst>
                    <a:ext uri="{9D8B030D-6E8A-4147-A177-3AD203B41FA5}">
                      <a16:colId xmlns:a16="http://schemas.microsoft.com/office/drawing/2014/main" val="4159080653"/>
                    </a:ext>
                  </a:extLst>
                </a:gridCol>
              </a:tblGrid>
              <a:tr h="360014">
                <a:tc>
                  <a:txBody>
                    <a:bodyPr/>
                    <a:lstStyle/>
                    <a:p>
                      <a:pPr algn="just"/>
                      <a:r>
                        <a:rPr lang="en-IN" sz="1400" dirty="0">
                          <a:latin typeface="Times New Roman" panose="02020603050405020304" pitchFamily="18" charset="0"/>
                          <a:cs typeface="Times New Roman" panose="02020603050405020304" pitchFamily="18" charset="0"/>
                        </a:rPr>
                        <a:t>Sr. No.</a:t>
                      </a:r>
                    </a:p>
                  </a:txBody>
                  <a:tcPr/>
                </a:tc>
                <a:tc>
                  <a:txBody>
                    <a:bodyPr/>
                    <a:lstStyle/>
                    <a:p>
                      <a:pPr algn="just"/>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0746768"/>
                  </a:ext>
                </a:extLst>
              </a:tr>
              <a:tr h="501845">
                <a:tc>
                  <a:txBody>
                    <a:bodyPr/>
                    <a:lstStyle/>
                    <a:p>
                      <a:pPr algn="just"/>
                      <a:r>
                        <a:rPr lang="en-IN" sz="1400" dirty="0">
                          <a:latin typeface="Times New Roman" panose="02020603050405020304" pitchFamily="18" charset="0"/>
                          <a:cs typeface="Times New Roman" panose="02020603050405020304" pitchFamily="18" charset="0"/>
                        </a:rPr>
                        <a:t>Title</a:t>
                      </a:r>
                    </a:p>
                  </a:txBody>
                  <a:tcPr/>
                </a:tc>
                <a:tc>
                  <a:txBody>
                    <a:bodyPr/>
                    <a:lstStyle/>
                    <a:p>
                      <a:pPr algn="just"/>
                      <a:r>
                        <a:rPr lang="en-US" sz="1400" dirty="0">
                          <a:latin typeface="Times New Roman" panose="02020603050405020304" pitchFamily="18" charset="0"/>
                          <a:cs typeface="Times New Roman" panose="02020603050405020304" pitchFamily="18" charset="0"/>
                        </a:rPr>
                        <a:t> Internet of Things (IoT) for building Smart Home System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9184823"/>
                  </a:ext>
                </a:extLst>
              </a:tr>
              <a:tr h="501845">
                <a:tc>
                  <a:txBody>
                    <a:bodyPr/>
                    <a:lstStyle/>
                    <a:p>
                      <a:pPr algn="just"/>
                      <a:r>
                        <a:rPr lang="en-IN" sz="1400" dirty="0">
                          <a:latin typeface="Times New Roman" panose="02020603050405020304" pitchFamily="18" charset="0"/>
                          <a:cs typeface="Times New Roman" panose="02020603050405020304" pitchFamily="18" charset="0"/>
                        </a:rPr>
                        <a:t>Author</a:t>
                      </a:r>
                    </a:p>
                  </a:txBody>
                  <a:tcPr/>
                </a:tc>
                <a:tc>
                  <a:txBody>
                    <a:bodyPr/>
                    <a:lstStyle/>
                    <a:p>
                      <a:pPr algn="just"/>
                      <a:r>
                        <a:rPr lang="en-US" sz="1400" dirty="0">
                          <a:latin typeface="Times New Roman" panose="02020603050405020304" pitchFamily="18" charset="0"/>
                          <a:cs typeface="Times New Roman" panose="02020603050405020304" pitchFamily="18" charset="0"/>
                        </a:rPr>
                        <a:t>T. </a:t>
                      </a:r>
                      <a:r>
                        <a:rPr lang="en-US" sz="1400" dirty="0" err="1">
                          <a:latin typeface="Times New Roman" panose="02020603050405020304" pitchFamily="18" charset="0"/>
                          <a:cs typeface="Times New Roman" panose="02020603050405020304" pitchFamily="18" charset="0"/>
                        </a:rPr>
                        <a:t>Malche</a:t>
                      </a:r>
                      <a:r>
                        <a:rPr lang="en-US" sz="1400" dirty="0">
                          <a:latin typeface="Times New Roman" panose="02020603050405020304" pitchFamily="18" charset="0"/>
                          <a:cs typeface="Times New Roman" panose="02020603050405020304" pitchFamily="18" charset="0"/>
                        </a:rPr>
                        <a:t> and P. </a:t>
                      </a:r>
                      <a:r>
                        <a:rPr lang="en-US" sz="1400" dirty="0" err="1">
                          <a:latin typeface="Times New Roman" panose="02020603050405020304" pitchFamily="18" charset="0"/>
                          <a:cs typeface="Times New Roman" panose="02020603050405020304" pitchFamily="18" charset="0"/>
                        </a:rPr>
                        <a:t>Maheshwary</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7818785"/>
                  </a:ext>
                </a:extLst>
              </a:tr>
              <a:tr h="501845">
                <a:tc>
                  <a:txBody>
                    <a:bodyPr/>
                    <a:lstStyle/>
                    <a:p>
                      <a:pPr algn="just"/>
                      <a:r>
                        <a:rPr lang="en-IN" sz="1400" dirty="0">
                          <a:latin typeface="Times New Roman" panose="02020603050405020304" pitchFamily="18" charset="0"/>
                          <a:cs typeface="Times New Roman" panose="02020603050405020304" pitchFamily="18" charset="0"/>
                        </a:rPr>
                        <a:t>Publisher</a:t>
                      </a:r>
                    </a:p>
                  </a:txBody>
                  <a:tcPr/>
                </a:tc>
                <a:tc>
                  <a:txBody>
                    <a:bodyPr/>
                    <a:lstStyle/>
                    <a:p>
                      <a:pPr algn="just"/>
                      <a:r>
                        <a:rPr lang="en-IN" sz="140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4061418134"/>
                  </a:ext>
                </a:extLst>
              </a:tr>
              <a:tr h="501845">
                <a:tc>
                  <a:txBody>
                    <a:bodyPr/>
                    <a:lstStyle/>
                    <a:p>
                      <a:pPr algn="just"/>
                      <a:r>
                        <a:rPr lang="en-IN" sz="1400" dirty="0">
                          <a:latin typeface="Times New Roman" panose="02020603050405020304" pitchFamily="18" charset="0"/>
                          <a:cs typeface="Times New Roman" panose="02020603050405020304" pitchFamily="18" charset="0"/>
                        </a:rPr>
                        <a:t>Year</a:t>
                      </a:r>
                    </a:p>
                  </a:txBody>
                  <a:tcPr/>
                </a:tc>
                <a:tc>
                  <a:txBody>
                    <a:bodyPr/>
                    <a:lstStyle/>
                    <a:p>
                      <a:pPr algn="just"/>
                      <a:r>
                        <a:rPr lang="en-IN" sz="1400" dirty="0">
                          <a:latin typeface="Times New Roman" panose="02020603050405020304" pitchFamily="18" charset="0"/>
                          <a:cs typeface="Times New Roman" panose="02020603050405020304" pitchFamily="18" charset="0"/>
                        </a:rPr>
                        <a:t>2017</a:t>
                      </a:r>
                    </a:p>
                  </a:txBody>
                  <a:tcPr/>
                </a:tc>
                <a:extLst>
                  <a:ext uri="{0D108BD9-81ED-4DB2-BD59-A6C34878D82A}">
                    <a16:rowId xmlns:a16="http://schemas.microsoft.com/office/drawing/2014/main" val="4020358322"/>
                  </a:ext>
                </a:extLst>
              </a:tr>
              <a:tr h="501845">
                <a:tc>
                  <a:txBody>
                    <a:bodyPr/>
                    <a:lstStyle/>
                    <a:p>
                      <a:pPr algn="just"/>
                      <a:r>
                        <a:rPr lang="en-IN" sz="1400" dirty="0">
                          <a:latin typeface="Times New Roman" panose="02020603050405020304" pitchFamily="18" charset="0"/>
                          <a:cs typeface="Times New Roman" panose="02020603050405020304" pitchFamily="18" charset="0"/>
                        </a:rPr>
                        <a:t>Methodology</a:t>
                      </a:r>
                    </a:p>
                  </a:txBody>
                  <a:tcPr/>
                </a:tc>
                <a:tc>
                  <a:txBody>
                    <a:bodyPr/>
                    <a:lstStyle/>
                    <a:p>
                      <a:pPr algn="just"/>
                      <a:r>
                        <a:rPr lang="en-US" sz="1400" dirty="0">
                          <a:latin typeface="Times New Roman" panose="02020603050405020304" pitchFamily="18" charset="0"/>
                          <a:cs typeface="Times New Roman" panose="02020603050405020304" pitchFamily="18" charset="0"/>
                        </a:rPr>
                        <a:t>In this paper, they had implemented automating the home appliances using flip platform which is an open source IoT platform.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1560514"/>
                  </a:ext>
                </a:extLst>
              </a:tr>
              <a:tr h="501845">
                <a:tc>
                  <a:txBody>
                    <a:bodyPr/>
                    <a:lstStyle/>
                    <a:p>
                      <a:pPr algn="just"/>
                      <a:r>
                        <a:rPr lang="en-IN" sz="1400" dirty="0">
                          <a:latin typeface="Times New Roman" panose="02020603050405020304" pitchFamily="18" charset="0"/>
                          <a:cs typeface="Times New Roman" panose="02020603050405020304" pitchFamily="18" charset="0"/>
                        </a:rPr>
                        <a:t>Advantages</a:t>
                      </a:r>
                    </a:p>
                  </a:txBody>
                  <a:tcPr/>
                </a:tc>
                <a:tc>
                  <a:txBody>
                    <a:bodyPr/>
                    <a:lstStyle/>
                    <a:p>
                      <a:pPr algn="just"/>
                      <a:r>
                        <a:rPr lang="en-US" sz="1400" dirty="0">
                          <a:latin typeface="Times New Roman" panose="02020603050405020304" pitchFamily="18" charset="0"/>
                          <a:cs typeface="Times New Roman" panose="02020603050405020304" pitchFamily="18" charset="0"/>
                        </a:rPr>
                        <a:t>Intrusion Detection - Intrusion detection is used for alerting user through email and text message.</a:t>
                      </a:r>
                    </a:p>
                    <a:p>
                      <a:pPr algn="just"/>
                      <a:r>
                        <a:rPr lang="en-US" sz="1400" dirty="0">
                          <a:latin typeface="Times New Roman" panose="02020603050405020304" pitchFamily="18" charset="0"/>
                          <a:cs typeface="Times New Roman" panose="02020603050405020304" pitchFamily="18" charset="0"/>
                        </a:rPr>
                        <a:t>Smoke/Gas Detection - This application is used for sensing the smart home environment for healthy living and can also be used for security.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6022572"/>
                  </a:ext>
                </a:extLst>
              </a:tr>
              <a:tr h="501845">
                <a:tc>
                  <a:txBody>
                    <a:bodyPr/>
                    <a:lstStyle/>
                    <a:p>
                      <a:pPr algn="just"/>
                      <a:r>
                        <a:rPr lang="en-IN" sz="1400" dirty="0">
                          <a:latin typeface="Times New Roman" panose="02020603050405020304" pitchFamily="18" charset="0"/>
                          <a:cs typeface="Times New Roman" panose="02020603050405020304" pitchFamily="18" charset="0"/>
                        </a:rPr>
                        <a:t>Disadvantages</a:t>
                      </a:r>
                    </a:p>
                  </a:txBody>
                  <a:tcPr/>
                </a:tc>
                <a:tc>
                  <a:txBody>
                    <a:bodyPr/>
                    <a:lstStyle/>
                    <a:p>
                      <a:pPr algn="just"/>
                      <a:r>
                        <a:rPr lang="en-IN" sz="1400" dirty="0">
                          <a:latin typeface="Times New Roman" panose="02020603050405020304" pitchFamily="18" charset="0"/>
                          <a:cs typeface="Times New Roman" panose="02020603050405020304" pitchFamily="18" charset="0"/>
                        </a:rPr>
                        <a:t>Difficulty in achieving security</a:t>
                      </a:r>
                    </a:p>
                  </a:txBody>
                  <a:tcPr/>
                </a:tc>
                <a:extLst>
                  <a:ext uri="{0D108BD9-81ED-4DB2-BD59-A6C34878D82A}">
                    <a16:rowId xmlns:a16="http://schemas.microsoft.com/office/drawing/2014/main" val="1303497834"/>
                  </a:ext>
                </a:extLst>
              </a:tr>
            </a:tbl>
          </a:graphicData>
        </a:graphic>
      </p:graphicFrame>
    </p:spTree>
    <p:extLst>
      <p:ext uri="{BB962C8B-B14F-4D97-AF65-F5344CB8AC3E}">
        <p14:creationId xmlns:p14="http://schemas.microsoft.com/office/powerpoint/2010/main" val="264207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8B05-F464-4C42-8213-9B32FBF03CF8}"/>
              </a:ext>
            </a:extLst>
          </p:cNvPr>
          <p:cNvSpPr>
            <a:spLocks noGrp="1"/>
          </p:cNvSpPr>
          <p:nvPr>
            <p:ph type="title"/>
          </p:nvPr>
        </p:nvSpPr>
        <p:spPr/>
        <p:txBody>
          <a:bodyPr>
            <a:normAutofit/>
          </a:bodyPr>
          <a:lstStyle/>
          <a:p>
            <a:pPr algn="ctr"/>
            <a:r>
              <a:rPr lang="en-IN" sz="1800" b="1" dirty="0"/>
              <a:t>Literature Survey</a:t>
            </a:r>
          </a:p>
        </p:txBody>
      </p:sp>
      <p:graphicFrame>
        <p:nvGraphicFramePr>
          <p:cNvPr id="5" name="Table 7">
            <a:extLst>
              <a:ext uri="{FF2B5EF4-FFF2-40B4-BE49-F238E27FC236}">
                <a16:creationId xmlns:a16="http://schemas.microsoft.com/office/drawing/2014/main" id="{1833F716-DA0E-46D6-876C-0A72150E1BFC}"/>
              </a:ext>
            </a:extLst>
          </p:cNvPr>
          <p:cNvGraphicFramePr>
            <a:graphicFrameLocks noGrp="1"/>
          </p:cNvGraphicFramePr>
          <p:nvPr>
            <p:ph idx="1"/>
            <p:extLst>
              <p:ext uri="{D42A27DB-BD31-4B8C-83A1-F6EECF244321}">
                <p14:modId xmlns:p14="http://schemas.microsoft.com/office/powerpoint/2010/main" val="3705378147"/>
              </p:ext>
            </p:extLst>
          </p:nvPr>
        </p:nvGraphicFramePr>
        <p:xfrm>
          <a:off x="301084" y="1825625"/>
          <a:ext cx="8486078" cy="3374153"/>
        </p:xfrm>
        <a:graphic>
          <a:graphicData uri="http://schemas.openxmlformats.org/drawingml/2006/table">
            <a:tbl>
              <a:tblPr firstRow="1" bandRow="1">
                <a:tableStyleId>{5C22544A-7EE6-4342-B048-85BDC9FD1C3A}</a:tableStyleId>
              </a:tblPr>
              <a:tblGrid>
                <a:gridCol w="1346711">
                  <a:extLst>
                    <a:ext uri="{9D8B030D-6E8A-4147-A177-3AD203B41FA5}">
                      <a16:colId xmlns:a16="http://schemas.microsoft.com/office/drawing/2014/main" val="332764932"/>
                    </a:ext>
                  </a:extLst>
                </a:gridCol>
                <a:gridCol w="7139367">
                  <a:extLst>
                    <a:ext uri="{9D8B030D-6E8A-4147-A177-3AD203B41FA5}">
                      <a16:colId xmlns:a16="http://schemas.microsoft.com/office/drawing/2014/main" val="4159080653"/>
                    </a:ext>
                  </a:extLst>
                </a:gridCol>
              </a:tblGrid>
              <a:tr h="377519">
                <a:tc>
                  <a:txBody>
                    <a:bodyPr/>
                    <a:lstStyle/>
                    <a:p>
                      <a:pPr algn="just"/>
                      <a:r>
                        <a:rPr lang="en-IN" sz="1400" dirty="0">
                          <a:latin typeface="Times New Roman" panose="02020603050405020304" pitchFamily="18" charset="0"/>
                          <a:cs typeface="Times New Roman" panose="02020603050405020304" pitchFamily="18" charset="0"/>
                        </a:rPr>
                        <a:t>Sr. No.</a:t>
                      </a:r>
                    </a:p>
                  </a:txBody>
                  <a:tcPr/>
                </a:tc>
                <a:tc>
                  <a:txBody>
                    <a:bodyPr/>
                    <a:lstStyle/>
                    <a:p>
                      <a:pPr algn="just"/>
                      <a:r>
                        <a:rPr lang="en-IN" sz="14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50746768"/>
                  </a:ext>
                </a:extLst>
              </a:tr>
              <a:tr h="377519">
                <a:tc>
                  <a:txBody>
                    <a:bodyPr/>
                    <a:lstStyle/>
                    <a:p>
                      <a:pPr algn="just"/>
                      <a:r>
                        <a:rPr lang="en-IN" sz="1400" dirty="0">
                          <a:latin typeface="Times New Roman" panose="02020603050405020304" pitchFamily="18" charset="0"/>
                          <a:cs typeface="Times New Roman" panose="02020603050405020304" pitchFamily="18" charset="0"/>
                        </a:rPr>
                        <a:t>Title</a:t>
                      </a:r>
                    </a:p>
                  </a:txBody>
                  <a:tcPr/>
                </a:tc>
                <a:tc>
                  <a:txBody>
                    <a:bodyPr/>
                    <a:lstStyle/>
                    <a:p>
                      <a:pPr algn="just"/>
                      <a:r>
                        <a:rPr lang="en-US" sz="1400" dirty="0">
                          <a:latin typeface="Times New Roman" panose="02020603050405020304" pitchFamily="18" charset="0"/>
                          <a:cs typeface="Times New Roman" panose="02020603050405020304" pitchFamily="18" charset="0"/>
                        </a:rPr>
                        <a:t>IoT Based Smart Security and Home Automation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9184823"/>
                  </a:ext>
                </a:extLst>
              </a:tr>
              <a:tr h="377519">
                <a:tc>
                  <a:txBody>
                    <a:bodyPr/>
                    <a:lstStyle/>
                    <a:p>
                      <a:pPr algn="just"/>
                      <a:r>
                        <a:rPr lang="en-IN" sz="1400" dirty="0">
                          <a:latin typeface="Times New Roman" panose="02020603050405020304" pitchFamily="18" charset="0"/>
                          <a:cs typeface="Times New Roman" panose="02020603050405020304" pitchFamily="18" charset="0"/>
                        </a:rPr>
                        <a:t>Author</a:t>
                      </a:r>
                    </a:p>
                  </a:txBody>
                  <a:tcPr/>
                </a:tc>
                <a:tc>
                  <a:txBody>
                    <a:bodyPr/>
                    <a:lstStyle/>
                    <a:p>
                      <a:pPr algn="just"/>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S.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Somani</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P.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Solunke</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S.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Oke</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P.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Medhi</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and P. P.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Laturkar</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7818785"/>
                  </a:ext>
                </a:extLst>
              </a:tr>
              <a:tr h="377519">
                <a:tc>
                  <a:txBody>
                    <a:bodyPr/>
                    <a:lstStyle/>
                    <a:p>
                      <a:pPr algn="just"/>
                      <a:r>
                        <a:rPr lang="en-IN" sz="1400" dirty="0">
                          <a:latin typeface="Times New Roman" panose="02020603050405020304" pitchFamily="18" charset="0"/>
                          <a:cs typeface="Times New Roman" panose="02020603050405020304" pitchFamily="18" charset="0"/>
                        </a:rPr>
                        <a:t>Publisher</a:t>
                      </a:r>
                    </a:p>
                  </a:txBody>
                  <a:tcPr/>
                </a:tc>
                <a:tc>
                  <a:txBody>
                    <a:bodyPr/>
                    <a:lstStyle/>
                    <a:p>
                      <a:pPr algn="just"/>
                      <a:r>
                        <a:rPr lang="en-IN" sz="140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3616177939"/>
                  </a:ext>
                </a:extLst>
              </a:tr>
              <a:tr h="377519">
                <a:tc>
                  <a:txBody>
                    <a:bodyPr/>
                    <a:lstStyle/>
                    <a:p>
                      <a:pPr algn="just"/>
                      <a:r>
                        <a:rPr lang="en-IN" sz="1400" dirty="0">
                          <a:latin typeface="Times New Roman" panose="02020603050405020304" pitchFamily="18" charset="0"/>
                          <a:cs typeface="Times New Roman" panose="02020603050405020304" pitchFamily="18" charset="0"/>
                        </a:rPr>
                        <a:t>Year</a:t>
                      </a:r>
                    </a:p>
                  </a:txBody>
                  <a:tcPr/>
                </a:tc>
                <a:tc>
                  <a:txBody>
                    <a:bodyPr/>
                    <a:lstStyle/>
                    <a:p>
                      <a:pPr algn="just"/>
                      <a:r>
                        <a:rPr lang="en-IN" sz="140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2860903480"/>
                  </a:ext>
                </a:extLst>
              </a:tr>
              <a:tr h="377519">
                <a:tc>
                  <a:txBody>
                    <a:bodyPr/>
                    <a:lstStyle/>
                    <a:p>
                      <a:pPr algn="just"/>
                      <a:r>
                        <a:rPr lang="en-IN" sz="1400" dirty="0">
                          <a:latin typeface="Times New Roman" panose="02020603050405020304" pitchFamily="18" charset="0"/>
                          <a:cs typeface="Times New Roman" panose="02020603050405020304" pitchFamily="18" charset="0"/>
                        </a:rPr>
                        <a:t>Methodology</a:t>
                      </a:r>
                    </a:p>
                  </a:txBody>
                  <a:tcPr/>
                </a:tc>
                <a:tc>
                  <a:txBody>
                    <a:bodyPr/>
                    <a:lstStyle/>
                    <a:p>
                      <a:pPr algn="just"/>
                      <a:r>
                        <a:rPr lang="en-US" sz="1400" dirty="0">
                          <a:latin typeface="Times New Roman" panose="02020603050405020304" pitchFamily="18" charset="0"/>
                          <a:cs typeface="Times New Roman" panose="02020603050405020304" pitchFamily="18" charset="0"/>
                        </a:rPr>
                        <a:t>This paper focuses on a system that provides features of Home Automation relying on Internet of Things to operate easily, in addition to that it includes a camera module and provides home security.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1560514"/>
                  </a:ext>
                </a:extLst>
              </a:tr>
              <a:tr h="377519">
                <a:tc>
                  <a:txBody>
                    <a:bodyPr/>
                    <a:lstStyle/>
                    <a:p>
                      <a:pPr algn="just"/>
                      <a:r>
                        <a:rPr lang="en-IN" sz="1400" dirty="0">
                          <a:latin typeface="Times New Roman" panose="02020603050405020304" pitchFamily="18" charset="0"/>
                          <a:cs typeface="Times New Roman" panose="02020603050405020304" pitchFamily="18" charset="0"/>
                        </a:rPr>
                        <a:t>Advantages</a:t>
                      </a:r>
                    </a:p>
                  </a:txBody>
                  <a:tcPr/>
                </a:tc>
                <a:tc>
                  <a:txBody>
                    <a:bodyPr/>
                    <a:lstStyle/>
                    <a:p>
                      <a:pPr algn="just"/>
                      <a:r>
                        <a:rPr lang="en-US" sz="1400" dirty="0">
                          <a:latin typeface="Times New Roman" panose="02020603050405020304" pitchFamily="18" charset="0"/>
                          <a:cs typeface="Times New Roman" panose="02020603050405020304" pitchFamily="18" charset="0"/>
                        </a:rPr>
                        <a:t>Enhance the IoTs' network security using encryption and decryption of the user's data.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6022572"/>
                  </a:ext>
                </a:extLst>
              </a:tr>
              <a:tr h="377519">
                <a:tc>
                  <a:txBody>
                    <a:bodyPr/>
                    <a:lstStyle/>
                    <a:p>
                      <a:pPr algn="just"/>
                      <a:r>
                        <a:rPr lang="en-IN" sz="1400" dirty="0">
                          <a:latin typeface="Times New Roman" panose="02020603050405020304" pitchFamily="18" charset="0"/>
                          <a:cs typeface="Times New Roman" panose="02020603050405020304" pitchFamily="18" charset="0"/>
                        </a:rPr>
                        <a:t>Disadvantages</a:t>
                      </a:r>
                    </a:p>
                  </a:txBody>
                  <a:tcPr/>
                </a:tc>
                <a:tc>
                  <a:txBody>
                    <a:bodyPr/>
                    <a:lstStyle/>
                    <a:p>
                      <a:pPr algn="just"/>
                      <a:r>
                        <a:rPr lang="en-US" sz="1400" dirty="0">
                          <a:latin typeface="Times New Roman" panose="02020603050405020304" pitchFamily="18" charset="0"/>
                          <a:cs typeface="Times New Roman" panose="02020603050405020304" pitchFamily="18" charset="0"/>
                        </a:rPr>
                        <a:t>Lack of an intuitive UI, high base cost.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3497834"/>
                  </a:ext>
                </a:extLst>
              </a:tr>
            </a:tbl>
          </a:graphicData>
        </a:graphic>
      </p:graphicFrame>
    </p:spTree>
    <p:extLst>
      <p:ext uri="{BB962C8B-B14F-4D97-AF65-F5344CB8AC3E}">
        <p14:creationId xmlns:p14="http://schemas.microsoft.com/office/powerpoint/2010/main" val="7850580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1530</Words>
  <Application>Microsoft Office PowerPoint</Application>
  <PresentationFormat>On-screen Show (4:3)</PresentationFormat>
  <Paragraphs>159</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Times New Roman</vt:lpstr>
      <vt:lpstr>1_Office Theme</vt:lpstr>
      <vt:lpstr>Office Theme</vt:lpstr>
      <vt:lpstr>PowerPoint Presentation</vt:lpstr>
      <vt:lpstr>Contents</vt:lpstr>
      <vt:lpstr>Abstract</vt:lpstr>
      <vt:lpstr>Introduction</vt:lpstr>
      <vt:lpstr>Objectives</vt:lpstr>
      <vt:lpstr>Literature Survey</vt:lpstr>
      <vt:lpstr>Literature Survey</vt:lpstr>
      <vt:lpstr>Literature Survey</vt:lpstr>
      <vt:lpstr>Literature Survey</vt:lpstr>
      <vt:lpstr>Literature Survey</vt:lpstr>
      <vt:lpstr>Problem Definition</vt:lpstr>
      <vt:lpstr>Existing System</vt:lpstr>
      <vt:lpstr>Proposed System</vt:lpstr>
      <vt:lpstr>Technological Stack</vt:lpstr>
      <vt:lpstr>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Prathmesh Pande</dc:creator>
  <cp:lastModifiedBy>Prathmesh Pande</cp:lastModifiedBy>
  <cp:revision>53</cp:revision>
  <dcterms:created xsi:type="dcterms:W3CDTF">2020-03-29T08:53:20Z</dcterms:created>
  <dcterms:modified xsi:type="dcterms:W3CDTF">2020-04-27T10:14:15Z</dcterms:modified>
</cp:coreProperties>
</file>