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sldIdLst>
    <p:sldId id="265" r:id="rId3"/>
    <p:sldId id="268" r:id="rId4"/>
    <p:sldId id="257" r:id="rId5"/>
    <p:sldId id="258" r:id="rId6"/>
    <p:sldId id="260" r:id="rId7"/>
    <p:sldId id="267" r:id="rId8"/>
    <p:sldId id="256" r:id="rId9"/>
    <p:sldId id="270" r:id="rId10"/>
    <p:sldId id="271" r:id="rId11"/>
    <p:sldId id="272" r:id="rId12"/>
    <p:sldId id="274" r:id="rId13"/>
    <p:sldId id="264" r:id="rId14"/>
    <p:sldId id="27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58" d="100"/>
          <a:sy n="58" d="100"/>
        </p:scale>
        <p:origin x="13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0039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6192" y="273352"/>
            <a:ext cx="8226804" cy="1143376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 algn="ctr"/>
            <a:endParaRPr lang="en-IN" sz="2994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6192" y="1604189"/>
            <a:ext cx="8226804" cy="2158403"/>
          </a:xfrm>
          <a:prstGeom prst="rect">
            <a:avLst/>
          </a:prstGeom>
        </p:spPr>
        <p:txBody>
          <a:bodyPr lIns="0" tIns="28080" rIns="0" bIns="0">
            <a:normAutofit/>
          </a:bodyPr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endParaRPr lang="en-IN" sz="2177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6192" y="3968015"/>
            <a:ext cx="8226804" cy="2158403"/>
          </a:xfrm>
          <a:prstGeom prst="rect">
            <a:avLst/>
          </a:prstGeom>
        </p:spPr>
        <p:txBody>
          <a:bodyPr lIns="0" tIns="28080" rIns="0" bIns="0">
            <a:normAutofit/>
          </a:bodyPr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endParaRPr lang="en-IN" sz="2177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6351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6192" y="273352"/>
            <a:ext cx="8226804" cy="1143376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 algn="ctr"/>
            <a:endParaRPr lang="en-IN" sz="2994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6193" y="1604189"/>
            <a:ext cx="4014620" cy="2158403"/>
          </a:xfrm>
          <a:prstGeom prst="rect">
            <a:avLst/>
          </a:prstGeom>
        </p:spPr>
        <p:txBody>
          <a:bodyPr lIns="0" tIns="28080" rIns="0" bIns="0">
            <a:normAutofit/>
          </a:bodyPr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endParaRPr lang="en-IN" sz="2177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1968" y="1604189"/>
            <a:ext cx="4014620" cy="2158403"/>
          </a:xfrm>
          <a:prstGeom prst="rect">
            <a:avLst/>
          </a:prstGeom>
        </p:spPr>
        <p:txBody>
          <a:bodyPr lIns="0" tIns="28080" rIns="0" bIns="0">
            <a:normAutofit/>
          </a:bodyPr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endParaRPr lang="en-IN" sz="2177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6193" y="3968015"/>
            <a:ext cx="4014620" cy="2158403"/>
          </a:xfrm>
          <a:prstGeom prst="rect">
            <a:avLst/>
          </a:prstGeom>
        </p:spPr>
        <p:txBody>
          <a:bodyPr lIns="0" tIns="28080" rIns="0" bIns="0">
            <a:normAutofit/>
          </a:bodyPr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endParaRPr lang="en-IN" sz="2177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1968" y="3968015"/>
            <a:ext cx="4014620" cy="2158403"/>
          </a:xfrm>
          <a:prstGeom prst="rect">
            <a:avLst/>
          </a:prstGeom>
        </p:spPr>
        <p:txBody>
          <a:bodyPr lIns="0" tIns="28080" rIns="0" bIns="0">
            <a:normAutofit/>
          </a:bodyPr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endParaRPr lang="en-IN" sz="2177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0589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6192" y="273352"/>
            <a:ext cx="8226804" cy="1143376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 algn="ctr"/>
            <a:endParaRPr lang="en-IN" sz="2994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6192" y="1604189"/>
            <a:ext cx="2648657" cy="2158403"/>
          </a:xfrm>
          <a:prstGeom prst="rect">
            <a:avLst/>
          </a:prstGeom>
        </p:spPr>
        <p:txBody>
          <a:bodyPr lIns="0" tIns="28080" rIns="0" bIns="0">
            <a:normAutofit/>
          </a:bodyPr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endParaRPr lang="en-IN" sz="2177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7755" y="1604189"/>
            <a:ext cx="2648657" cy="2158403"/>
          </a:xfrm>
          <a:prstGeom prst="rect">
            <a:avLst/>
          </a:prstGeom>
        </p:spPr>
        <p:txBody>
          <a:bodyPr lIns="0" tIns="28080" rIns="0" bIns="0">
            <a:normAutofit/>
          </a:bodyPr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endParaRPr lang="en-IN" sz="2177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18991" y="1604189"/>
            <a:ext cx="2648657" cy="2158403"/>
          </a:xfrm>
          <a:prstGeom prst="rect">
            <a:avLst/>
          </a:prstGeom>
        </p:spPr>
        <p:txBody>
          <a:bodyPr lIns="0" tIns="28080" rIns="0" bIns="0">
            <a:normAutofit/>
          </a:bodyPr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endParaRPr lang="en-IN" sz="2177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6192" y="3968015"/>
            <a:ext cx="2648657" cy="2158403"/>
          </a:xfrm>
          <a:prstGeom prst="rect">
            <a:avLst/>
          </a:prstGeom>
        </p:spPr>
        <p:txBody>
          <a:bodyPr lIns="0" tIns="28080" rIns="0" bIns="0">
            <a:normAutofit/>
          </a:bodyPr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endParaRPr lang="en-IN" sz="2177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7755" y="3968015"/>
            <a:ext cx="2648657" cy="2158403"/>
          </a:xfrm>
          <a:prstGeom prst="rect">
            <a:avLst/>
          </a:prstGeom>
        </p:spPr>
        <p:txBody>
          <a:bodyPr lIns="0" tIns="28080" rIns="0" bIns="0">
            <a:normAutofit/>
          </a:bodyPr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endParaRPr lang="en-IN" sz="2177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18991" y="3968015"/>
            <a:ext cx="2648657" cy="2158403"/>
          </a:xfrm>
          <a:prstGeom prst="rect">
            <a:avLst/>
          </a:prstGeom>
        </p:spPr>
        <p:txBody>
          <a:bodyPr lIns="0" tIns="28080" rIns="0" bIns="0">
            <a:normAutofit/>
          </a:bodyPr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endParaRPr lang="en-IN" sz="2177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9847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E794-B5A6-449C-81C8-68571A24084C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26E98-BC0C-4240-9B2C-F7DF20F892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7646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E794-B5A6-449C-81C8-68571A24084C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26E98-BC0C-4240-9B2C-F7DF20F892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59486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E794-B5A6-449C-81C8-68571A24084C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26E98-BC0C-4240-9B2C-F7DF20F892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935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E794-B5A6-449C-81C8-68571A24084C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26E98-BC0C-4240-9B2C-F7DF20F892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6179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E794-B5A6-449C-81C8-68571A24084C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26E98-BC0C-4240-9B2C-F7DF20F892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8223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E794-B5A6-449C-81C8-68571A24084C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26E98-BC0C-4240-9B2C-F7DF20F892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6401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E794-B5A6-449C-81C8-68571A24084C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26E98-BC0C-4240-9B2C-F7DF20F892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13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6192" y="273352"/>
            <a:ext cx="8226804" cy="1143376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 algn="ctr"/>
            <a:endParaRPr lang="en-IN" sz="2994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6192" y="1604188"/>
            <a:ext cx="8226804" cy="4525168"/>
          </a:xfrm>
          <a:prstGeom prst="rect">
            <a:avLst/>
          </a:prstGeom>
        </p:spPr>
        <p:txBody>
          <a:bodyPr lIns="0" tIns="0" rIns="0" bIns="0" anchor="ctr"/>
          <a:lstStyle>
            <a:lvl1pPr marL="257040" indent="-257040" algn="ctr">
              <a:defRPr>
                <a:latin typeface="Times New Roman" panose="02020603050405020304" pitchFamily="18" charset="0"/>
              </a:defRPr>
            </a:lvl1pPr>
          </a:lstStyle>
          <a:p>
            <a:pPr marL="342720" indent="-342720" algn="ctr"/>
            <a:endParaRPr lang="en-IN" sz="2177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43855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E794-B5A6-449C-81C8-68571A24084C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26E98-BC0C-4240-9B2C-F7DF20F892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92332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E794-B5A6-449C-81C8-68571A24084C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26E98-BC0C-4240-9B2C-F7DF20F892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7433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E794-B5A6-449C-81C8-68571A24084C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26E98-BC0C-4240-9B2C-F7DF20F892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4419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E794-B5A6-449C-81C8-68571A24084C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26E98-BC0C-4240-9B2C-F7DF20F892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3713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6192" y="273352"/>
            <a:ext cx="8226804" cy="1143376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 algn="ctr"/>
            <a:endParaRPr lang="en-IN" sz="2994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6192" y="1604188"/>
            <a:ext cx="8226804" cy="4525168"/>
          </a:xfrm>
          <a:prstGeom prst="rect">
            <a:avLst/>
          </a:prstGeom>
        </p:spPr>
        <p:txBody>
          <a:bodyPr lIns="0" tIns="28080" rIns="0" bIns="0">
            <a:normAutofit/>
          </a:bodyPr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endParaRPr lang="en-IN" sz="2177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6656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6192" y="273352"/>
            <a:ext cx="8226804" cy="1143376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 algn="ctr"/>
            <a:endParaRPr lang="en-IN" sz="2994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6193" y="1604188"/>
            <a:ext cx="4014620" cy="4525168"/>
          </a:xfrm>
          <a:prstGeom prst="rect">
            <a:avLst/>
          </a:prstGeom>
        </p:spPr>
        <p:txBody>
          <a:bodyPr lIns="0" tIns="28080" rIns="0" bIns="0">
            <a:normAutofit/>
          </a:bodyPr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endParaRPr lang="en-IN" sz="2177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1968" y="1604188"/>
            <a:ext cx="4014620" cy="4525168"/>
          </a:xfrm>
          <a:prstGeom prst="rect">
            <a:avLst/>
          </a:prstGeom>
        </p:spPr>
        <p:txBody>
          <a:bodyPr lIns="0" tIns="28080" rIns="0" bIns="0">
            <a:normAutofit/>
          </a:bodyPr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endParaRPr lang="en-IN" sz="2177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9199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6192" y="273352"/>
            <a:ext cx="8226804" cy="1143376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 algn="ctr"/>
            <a:endParaRPr lang="en-IN" sz="2994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6595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6192" y="273353"/>
            <a:ext cx="8226804" cy="5301135"/>
          </a:xfrm>
          <a:prstGeom prst="rect">
            <a:avLst/>
          </a:prstGeom>
        </p:spPr>
        <p:txBody>
          <a:bodyPr lIns="0" tIns="0" rIns="0" bIns="0" anchor="ctr"/>
          <a:lstStyle>
            <a:lvl1pPr marL="257040" indent="-257040" algn="ctr">
              <a:defRPr>
                <a:latin typeface="Times New Roman" panose="02020603050405020304" pitchFamily="18" charset="0"/>
              </a:defRPr>
            </a:lvl1pPr>
          </a:lstStyle>
          <a:p>
            <a:pPr marL="342720" indent="-342720" algn="ctr"/>
            <a:endParaRPr lang="en-IN" sz="2177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3042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6192" y="273352"/>
            <a:ext cx="8226804" cy="1143376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 algn="ctr"/>
            <a:endParaRPr lang="en-IN" sz="2994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6193" y="1604189"/>
            <a:ext cx="4014620" cy="2158403"/>
          </a:xfrm>
          <a:prstGeom prst="rect">
            <a:avLst/>
          </a:prstGeom>
        </p:spPr>
        <p:txBody>
          <a:bodyPr lIns="0" tIns="28080" rIns="0" bIns="0">
            <a:normAutofit/>
          </a:bodyPr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endParaRPr lang="en-IN" sz="2177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1968" y="1604188"/>
            <a:ext cx="4014620" cy="4525168"/>
          </a:xfrm>
          <a:prstGeom prst="rect">
            <a:avLst/>
          </a:prstGeom>
        </p:spPr>
        <p:txBody>
          <a:bodyPr lIns="0" tIns="28080" rIns="0" bIns="0">
            <a:normAutofit/>
          </a:bodyPr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endParaRPr lang="en-IN" sz="2177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6193" y="3968015"/>
            <a:ext cx="4014620" cy="2158403"/>
          </a:xfrm>
          <a:prstGeom prst="rect">
            <a:avLst/>
          </a:prstGeom>
        </p:spPr>
        <p:txBody>
          <a:bodyPr lIns="0" tIns="28080" rIns="0" bIns="0">
            <a:normAutofit/>
          </a:bodyPr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endParaRPr lang="en-IN" sz="2177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5907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6192" y="273352"/>
            <a:ext cx="8226804" cy="1143376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 algn="ctr"/>
            <a:endParaRPr lang="en-IN" sz="2994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6193" y="1604188"/>
            <a:ext cx="4014620" cy="4525168"/>
          </a:xfrm>
          <a:prstGeom prst="rect">
            <a:avLst/>
          </a:prstGeom>
        </p:spPr>
        <p:txBody>
          <a:bodyPr lIns="0" tIns="28080" rIns="0" bIns="0">
            <a:normAutofit/>
          </a:bodyPr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endParaRPr lang="en-IN" sz="2177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1968" y="1604189"/>
            <a:ext cx="4014620" cy="2158403"/>
          </a:xfrm>
          <a:prstGeom prst="rect">
            <a:avLst/>
          </a:prstGeom>
        </p:spPr>
        <p:txBody>
          <a:bodyPr lIns="0" tIns="28080" rIns="0" bIns="0">
            <a:normAutofit/>
          </a:bodyPr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endParaRPr lang="en-IN" sz="2177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1968" y="3968015"/>
            <a:ext cx="4014620" cy="2158403"/>
          </a:xfrm>
          <a:prstGeom prst="rect">
            <a:avLst/>
          </a:prstGeom>
        </p:spPr>
        <p:txBody>
          <a:bodyPr lIns="0" tIns="28080" rIns="0" bIns="0">
            <a:normAutofit/>
          </a:bodyPr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endParaRPr lang="en-IN" sz="2177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8754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6192" y="273352"/>
            <a:ext cx="8226804" cy="1143376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 algn="ctr"/>
            <a:endParaRPr lang="en-IN" sz="2994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6193" y="1604189"/>
            <a:ext cx="4014620" cy="2158403"/>
          </a:xfrm>
          <a:prstGeom prst="rect">
            <a:avLst/>
          </a:prstGeom>
        </p:spPr>
        <p:txBody>
          <a:bodyPr lIns="0" tIns="28080" rIns="0" bIns="0">
            <a:normAutofit/>
          </a:bodyPr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endParaRPr lang="en-IN" sz="2177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1968" y="1604189"/>
            <a:ext cx="4014620" cy="2158403"/>
          </a:xfrm>
          <a:prstGeom prst="rect">
            <a:avLst/>
          </a:prstGeom>
        </p:spPr>
        <p:txBody>
          <a:bodyPr lIns="0" tIns="28080" rIns="0" bIns="0">
            <a:normAutofit/>
          </a:bodyPr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endParaRPr lang="en-IN" sz="2177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6192" y="3968015"/>
            <a:ext cx="8226804" cy="2158403"/>
          </a:xfrm>
          <a:prstGeom prst="rect">
            <a:avLst/>
          </a:prstGeom>
        </p:spPr>
        <p:txBody>
          <a:bodyPr lIns="0" tIns="28080" rIns="0" bIns="0">
            <a:normAutofit/>
          </a:bodyPr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endParaRPr lang="en-IN" sz="2177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3380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6192" y="273352"/>
            <a:ext cx="8226804" cy="1143376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2994" b="0" strike="noStrike" spc="-1" dirty="0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6192" y="1604188"/>
            <a:ext cx="8226804" cy="4525168"/>
          </a:xfrm>
          <a:prstGeom prst="rect">
            <a:avLst/>
          </a:prstGeom>
        </p:spPr>
        <p:txBody>
          <a:bodyPr lIns="0" tIns="28080" rIns="0" bIns="0">
            <a:normAutofit/>
          </a:bodyPr>
          <a:lstStyle/>
          <a:p>
            <a:pPr marL="342720" indent="-342720">
              <a:spcAft>
                <a:spcPts val="1412"/>
              </a:spcAft>
            </a:pPr>
            <a:r>
              <a:rPr lang="en-IN" sz="2177" b="0" strike="noStrike" spc="-1" dirty="0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233187" lvl="1" indent="-233187">
              <a:spcAft>
                <a:spcPts val="961"/>
              </a:spcAft>
              <a:buClr>
                <a:srgbClr val="000000"/>
              </a:buClr>
              <a:buFont typeface="Times New Roman"/>
              <a:buChar char="–"/>
            </a:pPr>
            <a:r>
              <a:rPr lang="en-IN" sz="2177" b="0" strike="noStrike" spc="-1" dirty="0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233187" lvl="2" indent="-233187">
              <a:spcAft>
                <a:spcPts val="961"/>
              </a:spcAft>
              <a:buClr>
                <a:srgbClr val="000000"/>
              </a:buClr>
              <a:buFont typeface="Times New Roman"/>
              <a:buChar char="•"/>
            </a:pPr>
            <a:r>
              <a:rPr lang="en-IN" sz="2177" b="0" strike="noStrike" spc="-1" dirty="0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233187" lvl="3" indent="-233187">
              <a:spcAft>
                <a:spcPts val="961"/>
              </a:spcAft>
              <a:buClr>
                <a:srgbClr val="000000"/>
              </a:buClr>
              <a:buFont typeface="Times New Roman"/>
              <a:buChar char="–"/>
            </a:pPr>
            <a:r>
              <a:rPr lang="en-IN" sz="2177" b="0" strike="noStrike" spc="-1" dirty="0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33187" lvl="4" indent="-233187">
              <a:spcAft>
                <a:spcPts val="961"/>
              </a:spcAft>
              <a:buClr>
                <a:srgbClr val="000000"/>
              </a:buClr>
              <a:buFont typeface="Times New Roman"/>
              <a:buChar char="»"/>
            </a:pPr>
            <a:r>
              <a:rPr lang="en-IN" sz="2177" b="0" strike="noStrike" spc="-1" dirty="0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33187" lvl="5" indent="-233187">
              <a:spcAft>
                <a:spcPts val="961"/>
              </a:spcAft>
              <a:buClr>
                <a:srgbClr val="000000"/>
              </a:buClr>
              <a:buFont typeface="Times New Roman"/>
              <a:buChar char="»"/>
            </a:pPr>
            <a:r>
              <a:rPr lang="en-IN" sz="2177" b="0" strike="noStrike" spc="-1" dirty="0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233187" lvl="6" indent="-233187">
              <a:spcAft>
                <a:spcPts val="961"/>
              </a:spcAft>
              <a:buClr>
                <a:srgbClr val="000000"/>
              </a:buClr>
              <a:buFont typeface="Times New Roman"/>
              <a:buChar char="»"/>
            </a:pPr>
            <a:r>
              <a:rPr lang="en-IN" sz="2177" b="0" strike="noStrike" spc="-1" dirty="0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6192" y="6247254"/>
            <a:ext cx="2128134" cy="470936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lnSpc>
                <a:spcPct val="93000"/>
              </a:lnSpc>
            </a:pPr>
            <a:r>
              <a:rPr lang="en-IN" sz="953" spc="-1" dirty="0">
                <a:solidFill>
                  <a:srgbClr val="000000"/>
                </a:solidFill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7708" y="6247254"/>
            <a:ext cx="2897162" cy="470936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 algn="ctr">
              <a:lnSpc>
                <a:spcPct val="93000"/>
              </a:lnSpc>
            </a:pPr>
            <a:r>
              <a:rPr lang="en-IN" sz="953" spc="-1" dirty="0">
                <a:solidFill>
                  <a:srgbClr val="000000"/>
                </a:solidFill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6169" y="6247254"/>
            <a:ext cx="2128460" cy="470936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 algn="r">
              <a:lnSpc>
                <a:spcPct val="93000"/>
              </a:lnSpc>
            </a:pPr>
            <a:fld id="{B3A7BEB7-E81D-416E-919D-E64F22CEF7F6}" type="slidenum">
              <a:rPr lang="en-IN" sz="953" spc="-1" smtClean="0">
                <a:solidFill>
                  <a:srgbClr val="000000"/>
                </a:solidFill>
              </a:rPr>
              <a:pPr algn="r">
                <a:lnSpc>
                  <a:spcPct val="93000"/>
                </a:lnSpc>
              </a:pPr>
              <a:t>‹#›</a:t>
            </a:fld>
            <a:endParaRPr lang="en-IN" sz="953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478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622158" rtl="0" eaLnBrk="1" latinLnBrk="0" hangingPunct="1">
        <a:lnSpc>
          <a:spcPct val="90000"/>
        </a:lnSpc>
        <a:spcBef>
          <a:spcPct val="0"/>
        </a:spcBef>
        <a:buNone/>
        <a:defRPr sz="2994" kern="120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257040" indent="-257040" algn="l" defTabSz="622158" rtl="0" eaLnBrk="1" latinLnBrk="0" hangingPunct="1">
        <a:lnSpc>
          <a:spcPct val="90000"/>
        </a:lnSpc>
        <a:spcBef>
          <a:spcPts val="680"/>
        </a:spcBef>
        <a:spcAft>
          <a:spcPts val="1059"/>
        </a:spcAft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466619" indent="-155540" algn="l" defTabSz="622158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777698" indent="-155540" algn="l" defTabSz="622158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361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088776" indent="-155540" algn="l" defTabSz="622158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5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1399855" indent="-155540" algn="l" defTabSz="622158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5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1710934" indent="-155540" algn="l" defTabSz="622158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5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6pPr>
      <a:lvl7pPr marL="2022013" indent="-155540" algn="l" defTabSz="622158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5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7pPr>
      <a:lvl8pPr marL="2333092" indent="-155540" algn="l" defTabSz="622158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5" kern="1200">
          <a:solidFill>
            <a:schemeClr val="tx1"/>
          </a:solidFill>
          <a:latin typeface="+mn-lt"/>
          <a:ea typeface="+mn-ea"/>
          <a:cs typeface="+mn-cs"/>
        </a:defRPr>
      </a:lvl8pPr>
      <a:lvl9pPr marL="2644171" indent="-155540" algn="l" defTabSz="622158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1pPr>
      <a:lvl2pPr marL="311079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2pPr>
      <a:lvl3pPr marL="622158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3pPr>
      <a:lvl4pPr marL="933237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4pPr>
      <a:lvl5pPr marL="1244315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5pPr>
      <a:lvl6pPr marL="1555394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6pPr>
      <a:lvl7pPr marL="1866473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7pPr>
      <a:lvl8pPr marL="2177552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8pPr>
      <a:lvl9pPr marL="2488631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69BFE794-B5A6-449C-81C8-68571A24084C}" type="datetimeFigureOut">
              <a:rPr lang="en-IN" smtClean="0"/>
              <a:pPr/>
              <a:t>28-10-2020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23E26E98-BC0C-4240-9B2C-F7DF20F892E4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7950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UMNKzhMFHrO2_V9tzjyU9AJhxFEiDfMx/view?usp=sharing" TargetMode="External"/><Relationship Id="rId2" Type="http://schemas.openxmlformats.org/officeDocument/2006/relationships/hyperlink" Target="http://ieeepune.i2ct.in/" TargetMode="Externa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817137" y="1680620"/>
            <a:ext cx="7509726" cy="4741444"/>
          </a:xfrm>
          <a:prstGeom prst="rect">
            <a:avLst/>
          </a:prstGeom>
          <a:noFill/>
          <a:ln>
            <a:noFill/>
          </a:ln>
        </p:spPr>
        <p:txBody>
          <a:bodyPr lIns="0" tIns="21555" rIns="0" bIns="0" anchor="ctr"/>
          <a:lstStyle/>
          <a:p>
            <a:pPr algn="ctr" defTabSz="622158">
              <a:lnSpc>
                <a:spcPct val="93000"/>
              </a:lnSpc>
            </a:pPr>
            <a:r>
              <a:rPr lang="en-IN" sz="3600" b="1" spc="-1" dirty="0">
                <a:solidFill>
                  <a:srgbClr val="000000"/>
                </a:solidFill>
                <a:latin typeface="Times New Roman" panose="02020603050405020304" pitchFamily="18" charset="0"/>
              </a:rPr>
              <a:t>IoT Enabled Smart Laboratory</a:t>
            </a:r>
            <a:endParaRPr lang="en-IN" sz="3200" spc="-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 defTabSz="622158">
              <a:lnSpc>
                <a:spcPct val="93000"/>
              </a:lnSpc>
            </a:pPr>
            <a:endParaRPr lang="en-IN" sz="3200" b="1" spc="-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 defTabSz="622158">
              <a:lnSpc>
                <a:spcPct val="93000"/>
              </a:lnSpc>
            </a:pPr>
            <a:r>
              <a:rPr lang="en-IN" sz="3200" b="1" spc="-1" dirty="0">
                <a:solidFill>
                  <a:srgbClr val="000000"/>
                </a:solidFill>
                <a:latin typeface="Times New Roman" panose="02020603050405020304" pitchFamily="18" charset="0"/>
              </a:rPr>
              <a:t>Group No. 06</a:t>
            </a:r>
            <a:endParaRPr lang="en-IN" sz="3200" spc="-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 defTabSz="622158">
              <a:lnSpc>
                <a:spcPct val="93000"/>
              </a:lnSpc>
            </a:pPr>
            <a:endParaRPr lang="en-IN" sz="2400" spc="-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 defTabSz="622158">
              <a:lnSpc>
                <a:spcPct val="93000"/>
              </a:lnSpc>
            </a:pPr>
            <a:r>
              <a:rPr lang="en-IN" sz="3200" b="1" spc="-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Prathmesh</a:t>
            </a:r>
            <a:r>
              <a:rPr lang="en-IN" sz="3200" b="1" spc="-1" dirty="0">
                <a:solidFill>
                  <a:srgbClr val="000000"/>
                </a:solidFill>
                <a:latin typeface="Times New Roman" panose="02020603050405020304" pitchFamily="18" charset="0"/>
              </a:rPr>
              <a:t> Pande: 	      16104020</a:t>
            </a:r>
          </a:p>
          <a:p>
            <a:pPr algn="ctr" defTabSz="622158">
              <a:lnSpc>
                <a:spcPct val="93000"/>
              </a:lnSpc>
            </a:pPr>
            <a:r>
              <a:rPr lang="en-IN" sz="3200" b="1" spc="-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Ritesh</a:t>
            </a:r>
            <a:r>
              <a:rPr lang="en-IN" sz="3200" b="1" spc="-1" dirty="0">
                <a:solidFill>
                  <a:srgbClr val="000000"/>
                </a:solidFill>
                <a:latin typeface="Times New Roman" panose="02020603050405020304" pitchFamily="18" charset="0"/>
              </a:rPr>
              <a:t> Shetty: 		      16104048</a:t>
            </a:r>
          </a:p>
          <a:p>
            <a:pPr algn="ctr" defTabSz="622158">
              <a:lnSpc>
                <a:spcPct val="93000"/>
              </a:lnSpc>
            </a:pPr>
            <a:r>
              <a:rPr lang="en-IN" sz="3200" b="1" spc="-1" dirty="0">
                <a:solidFill>
                  <a:srgbClr val="000000"/>
                </a:solidFill>
                <a:latin typeface="Times New Roman" panose="02020603050405020304" pitchFamily="18" charset="0"/>
              </a:rPr>
              <a:t>Bhavana </a:t>
            </a:r>
            <a:r>
              <a:rPr lang="en-IN" sz="3200" b="1" spc="-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Kondurkar</a:t>
            </a:r>
            <a:r>
              <a:rPr lang="en-IN" sz="3200" b="1" spc="-1" dirty="0">
                <a:solidFill>
                  <a:srgbClr val="000000"/>
                </a:solidFill>
                <a:latin typeface="Times New Roman" panose="02020603050405020304" pitchFamily="18" charset="0"/>
              </a:rPr>
              <a:t>:      16104066</a:t>
            </a:r>
          </a:p>
          <a:p>
            <a:pPr algn="ctr" defTabSz="622158">
              <a:lnSpc>
                <a:spcPct val="93000"/>
              </a:lnSpc>
            </a:pPr>
            <a:endParaRPr lang="en-IN" sz="3200" spc="-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 defTabSz="622158">
              <a:lnSpc>
                <a:spcPct val="93000"/>
              </a:lnSpc>
            </a:pPr>
            <a:endParaRPr lang="en-IN" sz="2400" spc="-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 defTabSz="622158">
              <a:lnSpc>
                <a:spcPct val="93000"/>
              </a:lnSpc>
            </a:pPr>
            <a:r>
              <a:rPr lang="en-IN" sz="3200" b="1" spc="-1" dirty="0">
                <a:solidFill>
                  <a:srgbClr val="000000"/>
                </a:solidFill>
                <a:latin typeface="Times New Roman" panose="02020603050405020304" pitchFamily="18" charset="0"/>
              </a:rPr>
              <a:t>Project Guide: Prof. Vishal </a:t>
            </a:r>
            <a:r>
              <a:rPr lang="en-IN" sz="3200" b="1" spc="-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Badgujar</a:t>
            </a:r>
            <a:r>
              <a:rPr lang="en-IN" sz="3200" b="1" spc="-1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IN" sz="3200" spc="-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8B5894-1AFB-4378-A02B-19DE70FC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35" y="0"/>
            <a:ext cx="7814930" cy="1892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99C9E6-BB4C-43AD-86FA-880934A70B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501" y="212651"/>
            <a:ext cx="4560998" cy="559000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F6221D-9654-4268-A5B9-4C5AE07E6F67}"/>
              </a:ext>
            </a:extLst>
          </p:cNvPr>
          <p:cNvSpPr txBox="1"/>
          <p:nvPr/>
        </p:nvSpPr>
        <p:spPr>
          <a:xfrm>
            <a:off x="2928954" y="5972776"/>
            <a:ext cx="32860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3: Flow of Working.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368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58C4C-3CF3-424C-B960-285D388F7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339" y="1143348"/>
            <a:ext cx="3370522" cy="682277"/>
          </a:xfrm>
        </p:spPr>
        <p:txBody>
          <a:bodyPr>
            <a:normAutofit/>
          </a:bodyPr>
          <a:lstStyle/>
          <a:p>
            <a:r>
              <a:rPr lang="en-US" sz="2400" b="1" dirty="0"/>
              <a:t>Working of prototype:</a:t>
            </a:r>
            <a:endParaRPr lang="en-IN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B69DC-C903-40E2-9803-2C7626E36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Initially, when there is no human movement, the PIR Sensor doesn’t detect any person and its OUT pin stays LOW. </a:t>
            </a:r>
          </a:p>
          <a:p>
            <a:r>
              <a:rPr lang="en-US" sz="2200" dirty="0"/>
              <a:t>As the person enters the room, the change in infrared radiation in the room is detected by the PIR Sensor.</a:t>
            </a:r>
          </a:p>
          <a:p>
            <a:r>
              <a:rPr lang="en-US" sz="2200" dirty="0"/>
              <a:t> As a result, the output of the PIR Sensor becomes HIGH and the light glows. </a:t>
            </a:r>
          </a:p>
          <a:p>
            <a:r>
              <a:rPr lang="en-US" sz="2200" dirty="0"/>
              <a:t>When the person leaves the room, after a delay, the sensor does not detect any human movement, causing the OUT pin to be LOW and turning the light off.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970917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EA70A-2C27-4E06-AA94-5C0B1E5DB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694736"/>
            <a:ext cx="7886700" cy="545761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/>
              <a:t>Plan of Paper Publication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820F5-9750-432F-97B5-187DFDD60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863" y="1886097"/>
            <a:ext cx="8228273" cy="4570400"/>
          </a:xfrm>
        </p:spPr>
        <p:txBody>
          <a:bodyPr>
            <a:normAutofit/>
          </a:bodyPr>
          <a:lstStyle/>
          <a:p>
            <a:pPr algn="just"/>
            <a:r>
              <a:rPr lang="en-US" sz="2200" dirty="0"/>
              <a:t>Paper Title: IoT based Smart Laboratory</a:t>
            </a:r>
          </a:p>
          <a:p>
            <a:pPr algn="just"/>
            <a:r>
              <a:rPr lang="en-US" sz="2200" dirty="0"/>
              <a:t>Publication: IEEE 6th International Conference for Convergence in Technology (I2CT), (</a:t>
            </a:r>
            <a:r>
              <a:rPr lang="en-US" sz="2200" dirty="0">
                <a:hlinkClick r:id="rId2"/>
              </a:rPr>
              <a:t>http://ieeepune.i2ct.in</a:t>
            </a:r>
            <a:r>
              <a:rPr lang="en-US" sz="2200" dirty="0"/>
              <a:t>)</a:t>
            </a:r>
          </a:p>
          <a:p>
            <a:pPr algn="just"/>
            <a:r>
              <a:rPr lang="en-US" sz="2200" dirty="0"/>
              <a:t>Link to Paper: </a:t>
            </a:r>
            <a:r>
              <a:rPr lang="en-US" sz="2200" dirty="0">
                <a:hlinkClick r:id="rId3"/>
              </a:rPr>
              <a:t>IoT Enabled Smart Laboratory.</a:t>
            </a:r>
            <a:endParaRPr lang="en-US" sz="2200" dirty="0"/>
          </a:p>
          <a:p>
            <a:endParaRPr lang="en-IN" sz="22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359B189-15B1-4D03-AA44-40E5D04FE8B7}"/>
              </a:ext>
            </a:extLst>
          </p:cNvPr>
          <p:cNvSpPr txBox="1">
            <a:spLocks/>
          </p:cNvSpPr>
          <p:nvPr/>
        </p:nvSpPr>
        <p:spPr>
          <a:xfrm>
            <a:off x="628647" y="5601757"/>
            <a:ext cx="8387761" cy="854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524949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01DE4-F1D5-4604-B962-7246BD759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9678" y="2766218"/>
            <a:ext cx="3124643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Thank You!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2568738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026EE8-F2AD-4E57-8E37-CAA8C65F94E2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905330" y="750461"/>
            <a:ext cx="4256842" cy="5345539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SzPct val="95000"/>
              <a:buFont typeface="Arial" panose="020B0604020202020204" pitchFamily="34" charset="0"/>
              <a:buChar char="•"/>
            </a:pPr>
            <a:r>
              <a:rPr lang="en-IN" sz="2200" dirty="0"/>
              <a:t>Introduction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SzPct val="95000"/>
              <a:buFont typeface="Arial" panose="020B0604020202020204" pitchFamily="34" charset="0"/>
              <a:buChar char="•"/>
            </a:pPr>
            <a:r>
              <a:rPr lang="en-IN" sz="2200" dirty="0"/>
              <a:t>Objectives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SzPct val="95000"/>
              <a:buFont typeface="Arial" panose="020B0604020202020204" pitchFamily="34" charset="0"/>
              <a:buChar char="•"/>
            </a:pPr>
            <a:r>
              <a:rPr lang="en-IN" sz="2200" dirty="0"/>
              <a:t>Problem Definition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SzPct val="95000"/>
              <a:buFont typeface="Arial" panose="020B0604020202020204" pitchFamily="34" charset="0"/>
              <a:buChar char="•"/>
            </a:pPr>
            <a:r>
              <a:rPr lang="en-IN" sz="2200" dirty="0"/>
              <a:t>Proposed Technological Stack 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SzPct val="95000"/>
              <a:buFont typeface="Arial" panose="020B0604020202020204" pitchFamily="34" charset="0"/>
              <a:buChar char="•"/>
            </a:pPr>
            <a:r>
              <a:rPr lang="en-IN" sz="2200" dirty="0"/>
              <a:t>Review Suggestions 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SzPct val="95000"/>
              <a:buFont typeface="Arial" panose="020B0604020202020204" pitchFamily="34" charset="0"/>
              <a:buChar char="•"/>
            </a:pPr>
            <a:r>
              <a:rPr lang="en-IN" sz="2200" dirty="0"/>
              <a:t>Proposed System Architecture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SzPct val="95000"/>
              <a:buFont typeface="Arial" panose="020B0604020202020204" pitchFamily="34" charset="0"/>
              <a:buChar char="•"/>
            </a:pPr>
            <a:r>
              <a:rPr lang="en-IN" sz="2200" dirty="0"/>
              <a:t>Prototype Design Demonstration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SzPct val="95000"/>
              <a:buFont typeface="Arial" panose="020B0604020202020204" pitchFamily="34" charset="0"/>
              <a:buChar char="•"/>
            </a:pPr>
            <a:r>
              <a:rPr lang="en-IN" sz="2200" dirty="0"/>
              <a:t>Plan of Paper Publication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145B58-6474-45B3-B0AC-10A851C77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192" y="541538"/>
            <a:ext cx="8226804" cy="741841"/>
          </a:xfrm>
        </p:spPr>
        <p:txBody>
          <a:bodyPr/>
          <a:lstStyle/>
          <a:p>
            <a:pPr algn="ctr"/>
            <a:r>
              <a:rPr lang="en-IN" sz="2400" b="1" dirty="0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1158657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CA7F7-2365-4A58-BE33-699C16AB4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627511"/>
            <a:ext cx="7886701" cy="994172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A33CB-8349-4BB4-8763-4A9621A0E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783552"/>
            <a:ext cx="7886700" cy="4351338"/>
          </a:xfrm>
        </p:spPr>
        <p:txBody>
          <a:bodyPr>
            <a:normAutofit/>
          </a:bodyPr>
          <a:lstStyle/>
          <a:p>
            <a:pPr algn="just"/>
            <a:r>
              <a:rPr lang="en-US" sz="2200" dirty="0"/>
              <a:t>In our Lab, there are multiple appliances like Lights, Fans, Air Conditioners, and Projectors.</a:t>
            </a:r>
          </a:p>
          <a:p>
            <a:pPr algn="just"/>
            <a:r>
              <a:rPr lang="en-US" sz="2200" dirty="0"/>
              <a:t>The current, usual way to control the appliances in the lab is to manually toggle switches on the switch board of the particular Lab.</a:t>
            </a:r>
          </a:p>
          <a:p>
            <a:r>
              <a:rPr lang="en-US" sz="2200" dirty="0"/>
              <a:t>However, that in itself is a time consuming task as a person has to be available to do so. </a:t>
            </a:r>
          </a:p>
          <a:p>
            <a:pPr algn="just"/>
            <a:r>
              <a:rPr lang="en-US" sz="2200" dirty="0"/>
              <a:t>Our proposed system is aimed at developing an automated solution where even if the end-user/admin is located remotely, the appliances can be turned on.</a:t>
            </a:r>
          </a:p>
        </p:txBody>
      </p:sp>
    </p:spTree>
    <p:extLst>
      <p:ext uri="{BB962C8B-B14F-4D97-AF65-F5344CB8AC3E}">
        <p14:creationId xmlns:p14="http://schemas.microsoft.com/office/powerpoint/2010/main" val="666525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6D645-1685-47D4-8FAF-19B188603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400" b="1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8B44B-7B76-49CE-914D-A93C83551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x-none" sz="24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To minimize, monetary costs,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u</a:t>
            </a:r>
            <a:r>
              <a:rPr lang="x-none" sz="24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ser discomfort, delays,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u</a:t>
            </a:r>
            <a:r>
              <a:rPr lang="x-none" sz="24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tilization of resources.</a:t>
            </a:r>
            <a:endParaRPr lang="en-IN" sz="2400" spc="-5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x-none" sz="24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To automatize the appliance dominant of Labs.</a:t>
            </a:r>
            <a:endParaRPr lang="en-IN" sz="2400" spc="-5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x-none" sz="24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To reduce the power consumption by economical usage of the appliances.</a:t>
            </a:r>
            <a:endParaRPr lang="en-IN" sz="2400" spc="-5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x-none" sz="24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To integrate lab</a:t>
            </a:r>
            <a:r>
              <a:rPr lang="en-IN" sz="24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oratory</a:t>
            </a:r>
            <a:r>
              <a:rPr lang="x-none" sz="24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timetable with the system.</a:t>
            </a:r>
            <a:endParaRPr lang="en-IN" sz="2400" spc="-5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8244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F6D2E-B28C-4566-8E18-9E79D4EF9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400" b="1" dirty="0"/>
              <a:t>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BC978-6132-4121-B15E-AC8BFCF71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571500" indent="-342900" algn="just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x-none" sz="22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Our institute has an abundance of laboratories and therefore, more staff. </a:t>
            </a:r>
            <a:r>
              <a:rPr lang="en-US" sz="22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Naturally most of the faculties</a:t>
            </a:r>
            <a:r>
              <a:rPr lang="x-none" sz="22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have totally different operating patterns than others. </a:t>
            </a:r>
            <a:endParaRPr lang="en-US" sz="2200" spc="-5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571500" indent="-342900" algn="just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en-US" sz="22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Every time </a:t>
            </a:r>
            <a:r>
              <a:rPr lang="x-none" sz="22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if a lab session ends, </a:t>
            </a:r>
            <a:r>
              <a:rPr lang="en-US" sz="22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usually </a:t>
            </a:r>
            <a:r>
              <a:rPr lang="x-none" sz="22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the machines and appliances are left running. </a:t>
            </a:r>
            <a:endParaRPr lang="en-US" sz="2200" spc="-5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571500" indent="-342900" algn="just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x-none" sz="22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Physically toggling the individual lights, fans and systems within the starting of a lab session adds to the wastage of your time of the session. </a:t>
            </a:r>
            <a:endParaRPr lang="en-US" sz="2200" spc="-5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571500" indent="-342900" algn="just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en-US" sz="22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To combat this, we want to create a syste</a:t>
            </a:r>
            <a:r>
              <a:rPr lang="en-US" sz="2200" spc="-5" dirty="0">
                <a:ea typeface="SimSun" panose="02010600030101010101" pitchFamily="2" charset="-122"/>
              </a:rPr>
              <a:t>m for our college where the labs can be</a:t>
            </a:r>
            <a:r>
              <a:rPr lang="x-none" sz="22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controlled remotely to save time, power consumption and energy in terms of manpower.</a:t>
            </a:r>
            <a:endParaRPr lang="en-IN" sz="2200" spc="-5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indent="0" algn="just"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843683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06245-6C02-4E9A-9AC7-AF5890395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99043"/>
            <a:ext cx="7886700" cy="602437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/>
              <a:t>Proposed Technological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372BB-6754-43B8-9812-FCAA7C801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92866"/>
            <a:ext cx="7886700" cy="4784651"/>
          </a:xfrm>
        </p:spPr>
        <p:txBody>
          <a:bodyPr>
            <a:noAutofit/>
          </a:bodyPr>
          <a:lstStyle/>
          <a:p>
            <a:pPr algn="just"/>
            <a:r>
              <a:rPr lang="en-US" sz="22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Node-RED:</a:t>
            </a:r>
            <a:r>
              <a:rPr lang="en-IN" sz="22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200" dirty="0">
                <a:ea typeface="SimSun" panose="02010600030101010101" pitchFamily="2" charset="-122"/>
              </a:rPr>
              <a:t>For </a:t>
            </a:r>
            <a:r>
              <a:rPr lang="en-US" sz="2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wiring along all the devices and services with the help of its browser-based editor. To create a GUI dashboard for managing and controlling the ecosystem. </a:t>
            </a:r>
            <a:endParaRPr lang="en-IN" sz="22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/>
            <a:r>
              <a:rPr lang="en-US" sz="22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MQTT (Message Queuing telemetry Transport): </a:t>
            </a:r>
            <a:r>
              <a:rPr lang="en-US" sz="2200" dirty="0">
                <a:ea typeface="SimSun" panose="02010600030101010101" pitchFamily="2" charset="-122"/>
              </a:rPr>
              <a:t>For </a:t>
            </a:r>
            <a:r>
              <a:rPr lang="en-US" sz="2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communication protocol. Its features like small code footprint low power &amp; bandwidth consumption, pub/sub pattern, makes it suitable for this use case.</a:t>
            </a:r>
            <a:endParaRPr lang="en-IN" sz="22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/>
            <a:r>
              <a:rPr lang="en-US" sz="22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Mosquitto</a:t>
            </a:r>
            <a:r>
              <a:rPr lang="en-US" sz="22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:</a:t>
            </a:r>
            <a:r>
              <a:rPr lang="en-IN" sz="2200" dirty="0">
                <a:ea typeface="SimSun" panose="02010600030101010101" pitchFamily="2" charset="-122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Eclipse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Mosquitto</a:t>
            </a:r>
            <a:r>
              <a:rPr lang="en-US" sz="2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is an open source (EPL/EDL licensed) message broker that implements the MQTT protocol. </a:t>
            </a:r>
            <a:endParaRPr lang="en-IN" sz="22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/>
            <a:r>
              <a:rPr lang="en-US" sz="22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Raspberry Pi: </a:t>
            </a:r>
            <a:r>
              <a:rPr lang="en-US" sz="2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For its price to performance ratio and its versatility as an overall package.</a:t>
            </a:r>
          </a:p>
          <a:p>
            <a:pPr algn="just"/>
            <a:r>
              <a:rPr lang="en-IN" sz="2200" b="1" dirty="0"/>
              <a:t>SQLite: </a:t>
            </a:r>
            <a:r>
              <a:rPr lang="en-IN" sz="2200" dirty="0"/>
              <a:t>For backend data management.</a:t>
            </a:r>
          </a:p>
          <a:p>
            <a:pPr marL="0" indent="0">
              <a:buNone/>
            </a:pP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675043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760C5-5FEF-49F7-B207-8859542E3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19791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>
                <a:cs typeface="Times New Roman" panose="02020603050405020304" pitchFamily="18" charset="0"/>
              </a:rPr>
              <a:t>Review Suggestions 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EC0E96-5EA2-42E6-858E-CEFC10EB3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5635"/>
            <a:ext cx="7886700" cy="4418086"/>
          </a:xfrm>
        </p:spPr>
        <p:txBody>
          <a:bodyPr>
            <a:noAutofit/>
          </a:bodyPr>
          <a:lstStyle/>
          <a:p>
            <a:pPr algn="just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ensured cross platform compatibility with Android, Windows, iOS, Linux</a:t>
            </a:r>
            <a:r>
              <a:rPr lang="en-IN" sz="2200" dirty="0">
                <a:cs typeface="Times New Roman" panose="02020603050405020304" pitchFamily="18" charset="0"/>
              </a:rPr>
              <a:t>, since this will be a browser based web application so it can run on any browser.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explored multiple applications to simulate automation, and found </a:t>
            </a:r>
            <a:r>
              <a:rPr lang="en-US" sz="2200" dirty="0" err="1">
                <a:cs typeface="Times New Roman" panose="02020603050405020304" pitchFamily="18" charset="0"/>
              </a:rPr>
              <a:t>T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inkerCAD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</a:t>
            </a:r>
            <a:r>
              <a:rPr lang="en-US" sz="2200" dirty="0">
                <a:cs typeface="Times New Roman" panose="02020603050405020304" pitchFamily="18" charset="0"/>
              </a:rPr>
              <a:t>hich at least allows us to test bare minimum automation.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time </a:t>
            </a:r>
            <a:r>
              <a:rPr lang="en-US" sz="2200" dirty="0">
                <a:cs typeface="Times New Roman" panose="02020603050405020304" pitchFamily="18" charset="0"/>
              </a:rPr>
              <a:t>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have not confirmed our core technology stack as we were </a:t>
            </a:r>
            <a:r>
              <a:rPr lang="en-US" sz="2200" dirty="0">
                <a:cs typeface="Times New Roman" panose="02020603050405020304" pitchFamily="18" charset="0"/>
              </a:rPr>
              <a:t>not sure. 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 time, the core technologies we will be using are confirmed. 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time we only had done with the Sem VI </a:t>
            </a:r>
            <a:r>
              <a:rPr lang="en-US" sz="2200" dirty="0">
                <a:cs typeface="Times New Roman" panose="02020603050405020304" pitchFamily="18" charset="0"/>
              </a:rPr>
              <a:t>report. In this semester, we have created paper for IEEE conference and submitted for publication. Waiting for a positive response.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58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DC0EF-5D83-4FF0-9398-BDEF8F97B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0321" y="0"/>
            <a:ext cx="5603357" cy="1166906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/>
              <a:t>Proposed System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ABCC9E-F21B-4A98-A1DB-7AEF4DBD602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903" y="1119421"/>
            <a:ext cx="7513984" cy="506872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8603EC4-F2E4-4968-BC89-0914BE066F2D}"/>
              </a:ext>
            </a:extLst>
          </p:cNvPr>
          <p:cNvSpPr txBox="1"/>
          <p:nvPr/>
        </p:nvSpPr>
        <p:spPr>
          <a:xfrm>
            <a:off x="1062278" y="5901068"/>
            <a:ext cx="701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0" u="none" strike="noStrike" dirty="0">
                <a:solidFill>
                  <a:srgbClr val="3449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Figure 1: Proposed System Architecture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959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1A13C-E4CE-4788-B644-79083DDCF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6986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/>
              <a:t>Prototype Design Simulation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E7A158-647F-44C9-9BE0-7CAA714719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78" y="1212113"/>
            <a:ext cx="7019443" cy="46889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AE804A-9FA7-460D-9424-8246E41590EB}"/>
              </a:ext>
            </a:extLst>
          </p:cNvPr>
          <p:cNvSpPr txBox="1"/>
          <p:nvPr/>
        </p:nvSpPr>
        <p:spPr>
          <a:xfrm>
            <a:off x="1062278" y="5901068"/>
            <a:ext cx="70194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i="0" u="none" strike="noStrike" dirty="0">
                <a:solidFill>
                  <a:srgbClr val="3449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Figure 2: Circuit diagram of Light control using Arduino and PIR sensor.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28425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1045</TotalTime>
  <Words>712</Words>
  <Application>Microsoft Office PowerPoint</Application>
  <PresentationFormat>On-screen Show (4:3)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Times New Roman</vt:lpstr>
      <vt:lpstr>1_Office Theme</vt:lpstr>
      <vt:lpstr>Office Theme</vt:lpstr>
      <vt:lpstr>PowerPoint Presentation</vt:lpstr>
      <vt:lpstr>Contents</vt:lpstr>
      <vt:lpstr>Introduction</vt:lpstr>
      <vt:lpstr>Objectives</vt:lpstr>
      <vt:lpstr>Problem Definition</vt:lpstr>
      <vt:lpstr>Proposed Technological Stack</vt:lpstr>
      <vt:lpstr>Review Suggestions </vt:lpstr>
      <vt:lpstr>Proposed System Architecture</vt:lpstr>
      <vt:lpstr>Prototype Design Simulation</vt:lpstr>
      <vt:lpstr>PowerPoint Presentation</vt:lpstr>
      <vt:lpstr>Working of prototype:</vt:lpstr>
      <vt:lpstr>Plan of Paper Publication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Prathmesh Pande</dc:creator>
  <cp:lastModifiedBy>Pande Family</cp:lastModifiedBy>
  <cp:revision>67</cp:revision>
  <dcterms:created xsi:type="dcterms:W3CDTF">2020-03-29T08:53:20Z</dcterms:created>
  <dcterms:modified xsi:type="dcterms:W3CDTF">2020-10-28T13:12:33Z</dcterms:modified>
</cp:coreProperties>
</file>