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79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76" r:id="rId16"/>
    <p:sldId id="284" r:id="rId17"/>
    <p:sldId id="277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83" r:id="rId26"/>
    <p:sldId id="285" r:id="rId27"/>
    <p:sldId id="274" r:id="rId28"/>
    <p:sldId id="275" r:id="rId29"/>
    <p:sldId id="293" r:id="rId30"/>
    <p:sldId id="294" r:id="rId31"/>
    <p:sldId id="278" r:id="rId32"/>
  </p:sldIdLst>
  <p:sldSz cx="9144000" cy="5143500" type="screen16x9"/>
  <p:notesSz cx="6858000" cy="9144000"/>
  <p:embeddedFontLst>
    <p:embeddedFont>
      <p:font typeface="Old Standard TT" panose="020B0604020202020204" charset="0"/>
      <p:regular r:id="rId34"/>
      <p:bold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97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079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590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27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57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764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286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170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181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834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975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33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13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75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2000" y="170525"/>
            <a:ext cx="3000000" cy="19940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12700" y="2230250"/>
            <a:ext cx="8118600" cy="23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A.P. Shah Institute of Technology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G.B.Road, Kasarvadavli, Thane (W), Mumbai-400615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UNIVERSITY OF MUMBAI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Academic Year 2020-2021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1.6 Technology stack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b="1" strike="noStrike" spc="-1" dirty="0">
                <a:latin typeface="Old Standard TT" panose="020B0604020202020204" charset="0"/>
                <a:cs typeface="Times New Roman" panose="02020603050405020304" pitchFamily="18" charset="0"/>
              </a:rPr>
              <a:t>Node-RED: </a:t>
            </a:r>
            <a:r>
              <a:rPr lang="en-IN" sz="1800" b="0" strike="noStrike" spc="-1" dirty="0">
                <a:latin typeface="Old Standard TT" panose="020B0604020202020204" charset="0"/>
                <a:cs typeface="Times New Roman" panose="02020603050405020304" pitchFamily="18" charset="0"/>
              </a:rPr>
              <a:t>For wiring along all hardware for automation and remote control</a:t>
            </a: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spc="-1" dirty="0">
                <a:latin typeface="Old Standard TT" panose="020B0604020202020204" charset="0"/>
                <a:cs typeface="Times New Roman" panose="02020603050405020304" pitchFamily="18" charset="0"/>
              </a:rPr>
              <a:t>MQTT:</a:t>
            </a:r>
            <a:r>
              <a:rPr lang="en-IN" spc="-1" dirty="0">
                <a:latin typeface="Old Standard TT" panose="020B0604020202020204" charset="0"/>
                <a:cs typeface="Times New Roman" panose="02020603050405020304" pitchFamily="18" charset="0"/>
              </a:rPr>
              <a:t> </a:t>
            </a:r>
            <a:r>
              <a:rPr lang="en-US" spc="-1" dirty="0">
                <a:latin typeface="Old Standard TT" panose="020B0604020202020204" charset="0"/>
                <a:cs typeface="Times New Roman" panose="02020603050405020304" pitchFamily="18" charset="0"/>
              </a:rPr>
              <a:t>Standard messaging protocol for the Internet of Things (IoT).</a:t>
            </a:r>
            <a:endParaRPr lang="en-IN" spc="-1" dirty="0">
              <a:latin typeface="Old Standard TT" panose="020B0604020202020204" charset="0"/>
              <a:cs typeface="Times New Roman" panose="02020603050405020304" pitchFamily="18" charset="0"/>
            </a:endParaRP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b="1" strike="noStrike" spc="-1" dirty="0">
                <a:latin typeface="Old Standard TT" panose="020B0604020202020204" charset="0"/>
                <a:cs typeface="Times New Roman" panose="02020603050405020304" pitchFamily="18" charset="0"/>
              </a:rPr>
              <a:t>MQTT Broker: </a:t>
            </a:r>
            <a:r>
              <a:rPr lang="en-IN" sz="1800" b="0" strike="noStrike" spc="-1" dirty="0">
                <a:latin typeface="Old Standard TT" panose="020B0604020202020204" charset="0"/>
                <a:cs typeface="Times New Roman" panose="02020603050405020304" pitchFamily="18" charset="0"/>
              </a:rPr>
              <a:t>A server which implements MQTT Protocol.</a:t>
            </a: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spc="-1" dirty="0">
                <a:latin typeface="Old Standard TT" panose="020B0604020202020204" charset="0"/>
                <a:cs typeface="Times New Roman" panose="02020603050405020304" pitchFamily="18" charset="0"/>
              </a:rPr>
              <a:t>Raspberry-Pi 3B: </a:t>
            </a:r>
            <a:r>
              <a:rPr lang="en-IN" spc="-1" dirty="0">
                <a:latin typeface="Old Standard TT" panose="020B0604020202020204" charset="0"/>
                <a:cs typeface="Times New Roman" panose="02020603050405020304" pitchFamily="18" charset="0"/>
              </a:rPr>
              <a:t>Embedded Board for IoT Projects.</a:t>
            </a: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spc="-1" dirty="0">
                <a:latin typeface="Old Standard TT" panose="020B0604020202020204" charset="0"/>
                <a:cs typeface="Times New Roman" panose="02020603050405020304" pitchFamily="18" charset="0"/>
              </a:rPr>
              <a:t>NGROK (For Cloud Access): </a:t>
            </a:r>
            <a:r>
              <a:rPr lang="en-IN" spc="-1" dirty="0">
                <a:latin typeface="Old Standard TT" panose="020B0604020202020204" charset="0"/>
                <a:cs typeface="Times New Roman" panose="02020603050405020304" pitchFamily="18" charset="0"/>
              </a:rPr>
              <a:t>Program to expose localhost to public internet.</a:t>
            </a: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spc="-1" dirty="0">
                <a:latin typeface="Old Standard TT" panose="020B0604020202020204" charset="0"/>
                <a:cs typeface="Times New Roman" panose="02020603050405020304" pitchFamily="18" charset="0"/>
              </a:rPr>
              <a:t>Smart NORA: </a:t>
            </a:r>
            <a:r>
              <a:rPr lang="en-IN" spc="-1" dirty="0">
                <a:latin typeface="Old Standard TT" panose="020B0604020202020204" charset="0"/>
                <a:cs typeface="Times New Roman" panose="02020603050405020304" pitchFamily="18" charset="0"/>
              </a:rPr>
              <a:t>Node-RED Module for Google Home Integration.</a:t>
            </a: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spc="-1" dirty="0">
                <a:latin typeface="Old Standard TT" panose="020B0604020202020204" charset="0"/>
                <a:cs typeface="Times New Roman" panose="02020603050405020304" pitchFamily="18" charset="0"/>
              </a:rPr>
              <a:t>Time Scheduler Node: </a:t>
            </a:r>
            <a:r>
              <a:rPr lang="en-IN" spc="-1" dirty="0">
                <a:latin typeface="Old Standard TT" panose="020B0604020202020204" charset="0"/>
                <a:cs typeface="Times New Roman" panose="02020603050405020304" pitchFamily="18" charset="0"/>
              </a:rPr>
              <a:t>Node-RED Module for Time/Event Scheduling.</a:t>
            </a: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b="1" spc="-1" dirty="0">
                <a:latin typeface="Old Standard TT" panose="020B0604020202020204" charset="0"/>
                <a:cs typeface="Times New Roman" panose="02020603050405020304" pitchFamily="18" charset="0"/>
              </a:rPr>
              <a:t>Relay Module: </a:t>
            </a:r>
            <a:r>
              <a:rPr lang="en-IN" spc="-1" dirty="0">
                <a:latin typeface="Old Standard TT" panose="020B0604020202020204" charset="0"/>
                <a:cs typeface="Times New Roman" panose="02020603050405020304" pitchFamily="18" charset="0"/>
              </a:rPr>
              <a:t>A</a:t>
            </a:r>
            <a:r>
              <a:rPr lang="en-US" spc="-1" dirty="0">
                <a:latin typeface="Old Standard TT" panose="020B0604020202020204" charset="0"/>
                <a:cs typeface="Times New Roman" panose="02020603050405020304" pitchFamily="18" charset="0"/>
              </a:rPr>
              <a:t>n electrically operated switch, which can be controlled using Raspberry Pi, requires low voltages.</a:t>
            </a:r>
            <a:endParaRPr lang="en-IN" spc="-1" dirty="0">
              <a:latin typeface="Old Standard TT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1.7 Benefits for environment &amp; Society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latin typeface="Old Standard TT" panose="020B0604020202020204" charset="0"/>
                <a:cs typeface="Times New Roman" panose="02020603050405020304" pitchFamily="18" charset="0"/>
              </a:rPr>
              <a:t>Fewe</a:t>
            </a:r>
            <a:r>
              <a:rPr lang="en-IN" spc="-1" dirty="0">
                <a:latin typeface="Old Standard TT" panose="020B0604020202020204" charset="0"/>
                <a:cs typeface="Times New Roman" panose="02020603050405020304" pitchFamily="18" charset="0"/>
              </a:rPr>
              <a:t>r additional resources required for implementation.</a:t>
            </a: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latin typeface="Old Standard TT" panose="020B0604020202020204" charset="0"/>
                <a:cs typeface="Times New Roman" panose="02020603050405020304" pitchFamily="18" charset="0"/>
              </a:rPr>
              <a:t>Efficient </a:t>
            </a:r>
            <a:r>
              <a:rPr lang="en-IN" spc="-1" dirty="0">
                <a:latin typeface="Old Standard TT" panose="020B0604020202020204" charset="0"/>
                <a:cs typeface="Times New Roman" panose="02020603050405020304" pitchFamily="18" charset="0"/>
              </a:rPr>
              <a:t>utilization of the energy consumption will help saving electricity, helping the environment, as well as lower the electricity bill.</a:t>
            </a: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latin typeface="Old Standard TT" panose="020B0604020202020204" charset="0"/>
                <a:cs typeface="Times New Roman" panose="02020603050405020304" pitchFamily="18" charset="0"/>
              </a:rPr>
              <a:t>Less manpower required for management.</a:t>
            </a: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latin typeface="Old Standard TT" panose="020B0604020202020204" charset="0"/>
                <a:cs typeface="Times New Roman" panose="02020603050405020304" pitchFamily="18" charset="0"/>
              </a:rPr>
              <a:t>Easy access to all the devices from anywhere in the world.</a:t>
            </a: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latin typeface="Old Standard TT" panose="020B0604020202020204" charset="0"/>
                <a:cs typeface="Times New Roman" panose="02020603050405020304" pitchFamily="18" charset="0"/>
              </a:rPr>
              <a:t>Open-source project, meaning the software code is freely available for everyone, saving costs.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2. Project Design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158262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2.1 Existing System.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8CAC0-F7BA-409B-A6BC-062BC1B29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78" y="888430"/>
            <a:ext cx="3829244" cy="39123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19335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2.2 Proposed System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527EE-D659-474A-96C5-5FCB9F4F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56" y="806555"/>
            <a:ext cx="3620487" cy="41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9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 dirty="0"/>
              <a:t>3. Implementation</a:t>
            </a:r>
            <a:endParaRPr b="1"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27724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Breadboard Circuit Design: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E9571-DF24-41A3-99BF-E9A1CF43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154" y="1199627"/>
            <a:ext cx="4443048" cy="37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7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36213" y="196780"/>
            <a:ext cx="8471573" cy="64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Schematic of the Circuit: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1E82D-B1E3-46EC-814C-AE8665D59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77" y="942066"/>
            <a:ext cx="5509163" cy="40662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 dirty="0"/>
              <a:t>4. Testing</a:t>
            </a:r>
            <a:endParaRPr b="1"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00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177217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Node-RED Editor: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11B35-C958-487F-A283-96F9C3F0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52" b="10948"/>
          <a:stretch/>
        </p:blipFill>
        <p:spPr>
          <a:xfrm>
            <a:off x="1078501" y="790417"/>
            <a:ext cx="6986998" cy="41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7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12700" y="151002"/>
            <a:ext cx="8118600" cy="480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A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Project Presentation 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IoT Enabled Smart Laboratory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Submitted in partial fulfillment of the degree of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Bachelor of Engineering(Sem-7)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b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INFORMATION TECHNOLOGY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Prathmesh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Pande (16104020)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Ritesh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Shetty (16104048)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Bhavana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Kondurkar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(16104066)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Prof. Vishal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Badgujar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131878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Final Circuit: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601CC-2E32-481D-B286-99A15F72E5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" r="8010" b="4339"/>
          <a:stretch/>
        </p:blipFill>
        <p:spPr>
          <a:xfrm>
            <a:off x="2902591" y="131878"/>
            <a:ext cx="3726817" cy="47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8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 dirty="0"/>
              <a:t>5. Result</a:t>
            </a:r>
            <a:endParaRPr b="1"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802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218522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Node-RED GUI Dashboard: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5136F-2D69-4F42-BDD9-FF6D1E793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87" y="1007891"/>
            <a:ext cx="7080626" cy="37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64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193356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Time Scheduling: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E7C76-1609-4CBD-8DCF-423B320B0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393" y="806556"/>
            <a:ext cx="4634276" cy="41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9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193356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Google Home Integration: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C6E4D-C125-4C4F-8E8E-BEFF880C3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91" y="924641"/>
            <a:ext cx="2016652" cy="402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8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 dirty="0"/>
              <a:t>6. Conclusion and Future Scope</a:t>
            </a:r>
            <a:endParaRPr b="1"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967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Conclusion and Future Scope: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We have listed the problems and proposed a solution to reduce the inconvenience for the research lab assistants and college members to the utmost.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The Node-RED GUI Dashboard is accessible via browser, it ensures cross-platform compatibility.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The Expected system can ease the complete automation method in labs and create the lab management easily.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In Future, we can have a more-refined overall hardware solution, and extend this system for usage in other areas such as homes, studios, industries, shops, offices, etc.</a:t>
            </a:r>
            <a:endParaRPr lang="en-IN" dirty="0">
              <a:latin typeface="Old Standard TT" panose="020B060402020202020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dirty="0">
              <a:latin typeface="Old Standard T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7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Limitations of this system:</a:t>
            </a:r>
            <a:endParaRPr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onstant internet connection required for remote access.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The system requires continuous power to be supplied in order to function.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Node-RED only supports BASIC and OAuth Authentication Standards.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Multi-user support is limited to some extent due to </a:t>
            </a:r>
            <a:r>
              <a:rPr lang="en-US">
                <a:latin typeface="Old Standard TT" panose="020B0604020202020204" charset="0"/>
                <a:cs typeface="Times New Roman" panose="02020603050405020304" pitchFamily="18" charset="0"/>
              </a:rPr>
              <a:t>Node-RED’s Nature.</a:t>
            </a:r>
            <a:endParaRPr lang="en-US" dirty="0">
              <a:latin typeface="Old Standard TT" panose="020B060402020202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210133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02469-E301-461B-A311-DB5DCC2E24A3}"/>
              </a:ext>
            </a:extLst>
          </p:cNvPr>
          <p:cNvSpPr txBox="1"/>
          <p:nvPr/>
        </p:nvSpPr>
        <p:spPr>
          <a:xfrm>
            <a:off x="563526" y="823333"/>
            <a:ext cx="8070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M.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Poongothai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, P. M. Subramanian and A. Rajeswari, “Design and implementation of IoT based smart laboratory,” 2018 5th International Conference on Industrial Engineering and Applications (ICIEA), Singapore, 2018, pp. 169-173.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R. K.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Kodali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 and A. Anjum, “IoT Based HOME AUTOMATION Using Node-RED,” 2018 Second International Conference on Green Computing and Internet of Things (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ICGCIoT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), Bangalore, India, 2018, pp. 386-390.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T.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Malche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 and P.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Maheshwary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, “Internet of Things (IoT) for building smart home system,” 2017 International Conference on I-SMAC (IoT in Social, Mobile, Analytics and Cloud) (I-SMAC),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Palladam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, 2017, pp. 65-70.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S.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Somani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, P.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Solunke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, S.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Oke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, P.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Medhi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 and P. P.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Laturkar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, “IoT Based Smart Security and Home Automation.” 2018 Fourth International Conference on Computing Communication Control and Automation (ICCUBEA), Pune, India, 2018, pp. 1-4.</a:t>
            </a:r>
            <a:endParaRPr lang="en-IN" sz="1800" dirty="0">
              <a:latin typeface="Old Standard TT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C77AD9-94FB-4BBC-95F7-D4A28EBC3F9F}"/>
              </a:ext>
            </a:extLst>
          </p:cNvPr>
          <p:cNvSpPr txBox="1"/>
          <p:nvPr/>
        </p:nvSpPr>
        <p:spPr>
          <a:xfrm>
            <a:off x="536944" y="863590"/>
            <a:ext cx="8070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H. K. Singh, S. Verma, S. Pal and K. Pandey, “ A step towards Home Automation using IOT,” 2019 Twelfth International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Confernce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 on Contemporary Computing (IC3), Noida, India, 2019, pp. 1-5.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Ranjan, Praful. (2017). Home Automation Using IOT. 10.21742/ijsh.2017.11.09.01.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IN" sz="1800" dirty="0">
                <a:latin typeface="Old Standard TT" panose="020B0604020202020204" charset="0"/>
                <a:cs typeface="Times New Roman" panose="02020603050405020304" pitchFamily="18" charset="0"/>
              </a:rPr>
              <a:t>Kumar </a:t>
            </a:r>
            <a:r>
              <a:rPr lang="en-IN" sz="1800" dirty="0" err="1">
                <a:latin typeface="Old Standard TT" panose="020B0604020202020204" charset="0"/>
                <a:cs typeface="Times New Roman" panose="02020603050405020304" pitchFamily="18" charset="0"/>
              </a:rPr>
              <a:t>Selvaperumal</a:t>
            </a:r>
            <a:r>
              <a:rPr lang="en-IN" sz="1800" dirty="0">
                <a:latin typeface="Old Standard TT" panose="020B0604020202020204" charset="0"/>
                <a:cs typeface="Times New Roman" panose="02020603050405020304" pitchFamily="18" charset="0"/>
              </a:rPr>
              <a:t>, Assoc. Prof. </a:t>
            </a:r>
            <a:r>
              <a:rPr lang="en-IN" sz="1800" dirty="0" err="1">
                <a:latin typeface="Old Standard TT" panose="020B0604020202020204" charset="0"/>
                <a:cs typeface="Times New Roman" panose="02020603050405020304" pitchFamily="18" charset="0"/>
              </a:rPr>
              <a:t>Dr.</a:t>
            </a:r>
            <a:r>
              <a:rPr lang="en-IN" sz="1800" dirty="0">
                <a:latin typeface="Old Standard TT" panose="020B0604020202020204" charset="0"/>
                <a:cs typeface="Times New Roman" panose="02020603050405020304" pitchFamily="18" charset="0"/>
              </a:rPr>
              <a:t> Sathish and Al-</a:t>
            </a:r>
            <a:r>
              <a:rPr lang="en-IN" sz="1800" dirty="0" err="1">
                <a:latin typeface="Old Standard TT" panose="020B0604020202020204" charset="0"/>
                <a:cs typeface="Times New Roman" panose="02020603050405020304" pitchFamily="18" charset="0"/>
              </a:rPr>
              <a:t>Gumaei</a:t>
            </a:r>
            <a:r>
              <a:rPr lang="en-IN" sz="1800" dirty="0">
                <a:latin typeface="Old Standard TT" panose="020B0604020202020204" charset="0"/>
                <a:cs typeface="Times New Roman" panose="02020603050405020304" pitchFamily="18" charset="0"/>
              </a:rPr>
              <a:t>, Waleed and Abdulla, </a:t>
            </a:r>
            <a:r>
              <a:rPr lang="en-IN" sz="1800" dirty="0" err="1">
                <a:latin typeface="Old Standard TT" panose="020B0604020202020204" charset="0"/>
                <a:cs typeface="Times New Roman" panose="02020603050405020304" pitchFamily="18" charset="0"/>
              </a:rPr>
              <a:t>Raed</a:t>
            </a:r>
            <a:r>
              <a:rPr lang="en-IN" sz="1800" dirty="0">
                <a:latin typeface="Old Standard TT" panose="020B0604020202020204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latin typeface="Old Standard TT" panose="020B0604020202020204" charset="0"/>
                <a:cs typeface="Times New Roman" panose="02020603050405020304" pitchFamily="18" charset="0"/>
              </a:rPr>
              <a:t>Thiruchelvam</a:t>
            </a:r>
            <a:r>
              <a:rPr lang="en-IN" sz="1800" dirty="0">
                <a:latin typeface="Old Standard TT" panose="020B060402020202020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Old Standard TT" panose="020B0604020202020204" charset="0"/>
                <a:cs typeface="Times New Roman" panose="02020603050405020304" pitchFamily="18" charset="0"/>
              </a:rPr>
              <a:t>Vinesh</a:t>
            </a:r>
            <a:r>
              <a:rPr lang="en-IN" sz="1800" dirty="0">
                <a:latin typeface="Old Standard TT" panose="020B0604020202020204" charset="0"/>
                <a:cs typeface="Times New Roman" panose="02020603050405020304" pitchFamily="18" charset="0"/>
              </a:rPr>
              <a:t>. (2019). Integrated Wireless Monitoring System Using LoRa and Node-Red for University Building. Journal of Computational and Theoretical Nanoscience. 16. 3384-3394. 10.1166/jctn.2019.8297.</a:t>
            </a:r>
            <a:endParaRPr lang="en-US" sz="1800" dirty="0">
              <a:latin typeface="Old Standard TT" panose="020B060402020202020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Sfikas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Giorgos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Akasiadis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Charilaos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Spyrou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Old Standard TT" panose="020B0604020202020204" charset="0"/>
                <a:cs typeface="Times New Roman" panose="02020603050405020304" pitchFamily="18" charset="0"/>
              </a:rPr>
              <a:t>Evaggelos</a:t>
            </a: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. (2016). Creating a Smart Room using an IoT approach.</a:t>
            </a:r>
            <a:endParaRPr lang="en-IN" sz="1800" dirty="0">
              <a:latin typeface="Old Standard T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1. Project Conception and Initiation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BB69-1CB3-4A3B-B517-E04CD42B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85546"/>
            <a:ext cx="8520600" cy="6132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65E56-2B67-4C0F-8239-EEFBFC217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8746"/>
            <a:ext cx="8520599" cy="1442450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Paper entitled </a:t>
            </a:r>
            <a:r>
              <a:rPr lang="en-IN" b="1" dirty="0"/>
              <a:t>“IoT Enabled Smart Laboratory” </a:t>
            </a:r>
            <a:r>
              <a:rPr lang="en-IN" dirty="0"/>
              <a:t>is accepted at </a:t>
            </a:r>
            <a:r>
              <a:rPr lang="en-IN" b="1" dirty="0"/>
              <a:t>“ICT4SD 2021 Sixth International Conference on ICT for Sustainable Development” </a:t>
            </a:r>
            <a:r>
              <a:rPr lang="en-IN" dirty="0"/>
              <a:t>by </a:t>
            </a:r>
            <a:r>
              <a:rPr lang="en-IN" b="1" dirty="0"/>
              <a:t>“</a:t>
            </a:r>
            <a:r>
              <a:rPr lang="en-IN" b="1" dirty="0" err="1"/>
              <a:t>Prathmesh</a:t>
            </a:r>
            <a:r>
              <a:rPr lang="en-IN" b="1" dirty="0"/>
              <a:t> Pande”, “</a:t>
            </a:r>
            <a:r>
              <a:rPr lang="en-IN" b="1" dirty="0" err="1"/>
              <a:t>Ritesh</a:t>
            </a:r>
            <a:r>
              <a:rPr lang="en-IN" b="1" dirty="0"/>
              <a:t> Shetty”, “Bhavana </a:t>
            </a:r>
            <a:r>
              <a:rPr lang="en-IN" b="1" dirty="0" err="1"/>
              <a:t>Kondurkar</a:t>
            </a:r>
            <a:r>
              <a:rPr lang="en-IN" b="1" dirty="0"/>
              <a:t>” </a:t>
            </a:r>
            <a:r>
              <a:rPr lang="en-IN" dirty="0"/>
              <a:t>and</a:t>
            </a:r>
            <a:r>
              <a:rPr lang="en-IN" b="1" dirty="0"/>
              <a:t> “Prof. Vishal </a:t>
            </a:r>
            <a:r>
              <a:rPr lang="en-IN" b="1" dirty="0" err="1"/>
              <a:t>Badgujar</a:t>
            </a:r>
            <a:r>
              <a:rPr lang="en-IN" b="1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49112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512700" y="2571750"/>
            <a:ext cx="8118600" cy="84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1.1 Abstract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Internet of Things is defined as a system wherever appliances are embedded with software system, sensors and actuators.</a:t>
            </a:r>
          </a:p>
          <a:p>
            <a:pPr marL="285750" indent="-285750" algn="just"/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In our Lab, there are multiple appliances like Lights, Fans, Air Conditioners, and Projectors.</a:t>
            </a:r>
          </a:p>
          <a:p>
            <a:pPr marL="285750" indent="-285750" algn="just"/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The current, usual way to control the appliances in the lab is to manually toggle switches on the switch board of the particular Lab.</a:t>
            </a:r>
          </a:p>
          <a:p>
            <a:pPr marL="285750" indent="-285750"/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However, that in itself is a time consuming task as a person has to be available to do so. </a:t>
            </a:r>
          </a:p>
          <a:p>
            <a:pPr marL="285750" indent="-285750" algn="just"/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Our proposed system is aimed at developing an automated solution where even if the end-user/admin is located remotely, the appliances can be turned on.</a:t>
            </a:r>
          </a:p>
          <a:p>
            <a:pPr marL="514350" indent="-285750"/>
            <a:endParaRPr dirty="0">
              <a:latin typeface="Old Standard TT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1.2 Objectives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To automatize the appliances present in Labs.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To reduce the power consumption by economical usage of the appliances.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To minimize, monetary costs, user discomfort, delays, utilization of resources.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To provide cloud access so that any device can access remotely regardless of being in same network or not.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To attempt integration of laboratory time scheduling with the system.</a:t>
            </a:r>
            <a:endParaRPr lang="en-IN" dirty="0">
              <a:latin typeface="Old Standard TT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19335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Literature Review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167E09-6B33-449C-A701-89D6AFEF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86270"/>
              </p:ext>
            </p:extLst>
          </p:nvPr>
        </p:nvGraphicFramePr>
        <p:xfrm>
          <a:off x="147134" y="767792"/>
          <a:ext cx="8849732" cy="41823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9020">
                  <a:extLst>
                    <a:ext uri="{9D8B030D-6E8A-4147-A177-3AD203B41FA5}">
                      <a16:colId xmlns:a16="http://schemas.microsoft.com/office/drawing/2014/main" val="570311957"/>
                    </a:ext>
                  </a:extLst>
                </a:gridCol>
                <a:gridCol w="1957127">
                  <a:extLst>
                    <a:ext uri="{9D8B030D-6E8A-4147-A177-3AD203B41FA5}">
                      <a16:colId xmlns:a16="http://schemas.microsoft.com/office/drawing/2014/main" val="250799623"/>
                    </a:ext>
                  </a:extLst>
                </a:gridCol>
                <a:gridCol w="3093747">
                  <a:extLst>
                    <a:ext uri="{9D8B030D-6E8A-4147-A177-3AD203B41FA5}">
                      <a16:colId xmlns:a16="http://schemas.microsoft.com/office/drawing/2014/main" val="733364314"/>
                    </a:ext>
                  </a:extLst>
                </a:gridCol>
                <a:gridCol w="2159838">
                  <a:extLst>
                    <a:ext uri="{9D8B030D-6E8A-4147-A177-3AD203B41FA5}">
                      <a16:colId xmlns:a16="http://schemas.microsoft.com/office/drawing/2014/main" val="1310401486"/>
                    </a:ext>
                  </a:extLst>
                </a:gridCol>
              </a:tblGrid>
              <a:tr h="32237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Old Standard TT" panose="020B0604020202020204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Old Standard TT" panose="020B0604020202020204" charset="0"/>
                        </a:rPr>
                        <a:t>Title of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Old Standard TT" panose="020B0604020202020204" charset="0"/>
                        </a:rPr>
                        <a:t>Publication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Old Standard TT" panose="020B0604020202020204" charset="0"/>
                        </a:rPr>
                        <a:t>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09706"/>
                  </a:ext>
                </a:extLst>
              </a:tr>
              <a:tr h="15282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M.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Poongothai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, P. M. Subramanian and A. Rajeswari</a:t>
                      </a:r>
                      <a:endParaRPr lang="en-IN" sz="1400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Design and implementation of IoT based smart laboratory,</a:t>
                      </a:r>
                      <a:endParaRPr lang="en-IN" sz="1400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2018 5th International Conference on Industrial Engineering and Applications (ICIEA), Singapore, 2018, pp. 169-173.</a:t>
                      </a:r>
                      <a:endParaRPr lang="en-IN" sz="1400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Old Standard TT" panose="020B0604020202020204" charset="0"/>
                          <a:ea typeface="Times New Roman" panose="02020603050405020304" pitchFamily="18" charset="0"/>
                        </a:rPr>
                        <a:t>Benefits of IoT in general,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Old Standard TT" panose="020B0604020202020204" charset="0"/>
                          <a:ea typeface="Times New Roman" panose="02020603050405020304" pitchFamily="18" charset="0"/>
                        </a:rPr>
                        <a:t>How automation can be useful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Old Standard TT" panose="020B0604020202020204" charset="0"/>
                          <a:ea typeface="Times New Roman" panose="02020603050405020304" pitchFamily="18" charset="0"/>
                        </a:rPr>
                        <a:t>Use of MQTT and Node-RED for automation. </a:t>
                      </a:r>
                      <a:endParaRPr lang="en-IN" sz="1400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61392"/>
                  </a:ext>
                </a:extLst>
              </a:tr>
              <a:tr h="1116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R. K. </a:t>
                      </a:r>
                      <a:r>
                        <a:rPr lang="en-US" sz="1400" dirty="0" err="1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Kodali</a:t>
                      </a:r>
                      <a:r>
                        <a:rPr lang="en-US" sz="1400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 and A. Anjum</a:t>
                      </a:r>
                      <a:endParaRPr lang="en-IN" sz="1400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IoT Based HOME AUTOMATION Using Node-RED,</a:t>
                      </a:r>
                      <a:endParaRPr lang="en-IN" sz="1400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2018 Second International Conference on Green Computing and Internet of Things (</a:t>
                      </a:r>
                      <a:r>
                        <a:rPr lang="en-US" sz="1400" dirty="0" err="1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ICGCIoT</a:t>
                      </a:r>
                      <a:r>
                        <a:rPr lang="en-US" sz="1400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), Bangalore, India, 2018, pp. 386-390</a:t>
                      </a:r>
                      <a:endParaRPr lang="en-IN" sz="1400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Old Standard TT" panose="020B0604020202020204" charset="0"/>
                          <a:ea typeface="Times New Roman" panose="02020603050405020304" pitchFamily="18" charset="0"/>
                        </a:rPr>
                        <a:t>Home automation system through Node-RED and MQTT using affordable Wi-Fi Boards.</a:t>
                      </a:r>
                      <a:endParaRPr lang="en-IN" sz="1400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25753"/>
                  </a:ext>
                </a:extLst>
              </a:tr>
              <a:tr h="1116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Old Standard TT" panose="020B0604020202020204" charset="0"/>
                          <a:ea typeface="Times New Roman" panose="02020603050405020304" pitchFamily="18" charset="0"/>
                        </a:rPr>
                        <a:t>T.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Old Standard TT" panose="020B0604020202020204" charset="0"/>
                          <a:ea typeface="Times New Roman" panose="02020603050405020304" pitchFamily="18" charset="0"/>
                        </a:rPr>
                        <a:t>Malche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Old Standard TT" panose="020B0604020202020204" charset="0"/>
                          <a:ea typeface="Times New Roman" panose="02020603050405020304" pitchFamily="18" charset="0"/>
                        </a:rPr>
                        <a:t> and P.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Old Standard TT" panose="020B0604020202020204" charset="0"/>
                          <a:ea typeface="Times New Roman" panose="02020603050405020304" pitchFamily="18" charset="0"/>
                        </a:rPr>
                        <a:t>Maheshwary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Old Standard TT" panose="020B0604020202020204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IN" sz="1400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Internet of Things (IoT) for building smart home system</a:t>
                      </a:r>
                      <a:endParaRPr lang="en-IN" sz="1400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2017 International Conference on I-SMAC (IoT in Social, Mobile, Analytics and Cloud) (I-SMAC), </a:t>
                      </a:r>
                      <a:r>
                        <a:rPr lang="en-US" sz="1400" dirty="0" err="1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Palladam</a:t>
                      </a:r>
                      <a:r>
                        <a:rPr lang="en-US" sz="1400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, 2017, pp. 65-70.</a:t>
                      </a:r>
                    </a:p>
                    <a:p>
                      <a:pPr algn="ctr"/>
                      <a:endParaRPr lang="en-IN" sz="1400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Old Standard TT" panose="020B0604020202020204" charset="0"/>
                        </a:rPr>
                        <a:t>In-depth discussion about IoT, Smart Home, and Home Automation.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471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0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19335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Literature Review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167E09-6B33-449C-A701-89D6AFEF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07305"/>
              </p:ext>
            </p:extLst>
          </p:nvPr>
        </p:nvGraphicFramePr>
        <p:xfrm>
          <a:off x="227156" y="967866"/>
          <a:ext cx="8689688" cy="32077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3314">
                  <a:extLst>
                    <a:ext uri="{9D8B030D-6E8A-4147-A177-3AD203B41FA5}">
                      <a16:colId xmlns:a16="http://schemas.microsoft.com/office/drawing/2014/main" val="570311957"/>
                    </a:ext>
                  </a:extLst>
                </a:gridCol>
                <a:gridCol w="2491530">
                  <a:extLst>
                    <a:ext uri="{9D8B030D-6E8A-4147-A177-3AD203B41FA5}">
                      <a16:colId xmlns:a16="http://schemas.microsoft.com/office/drawing/2014/main" val="250799623"/>
                    </a:ext>
                  </a:extLst>
                </a:gridCol>
                <a:gridCol w="2667699">
                  <a:extLst>
                    <a:ext uri="{9D8B030D-6E8A-4147-A177-3AD203B41FA5}">
                      <a16:colId xmlns:a16="http://schemas.microsoft.com/office/drawing/2014/main" val="733364314"/>
                    </a:ext>
                  </a:extLst>
                </a:gridCol>
                <a:gridCol w="1677145">
                  <a:extLst>
                    <a:ext uri="{9D8B030D-6E8A-4147-A177-3AD203B41FA5}">
                      <a16:colId xmlns:a16="http://schemas.microsoft.com/office/drawing/2014/main" val="1310401486"/>
                    </a:ext>
                  </a:extLst>
                </a:gridCol>
              </a:tblGrid>
              <a:tr h="46456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Old Standard TT" panose="020B0604020202020204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Old Standard TT" panose="020B0604020202020204" charset="0"/>
                        </a:rPr>
                        <a:t>Title of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Old Standard TT" panose="020B0604020202020204" charset="0"/>
                        </a:rPr>
                        <a:t>Publication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Old Standard TT" panose="020B0604020202020204" charset="0"/>
                        </a:rPr>
                        <a:t>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09706"/>
                  </a:ext>
                </a:extLst>
              </a:tr>
              <a:tr h="9164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US" dirty="0" err="1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Somani</a:t>
                      </a:r>
                      <a:r>
                        <a:rPr lang="en-US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, P. </a:t>
                      </a:r>
                      <a:r>
                        <a:rPr lang="en-US" dirty="0" err="1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Solunke</a:t>
                      </a:r>
                      <a:r>
                        <a:rPr lang="en-US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, S. </a:t>
                      </a:r>
                      <a:r>
                        <a:rPr lang="en-US" dirty="0" err="1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Oke</a:t>
                      </a:r>
                      <a:r>
                        <a:rPr lang="en-US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, P. </a:t>
                      </a:r>
                      <a:r>
                        <a:rPr lang="en-US" dirty="0" err="1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Medhi</a:t>
                      </a:r>
                      <a:r>
                        <a:rPr lang="en-US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 and P. P. </a:t>
                      </a:r>
                      <a:r>
                        <a:rPr lang="en-US" dirty="0" err="1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Laturkar</a:t>
                      </a:r>
                      <a:endParaRPr lang="en-IN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IoT Based Smart Security and Home Automation</a:t>
                      </a:r>
                      <a:endParaRPr lang="en-IN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” 2018 Fourth International Conference on Computing Communication Control and Automation (ICCUBEA), Pune, India, 2018, pp. 1-4.</a:t>
                      </a:r>
                      <a:endParaRPr lang="en-IN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Old Standard TT" panose="020B0604020202020204" charset="0"/>
                          <a:ea typeface="Times New Roman" panose="02020603050405020304" pitchFamily="18" charset="0"/>
                        </a:rPr>
                        <a:t>Home Automation using IoT via Raspberry-Pi and an Android Application.</a:t>
                      </a:r>
                      <a:endParaRPr lang="en-IN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61392"/>
                  </a:ext>
                </a:extLst>
              </a:tr>
              <a:tr h="464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H. K. Singh, S. Verma, S. Pal and K. Pandey</a:t>
                      </a:r>
                      <a:endParaRPr lang="en-IN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A step towards Home Automation using IOT</a:t>
                      </a:r>
                      <a:endParaRPr lang="en-IN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2019 Twelfth International </a:t>
                      </a:r>
                      <a:r>
                        <a:rPr lang="en-US" dirty="0" err="1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Confernce</a:t>
                      </a:r>
                      <a:r>
                        <a:rPr lang="en-US" dirty="0">
                          <a:latin typeface="Old Standard TT" panose="020B0604020202020204" charset="0"/>
                          <a:cs typeface="Times New Roman" panose="02020603050405020304" pitchFamily="18" charset="0"/>
                        </a:rPr>
                        <a:t> on Contemporary Computing (IC3), Noida, India, 2019, pp. 1-5.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Old Standard TT" panose="020B0604020202020204" charset="0"/>
                          <a:ea typeface="Times New Roman" panose="02020603050405020304" pitchFamily="18" charset="0"/>
                        </a:rPr>
                        <a:t>Building a home automation system using NodeMCU (ESP8266), NodeJS, and Relays.</a:t>
                      </a:r>
                      <a:endParaRPr lang="en-IN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Old Standard TT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2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1.4 Problem Definition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Our institute has many laboratories and therefore, more staff.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If laboratory session ends, sometimes the machines and appliances are left running.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Physically toggling switches at the start/end of a lab session adds to wastage of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Also, when out of premises and unable to turn off devices, this will lead to huge power wastage.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Old Standard TT" panose="020B0604020202020204" charset="0"/>
                <a:cs typeface="Times New Roman" panose="02020603050405020304" pitchFamily="18" charset="0"/>
              </a:rPr>
              <a:t>To mitigate this issue, we built this syste</a:t>
            </a:r>
            <a:r>
              <a:rPr lang="en-US" dirty="0">
                <a:latin typeface="Old Standard TT" panose="020B0604020202020204" charset="0"/>
                <a:cs typeface="Times New Roman" panose="02020603050405020304" pitchFamily="18" charset="0"/>
              </a:rPr>
              <a:t>m.</a:t>
            </a:r>
            <a:endParaRPr dirty="0">
              <a:latin typeface="Old Standard TT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298981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1.5 Scope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8520600" cy="378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Old Standard TT" panose="020B0604020202020204" charset="0"/>
                <a:cs typeface="Times New Roman" panose="02020603050405020304" pitchFamily="18" charset="0"/>
              </a:rPr>
              <a:t>Our system can be used in not only college/institute laboratories, but with suitable modifications to cater the needs of the specific domain, it can also be used in places like: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Old Standard TT" panose="020B0604020202020204" charset="0"/>
                <a:cs typeface="Times New Roman" panose="02020603050405020304" pitchFamily="18" charset="0"/>
              </a:rPr>
              <a:t>Homes.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Old Standard TT" panose="020B0604020202020204" charset="0"/>
                <a:cs typeface="Times New Roman" panose="02020603050405020304" pitchFamily="18" charset="0"/>
              </a:rPr>
              <a:t>Offices.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Old Standard TT" panose="020B0604020202020204" charset="0"/>
                <a:cs typeface="Times New Roman" panose="02020603050405020304" pitchFamily="18" charset="0"/>
              </a:rPr>
              <a:t>Industrial locations.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Old Standard TT" panose="020B0604020202020204" charset="0"/>
                <a:cs typeface="Times New Roman" panose="02020603050405020304" pitchFamily="18" charset="0"/>
              </a:rPr>
              <a:t>Shops.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1800" dirty="0">
              <a:latin typeface="Old Standard TT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Old Standard TT" panose="020B0604020202020204" charset="0"/>
                <a:cs typeface="Times New Roman" panose="02020603050405020304" pitchFamily="18" charset="0"/>
              </a:rPr>
              <a:t>With Node-RED, Cross platform compatibility is ensured.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dirty="0">
              <a:latin typeface="Old Standard TT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1470</Words>
  <Application>Microsoft Office PowerPoint</Application>
  <PresentationFormat>On-screen Show (16:9)</PresentationFormat>
  <Paragraphs>123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Times New Roman</vt:lpstr>
      <vt:lpstr>Arial</vt:lpstr>
      <vt:lpstr>Old Standard TT</vt:lpstr>
      <vt:lpstr>Paperback</vt:lpstr>
      <vt:lpstr>Department of Information Technology A.P. Shah Institute of Technology G.B.Road, Kasarvadavli, Thane (W), Mumbai-400615 UNIVERSITY OF MUMBAI Academic Year 2020-2021</vt:lpstr>
      <vt:lpstr>                                                A Project Presentation on IoT Enabled Smart Laboratory Submitted in partial fulfillment of the degree of Bachelor of Engineering(Sem-7) In INFORMATION TECHNOLOGY By Prathmesh Pande (16104020) Ritesh Shetty (16104048) Bhavana Kondurkar (16104066)  Under the Guidance of Prof. Vishal Badgujar    </vt:lpstr>
      <vt:lpstr>1. Project Conception and Initiation</vt:lpstr>
      <vt:lpstr>1.1 Abstract</vt:lpstr>
      <vt:lpstr>1.2 Objectives</vt:lpstr>
      <vt:lpstr>1.3 Literature Review</vt:lpstr>
      <vt:lpstr>1.3 Literature Review</vt:lpstr>
      <vt:lpstr>1.4 Problem Definition</vt:lpstr>
      <vt:lpstr>1.5 Scope</vt:lpstr>
      <vt:lpstr>1.6 Technology stack</vt:lpstr>
      <vt:lpstr>1.7 Benefits for environment &amp; Society</vt:lpstr>
      <vt:lpstr>2. Project Design</vt:lpstr>
      <vt:lpstr>2.1 Existing System.</vt:lpstr>
      <vt:lpstr>2.2 Proposed System</vt:lpstr>
      <vt:lpstr>3. Implementation</vt:lpstr>
      <vt:lpstr>Breadboard Circuit Design:</vt:lpstr>
      <vt:lpstr>Schematic of the Circuit:</vt:lpstr>
      <vt:lpstr>4. Testing</vt:lpstr>
      <vt:lpstr>Node-RED Editor:</vt:lpstr>
      <vt:lpstr>Final Circuit:</vt:lpstr>
      <vt:lpstr>5. Result</vt:lpstr>
      <vt:lpstr>Node-RED GUI Dashboard:</vt:lpstr>
      <vt:lpstr>Time Scheduling:</vt:lpstr>
      <vt:lpstr>Google Home Integration:</vt:lpstr>
      <vt:lpstr>6. Conclusion and Future Scope</vt:lpstr>
      <vt:lpstr>Conclusion and Future Scope:</vt:lpstr>
      <vt:lpstr>Limitations of this system:</vt:lpstr>
      <vt:lpstr>References</vt:lpstr>
      <vt:lpstr>PowerPoint Presentation</vt:lpstr>
      <vt:lpstr>Publication: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Technology A.P. Shah Institute of Technology G.B.Road,Kasarvadavli, Thane(W), Mumbai-400615 UNIVERSITY OF MUMBAI Academic Year 2019-2020</dc:title>
  <cp:lastModifiedBy>Pande Family</cp:lastModifiedBy>
  <cp:revision>17</cp:revision>
  <dcterms:modified xsi:type="dcterms:W3CDTF">2021-05-13T07:38:05Z</dcterms:modified>
</cp:coreProperties>
</file>