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7" r:id="rId2"/>
    <p:sldId id="268" r:id="rId3"/>
    <p:sldId id="259" r:id="rId4"/>
    <p:sldId id="260" r:id="rId5"/>
    <p:sldId id="261" r:id="rId6"/>
    <p:sldId id="270" r:id="rId7"/>
    <p:sldId id="262" r:id="rId8"/>
    <p:sldId id="272" r:id="rId9"/>
    <p:sldId id="273" r:id="rId10"/>
    <p:sldId id="271"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C5EB1C2-0354-4BF9-B732-22EE83836E08}" type="datetimeFigureOut">
              <a:rPr lang="en-IN" smtClean="0"/>
              <a:pPr/>
              <a:t>09-11-2019</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94CA32C-DCB0-4EFD-AE6A-8DA889B7705D}" type="slidenum">
              <a:rPr lang="en-IN" smtClean="0"/>
              <a:pPr/>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CA32C-DCB0-4EFD-AE6A-8DA889B7705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CA32C-DCB0-4EFD-AE6A-8DA889B7705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CA32C-DCB0-4EFD-AE6A-8DA889B7705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CA32C-DCB0-4EFD-AE6A-8DA889B7705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CA32C-DCB0-4EFD-AE6A-8DA889B7705D}"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CA32C-DCB0-4EFD-AE6A-8DA889B7705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CA32C-DCB0-4EFD-AE6A-8DA889B7705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CA32C-DCB0-4EFD-AE6A-8DA889B7705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7" name="Slide Number Placeholder 6"/>
          <p:cNvSpPr>
            <a:spLocks noGrp="1"/>
          </p:cNvSpPr>
          <p:nvPr>
            <p:ph type="sldNum" sz="quarter" idx="12"/>
          </p:nvPr>
        </p:nvSpPr>
        <p:spPr/>
        <p:txBody>
          <a:bodyPr/>
          <a:lstStyle/>
          <a:p>
            <a:fld id="{294CA32C-DCB0-4EFD-AE6A-8DA889B7705D}"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5EB1C2-0354-4BF9-B732-22EE83836E08}" type="datetimeFigureOut">
              <a:rPr lang="en-IN" smtClean="0"/>
              <a:pPr/>
              <a:t>09-11-2019</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294CA32C-DCB0-4EFD-AE6A-8DA889B7705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C5EB1C2-0354-4BF9-B732-22EE83836E08}" type="datetimeFigureOut">
              <a:rPr lang="en-IN" smtClean="0"/>
              <a:pPr/>
              <a:t>09-11-2019</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94CA32C-DCB0-4EFD-AE6A-8DA889B7705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PBL </a:t>
            </a:r>
            <a:br>
              <a:rPr lang="en-US" dirty="0" smtClean="0"/>
            </a:br>
            <a:r>
              <a:rPr lang="en-US" dirty="0" smtClean="0"/>
              <a:t>Presentation</a:t>
            </a:r>
            <a:br>
              <a:rPr lang="en-US" dirty="0" smtClean="0"/>
            </a:b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By : </a:t>
            </a:r>
          </a:p>
          <a:p>
            <a:r>
              <a:rPr lang="en-US" dirty="0" err="1" smtClean="0"/>
              <a:t>Shailesh</a:t>
            </a:r>
            <a:r>
              <a:rPr lang="en-US" dirty="0" smtClean="0"/>
              <a:t> </a:t>
            </a:r>
            <a:r>
              <a:rPr lang="en-US" dirty="0" err="1" smtClean="0"/>
              <a:t>Mohite</a:t>
            </a:r>
            <a:r>
              <a:rPr lang="en-US" dirty="0" smtClean="0"/>
              <a:t> 55</a:t>
            </a:r>
          </a:p>
          <a:p>
            <a:r>
              <a:rPr lang="en-IN" dirty="0" err="1" smtClean="0"/>
              <a:t>Prathmesh</a:t>
            </a:r>
            <a:r>
              <a:rPr lang="en-IN" dirty="0" smtClean="0"/>
              <a:t> </a:t>
            </a:r>
            <a:r>
              <a:rPr lang="en-IN" dirty="0" err="1" smtClean="0"/>
              <a:t>Patil</a:t>
            </a:r>
            <a:r>
              <a:rPr lang="en-IN" dirty="0" smtClean="0"/>
              <a:t> 45</a:t>
            </a:r>
          </a:p>
          <a:p>
            <a:r>
              <a:rPr lang="en-IN" dirty="0" err="1" smtClean="0"/>
              <a:t>Ruturaj</a:t>
            </a:r>
            <a:r>
              <a:rPr lang="en-IN" dirty="0" smtClean="0"/>
              <a:t> </a:t>
            </a:r>
            <a:r>
              <a:rPr lang="en-IN" dirty="0" err="1" smtClean="0"/>
              <a:t>Sankpal</a:t>
            </a:r>
            <a:r>
              <a:rPr lang="en-IN" dirty="0" smtClean="0"/>
              <a:t> 54</a:t>
            </a:r>
            <a:endParaRPr lang="en-IN" dirty="0" smtClean="0"/>
          </a:p>
          <a:p>
            <a:r>
              <a:rPr lang="en-IN" dirty="0" err="1" smtClean="0"/>
              <a:t>Vaishnavi</a:t>
            </a:r>
            <a:r>
              <a:rPr lang="en-IN" dirty="0" smtClean="0"/>
              <a:t> </a:t>
            </a:r>
            <a:r>
              <a:rPr lang="en-IN" dirty="0" err="1" smtClean="0"/>
              <a:t>Patil</a:t>
            </a:r>
            <a:r>
              <a:rPr lang="en-IN" dirty="0" smtClean="0"/>
              <a:t> 42</a:t>
            </a:r>
            <a:endParaRPr lang="en-US" dirty="0"/>
          </a:p>
        </p:txBody>
      </p:sp>
    </p:spTree>
    <p:extLst>
      <p:ext uri="{BB962C8B-B14F-4D97-AF65-F5344CB8AC3E}">
        <p14:creationId xmlns:p14="http://schemas.microsoft.com/office/powerpoint/2010/main" val="335233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suggestion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80928"/>
            <a:ext cx="66675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90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2780928"/>
            <a:ext cx="3744534" cy="1321216"/>
          </a:xfrm>
        </p:spPr>
        <p:txBody>
          <a:bodyPr/>
          <a:lstStyle/>
          <a:p>
            <a:r>
              <a:rPr lang="en-US" dirty="0" err="1" smtClean="0"/>
              <a:t>Thankyou</a:t>
            </a:r>
            <a:r>
              <a:rPr lang="en-US" dirty="0" smtClean="0"/>
              <a:t> </a:t>
            </a:r>
            <a:endParaRPr lang="en-US" dirty="0"/>
          </a:p>
        </p:txBody>
      </p:sp>
    </p:spTree>
    <p:extLst>
      <p:ext uri="{BB962C8B-B14F-4D97-AF65-F5344CB8AC3E}">
        <p14:creationId xmlns:p14="http://schemas.microsoft.com/office/powerpoint/2010/main" val="344730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buNone/>
            </a:pPr>
            <a:r>
              <a:rPr lang="en-IN" sz="1600" dirty="0" smtClean="0"/>
              <a:t>Friend Suggestion/recommendation – using graph</a:t>
            </a:r>
          </a:p>
          <a:p>
            <a:pPr>
              <a:buNone/>
            </a:pPr>
            <a:r>
              <a:rPr lang="en-IN" sz="1600" dirty="0" smtClean="0"/>
              <a:t>a. You will be given a graph</a:t>
            </a:r>
          </a:p>
          <a:p>
            <a:pPr>
              <a:buNone/>
            </a:pPr>
            <a:r>
              <a:rPr lang="en-IN" sz="1600" dirty="0" smtClean="0"/>
              <a:t>b. Each node in the graph will represent a person. Links between nodes will represent the association between persons.</a:t>
            </a:r>
          </a:p>
          <a:p>
            <a:pPr>
              <a:buNone/>
            </a:pPr>
            <a:r>
              <a:rPr lang="en-IN" sz="1600" dirty="0" smtClean="0"/>
              <a:t>c. The program shall suggest/recommend the friends by considering the association between nodes. If friend is added the considering link shall be added to the adjacency matrix.</a:t>
            </a:r>
          </a:p>
          <a:p>
            <a:pPr>
              <a:buNone/>
            </a:pPr>
            <a:endParaRPr lang="en-IN" sz="1600" dirty="0" smtClean="0"/>
          </a:p>
        </p:txBody>
      </p:sp>
    </p:spTree>
    <p:extLst>
      <p:ext uri="{BB962C8B-B14F-4D97-AF65-F5344CB8AC3E}">
        <p14:creationId xmlns:p14="http://schemas.microsoft.com/office/powerpoint/2010/main" val="107691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268760"/>
            <a:ext cx="6592696" cy="679524"/>
          </a:xfrm>
        </p:spPr>
        <p:txBody>
          <a:bodyPr>
            <a:normAutofit fontScale="90000"/>
          </a:bodyPr>
          <a:lstStyle/>
          <a:p>
            <a:r>
              <a:rPr lang="en-IN" dirty="0" smtClean="0"/>
              <a:t>What is Graph</a:t>
            </a:r>
            <a:endParaRPr lang="en-IN" dirty="0"/>
          </a:p>
        </p:txBody>
      </p:sp>
      <p:sp>
        <p:nvSpPr>
          <p:cNvPr id="3" name="Content Placeholder 2"/>
          <p:cNvSpPr>
            <a:spLocks noGrp="1"/>
          </p:cNvSpPr>
          <p:nvPr>
            <p:ph idx="1"/>
          </p:nvPr>
        </p:nvSpPr>
        <p:spPr>
          <a:xfrm>
            <a:off x="971600" y="2132856"/>
            <a:ext cx="7056900" cy="2185467"/>
          </a:xfrm>
        </p:spPr>
        <p:txBody>
          <a:bodyPr>
            <a:normAutofit fontScale="92500" lnSpcReduction="20000"/>
          </a:bodyPr>
          <a:lstStyle/>
          <a:p>
            <a:pPr>
              <a:buNone/>
            </a:pPr>
            <a:r>
              <a:rPr lang="en-US" dirty="0" smtClean="0"/>
              <a:t>A graph is a pictorial representation of a set</a:t>
            </a:r>
          </a:p>
          <a:p>
            <a:pPr>
              <a:buNone/>
            </a:pPr>
            <a:r>
              <a:rPr lang="en-US" dirty="0" smtClean="0"/>
              <a:t>of objects where some pairs of objects are</a:t>
            </a:r>
          </a:p>
          <a:p>
            <a:pPr>
              <a:buNone/>
            </a:pPr>
            <a:r>
              <a:rPr lang="en-US" dirty="0" smtClean="0"/>
              <a:t>connected by links. The interconnected objects</a:t>
            </a:r>
          </a:p>
          <a:p>
            <a:pPr>
              <a:buNone/>
            </a:pPr>
            <a:r>
              <a:rPr lang="en-US" dirty="0" smtClean="0"/>
              <a:t>are represented by points termed as </a:t>
            </a:r>
            <a:r>
              <a:rPr lang="en-US" b="1" dirty="0" smtClean="0"/>
              <a:t>vertices</a:t>
            </a:r>
            <a:r>
              <a:rPr lang="en-US" dirty="0" smtClean="0"/>
              <a:t>, and</a:t>
            </a:r>
          </a:p>
          <a:p>
            <a:pPr>
              <a:buNone/>
            </a:pPr>
            <a:r>
              <a:rPr lang="en-US" dirty="0" smtClean="0"/>
              <a:t>the links that connect the vertices are</a:t>
            </a:r>
          </a:p>
          <a:p>
            <a:pPr>
              <a:buNone/>
            </a:pPr>
            <a:r>
              <a:rPr lang="en-US" dirty="0" smtClean="0"/>
              <a:t>called </a:t>
            </a:r>
            <a:r>
              <a:rPr lang="en-US" b="1" dirty="0" smtClean="0"/>
              <a:t>edges</a:t>
            </a:r>
            <a:r>
              <a:rPr lang="en-US" dirty="0" smtClean="0"/>
              <a:t>.</a:t>
            </a:r>
            <a:endParaRPr lang="en-IN" dirty="0" smtClean="0"/>
          </a:p>
        </p:txBody>
      </p:sp>
    </p:spTree>
    <p:extLst>
      <p:ext uri="{BB962C8B-B14F-4D97-AF65-F5344CB8AC3E}">
        <p14:creationId xmlns:p14="http://schemas.microsoft.com/office/powerpoint/2010/main" val="15806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4" name="Text Placeholder 3"/>
          <p:cNvSpPr>
            <a:spLocks noGrp="1"/>
          </p:cNvSpPr>
          <p:nvPr>
            <p:ph type="body" idx="1"/>
          </p:nvPr>
        </p:nvSpPr>
        <p:spPr>
          <a:xfrm>
            <a:off x="1331640" y="2348880"/>
            <a:ext cx="6637467" cy="3024336"/>
          </a:xfrm>
        </p:spPr>
        <p:txBody>
          <a:bodyPr>
            <a:normAutofit/>
          </a:bodyPr>
          <a:lstStyle/>
          <a:p>
            <a:endParaRPr lang="en-US" dirty="0" smtClean="0">
              <a:solidFill>
                <a:srgbClr val="111111"/>
              </a:solidFill>
              <a:latin typeface="Gotham SSm A"/>
            </a:endParaRPr>
          </a:p>
          <a:p>
            <a:r>
              <a:rPr lang="en-US" dirty="0" smtClean="0">
                <a:solidFill>
                  <a:srgbClr val="111111"/>
                </a:solidFill>
                <a:latin typeface="Gotham SSm A"/>
              </a:rPr>
              <a:t>If you own a </a:t>
            </a:r>
            <a:r>
              <a:rPr lang="en-US" dirty="0" err="1" smtClean="0">
                <a:solidFill>
                  <a:srgbClr val="111111"/>
                </a:solidFill>
                <a:latin typeface="Gotham SSm A"/>
              </a:rPr>
              <a:t>Facebook</a:t>
            </a:r>
            <a:r>
              <a:rPr lang="en-US" dirty="0" smtClean="0">
                <a:solidFill>
                  <a:srgbClr val="111111"/>
                </a:solidFill>
                <a:latin typeface="Gotham SSm A"/>
              </a:rPr>
              <a:t> account, you have probably noticed the mutual friend count below each friend recommendation. When </a:t>
            </a:r>
            <a:r>
              <a:rPr lang="en-US" dirty="0" err="1" smtClean="0">
                <a:solidFill>
                  <a:srgbClr val="111111"/>
                </a:solidFill>
                <a:latin typeface="Gotham SSm A"/>
              </a:rPr>
              <a:t>Facebook</a:t>
            </a:r>
            <a:r>
              <a:rPr lang="en-US" dirty="0" smtClean="0">
                <a:solidFill>
                  <a:srgbClr val="111111"/>
                </a:solidFill>
                <a:latin typeface="Gotham SSm A"/>
              </a:rPr>
              <a:t> offers friend suggestions, you will most likely be presented friends in decreasing order by number of mutual friends. We will recreate the mutual friendship counter while attempting to solve this problem with optimal asymptotic complexity. </a:t>
            </a:r>
          </a:p>
          <a:p>
            <a:endParaRPr lang="en-US" dirty="0"/>
          </a:p>
        </p:txBody>
      </p:sp>
      <p:sp>
        <p:nvSpPr>
          <p:cNvPr id="5" name="Title 1"/>
          <p:cNvSpPr txBox="1">
            <a:spLocks/>
          </p:cNvSpPr>
          <p:nvPr/>
        </p:nvSpPr>
        <p:spPr>
          <a:xfrm>
            <a:off x="1043608" y="1268760"/>
            <a:ext cx="6592696" cy="679524"/>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Mutual Friends</a:t>
            </a:r>
            <a:endParaRPr lang="en-IN" dirty="0"/>
          </a:p>
        </p:txBody>
      </p:sp>
    </p:spTree>
    <p:extLst>
      <p:ext uri="{BB962C8B-B14F-4D97-AF65-F5344CB8AC3E}">
        <p14:creationId xmlns:p14="http://schemas.microsoft.com/office/powerpoint/2010/main" val="286363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1"/>
          <p:cNvPicPr>
            <a:picLocks noChangeAspect="1" noChangeArrowheads="1"/>
          </p:cNvPicPr>
          <p:nvPr/>
        </p:nvPicPr>
        <p:blipFill>
          <a:blip r:embed="rId2" cstate="print"/>
          <a:srcRect/>
          <a:stretch>
            <a:fillRect/>
          </a:stretch>
        </p:blipFill>
        <p:spPr bwMode="auto">
          <a:xfrm>
            <a:off x="2195736" y="1052736"/>
            <a:ext cx="4505325" cy="2771776"/>
          </a:xfrm>
          <a:prstGeom prst="rect">
            <a:avLst/>
          </a:prstGeom>
          <a:ln>
            <a:noFill/>
          </a:ln>
          <a:effectLst>
            <a:outerShdw blurRad="190500" algn="tl" rotWithShape="0">
              <a:srgbClr val="000000">
                <a:alpha val="70000"/>
              </a:srgbClr>
            </a:outerShdw>
          </a:effectLst>
        </p:spPr>
      </p:pic>
      <p:sp>
        <p:nvSpPr>
          <p:cNvPr id="8" name="Title 7"/>
          <p:cNvSpPr>
            <a:spLocks noGrp="1"/>
          </p:cNvSpPr>
          <p:nvPr>
            <p:ph type="title"/>
          </p:nvPr>
        </p:nvSpPr>
        <p:spPr>
          <a:xfrm>
            <a:off x="1043490" y="4221088"/>
            <a:ext cx="7024744" cy="1656184"/>
          </a:xfrm>
        </p:spPr>
        <p:txBody>
          <a:bodyPr>
            <a:noAutofit/>
          </a:bodyPr>
          <a:lstStyle/>
          <a:p>
            <a:r>
              <a:rPr lang="en-US" sz="1800" dirty="0" smtClean="0">
                <a:solidFill>
                  <a:schemeClr val="tx1"/>
                </a:solidFill>
              </a:rPr>
              <a:t>In the above graph, A,B,C,D,E,F are called nodes and the connecting lines between these nodes are called edges. The edges can be directed edges which are shown by arrows; they can also be weighted edges in which some numbers are assigned to them. Hence, a graph can be a directed/undirected and weighted/un-weighted graph.</a:t>
            </a:r>
            <a:endParaRPr lang="en-US" sz="1800" dirty="0">
              <a:solidFill>
                <a:schemeClr val="tx1"/>
              </a:solidFill>
            </a:endParaRPr>
          </a:p>
        </p:txBody>
      </p:sp>
    </p:spTree>
    <p:extLst>
      <p:ext uri="{BB962C8B-B14F-4D97-AF65-F5344CB8AC3E}">
        <p14:creationId xmlns:p14="http://schemas.microsoft.com/office/powerpoint/2010/main" val="284800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t>
            </a:r>
            <a:endParaRPr lang="en-IN" dirty="0"/>
          </a:p>
        </p:txBody>
      </p:sp>
      <p:sp>
        <p:nvSpPr>
          <p:cNvPr id="3" name="Content Placeholder 2"/>
          <p:cNvSpPr txBox="1">
            <a:spLocks/>
          </p:cNvSpPr>
          <p:nvPr/>
        </p:nvSpPr>
        <p:spPr>
          <a:xfrm>
            <a:off x="1043608" y="2492896"/>
            <a:ext cx="6777317" cy="3744416"/>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buFont typeface="Wingdings 2" pitchFamily="18" charset="2"/>
              <a:buNone/>
            </a:pPr>
            <a:r>
              <a:rPr lang="en-US" dirty="0" smtClean="0"/>
              <a:t>We can solve above problem statement by using two methods:</a:t>
            </a:r>
          </a:p>
          <a:p>
            <a:pPr marL="525780" indent="-457200">
              <a:buFont typeface="Wingdings 2" pitchFamily="18" charset="2"/>
              <a:buAutoNum type="arabicPeriod"/>
            </a:pPr>
            <a:r>
              <a:rPr lang="en-US" dirty="0" smtClean="0"/>
              <a:t>Adjacency List </a:t>
            </a:r>
          </a:p>
          <a:p>
            <a:pPr marL="525780" indent="-457200">
              <a:buFont typeface="Wingdings 2" pitchFamily="18" charset="2"/>
              <a:buAutoNum type="arabicPeriod"/>
            </a:pPr>
            <a:r>
              <a:rPr lang="en-US" dirty="0" smtClean="0"/>
              <a:t>Adjacency Matrix</a:t>
            </a:r>
            <a:endParaRPr lang="en-IN" dirty="0"/>
          </a:p>
        </p:txBody>
      </p:sp>
    </p:spTree>
    <p:extLst>
      <p:ext uri="{BB962C8B-B14F-4D97-AF65-F5344CB8AC3E}">
        <p14:creationId xmlns:p14="http://schemas.microsoft.com/office/powerpoint/2010/main" val="150453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92696"/>
            <a:ext cx="7024744" cy="792088"/>
          </a:xfrm>
        </p:spPr>
        <p:txBody>
          <a:bodyPr/>
          <a:lstStyle/>
          <a:p>
            <a:r>
              <a:rPr lang="en-IN" dirty="0" smtClean="0"/>
              <a:t>How </a:t>
            </a:r>
            <a:r>
              <a:rPr lang="en-IN" dirty="0" smtClean="0"/>
              <a:t>to represent </a:t>
            </a:r>
            <a:endParaRPr lang="en-IN" dirty="0"/>
          </a:p>
        </p:txBody>
      </p:sp>
      <p:sp>
        <p:nvSpPr>
          <p:cNvPr id="3" name="Content Placeholder 2"/>
          <p:cNvSpPr>
            <a:spLocks noGrp="1"/>
          </p:cNvSpPr>
          <p:nvPr>
            <p:ph idx="1"/>
          </p:nvPr>
        </p:nvSpPr>
        <p:spPr>
          <a:xfrm>
            <a:off x="1043608" y="1844824"/>
            <a:ext cx="6777317" cy="4392488"/>
          </a:xfrm>
        </p:spPr>
        <p:txBody>
          <a:bodyPr>
            <a:normAutofit fontScale="55000" lnSpcReduction="20000"/>
          </a:bodyPr>
          <a:lstStyle/>
          <a:p>
            <a:pPr>
              <a:buNone/>
            </a:pPr>
            <a:r>
              <a:rPr lang="en-US" b="1" dirty="0" smtClean="0"/>
              <a:t>1. Adjacency Matrix  for the input</a:t>
            </a:r>
          </a:p>
          <a:p>
            <a:pPr>
              <a:buNone/>
            </a:pPr>
            <a:endParaRPr lang="en-US" dirty="0" smtClean="0"/>
          </a:p>
          <a:p>
            <a:pPr>
              <a:buNone/>
            </a:pPr>
            <a:r>
              <a:rPr lang="en-US" dirty="0" smtClean="0"/>
              <a:t>It is a two dimensional array with Boolean flags. As an example, we can represent the edges for the above graph using the following adjacency matrix.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In the given graph, A is connected with B, C and D nodes, so adjacency matrix will have 1s in the ‘A’ row for the ‘B’, ‘C’ and ‘D’ column. </a:t>
            </a:r>
          </a:p>
          <a:p>
            <a:pPr>
              <a:buNone/>
            </a:pPr>
            <a:r>
              <a:rPr lang="en-US" dirty="0" smtClean="0"/>
              <a:t> </a:t>
            </a:r>
          </a:p>
          <a:p>
            <a:pPr>
              <a:buNone/>
            </a:pPr>
            <a:r>
              <a:rPr lang="en-US" dirty="0" smtClean="0"/>
              <a:t>The advantages of representing the edges using adjacency matrix are: </a:t>
            </a:r>
          </a:p>
          <a:p>
            <a:pPr>
              <a:buNone/>
            </a:pPr>
            <a:endParaRPr lang="en-US" dirty="0" smtClean="0"/>
          </a:p>
          <a:p>
            <a:pPr>
              <a:buNone/>
            </a:pPr>
            <a:r>
              <a:rPr lang="en-US" dirty="0" smtClean="0"/>
              <a:t>Simplicity in implementation as you need a 2-dimensional array</a:t>
            </a:r>
          </a:p>
          <a:p>
            <a:pPr>
              <a:buNone/>
            </a:pPr>
            <a:r>
              <a:rPr lang="en-US" dirty="0" smtClean="0"/>
              <a:t> </a:t>
            </a:r>
          </a:p>
          <a:p>
            <a:pPr>
              <a:buNone/>
            </a:pPr>
            <a:r>
              <a:rPr lang="en-US" dirty="0" smtClean="0"/>
              <a:t>Creating edges/removing edges is also easy as you need to update the Booleans </a:t>
            </a:r>
          </a:p>
          <a:p>
            <a:pPr>
              <a:buNone/>
            </a:pPr>
            <a:endParaRPr lang="en-US" dirty="0" smtClean="0"/>
          </a:p>
          <a:p>
            <a:pPr>
              <a:buNone/>
            </a:pPr>
            <a:endParaRPr lang="en-US" dirty="0" smtClean="0"/>
          </a:p>
          <a:p>
            <a:pPr>
              <a:buNone/>
            </a:pPr>
            <a:endParaRPr lang="en-IN" dirty="0"/>
          </a:p>
        </p:txBody>
      </p:sp>
      <p:pic>
        <p:nvPicPr>
          <p:cNvPr id="6146" name="Picture 2" descr="Image 2"/>
          <p:cNvPicPr>
            <a:picLocks noChangeAspect="1" noChangeArrowheads="1"/>
          </p:cNvPicPr>
          <p:nvPr/>
        </p:nvPicPr>
        <p:blipFill>
          <a:blip r:embed="rId2" cstate="print"/>
          <a:srcRect/>
          <a:stretch>
            <a:fillRect/>
          </a:stretch>
        </p:blipFill>
        <p:spPr bwMode="auto">
          <a:xfrm>
            <a:off x="2411760" y="2852936"/>
            <a:ext cx="2088232" cy="1261076"/>
          </a:xfrm>
          <a:prstGeom prst="rect">
            <a:avLst/>
          </a:prstGeom>
          <a:noFill/>
        </p:spPr>
      </p:pic>
    </p:spTree>
    <p:extLst>
      <p:ext uri="{BB962C8B-B14F-4D97-AF65-F5344CB8AC3E}">
        <p14:creationId xmlns:p14="http://schemas.microsoft.com/office/powerpoint/2010/main" val="315205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43490" y="692696"/>
            <a:ext cx="7024744" cy="792088"/>
          </a:xfrm>
        </p:spPr>
        <p:txBody>
          <a:bodyPr/>
          <a:lstStyle/>
          <a:p>
            <a:r>
              <a:rPr lang="en-IN" dirty="0" smtClean="0"/>
              <a:t>Implementation</a:t>
            </a:r>
            <a:endParaRPr lang="en-IN" dirty="0"/>
          </a:p>
        </p:txBody>
      </p:sp>
      <p:sp>
        <p:nvSpPr>
          <p:cNvPr id="4" name="Content Placeholder 2"/>
          <p:cNvSpPr txBox="1">
            <a:spLocks/>
          </p:cNvSpPr>
          <p:nvPr/>
        </p:nvSpPr>
        <p:spPr>
          <a:xfrm>
            <a:off x="1043608" y="1844824"/>
            <a:ext cx="6777317" cy="4392488"/>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525780" indent="-457200">
              <a:buFont typeface="Wingdings 2" pitchFamily="18" charset="2"/>
              <a:buAutoNum type="arabicPeriod"/>
            </a:pPr>
            <a:r>
              <a:rPr lang="en-US" dirty="0" smtClean="0"/>
              <a:t>Enter the data of total nodes present in graph.</a:t>
            </a:r>
          </a:p>
          <a:p>
            <a:pPr marL="525780" indent="-457200">
              <a:buFont typeface="Wingdings 2" pitchFamily="18" charset="2"/>
              <a:buAutoNum type="arabicPeriod"/>
            </a:pPr>
            <a:r>
              <a:rPr lang="en-US" dirty="0" smtClean="0"/>
              <a:t>Enter the adjacency matrix to represent whether the link is present between the nodes.</a:t>
            </a:r>
          </a:p>
          <a:p>
            <a:pPr marL="525780" indent="-457200">
              <a:buFont typeface="Wingdings 2" pitchFamily="18" charset="2"/>
              <a:buAutoNum type="arabicPeriod"/>
            </a:pPr>
            <a:r>
              <a:rPr lang="en-US" dirty="0" smtClean="0"/>
              <a:t>Find the count of adjacent nodes present for each node.</a:t>
            </a:r>
          </a:p>
          <a:p>
            <a:pPr marL="525780" indent="-457200">
              <a:buFont typeface="Wingdings 2" pitchFamily="18" charset="2"/>
              <a:buAutoNum type="arabicPeriod"/>
            </a:pPr>
            <a:r>
              <a:rPr lang="en-US" dirty="0" smtClean="0"/>
              <a:t>For each adjacent find count of adjacent nodes.</a:t>
            </a:r>
          </a:p>
          <a:p>
            <a:pPr marL="525780" indent="-457200">
              <a:buFont typeface="Wingdings 2" pitchFamily="18" charset="2"/>
              <a:buAutoNum type="arabicPeriod"/>
            </a:pPr>
            <a:r>
              <a:rPr lang="en-US" dirty="0" smtClean="0"/>
              <a:t>Add those nodes once in stack.</a:t>
            </a:r>
          </a:p>
          <a:p>
            <a:pPr marL="525780" indent="-457200">
              <a:buFont typeface="Wingdings 2" pitchFamily="18" charset="2"/>
              <a:buAutoNum type="arabicPeriod"/>
            </a:pPr>
            <a:endParaRPr lang="en-US" dirty="0" smtClean="0"/>
          </a:p>
          <a:p>
            <a:pPr>
              <a:buFont typeface="Wingdings 2" pitchFamily="18" charset="2"/>
              <a:buNone/>
            </a:pPr>
            <a:endParaRPr lang="en-US" dirty="0" smtClean="0"/>
          </a:p>
          <a:p>
            <a:pPr>
              <a:buFont typeface="Wingdings 2" pitchFamily="18" charset="2"/>
              <a:buNone/>
            </a:pPr>
            <a:endParaRPr lang="en-IN" dirty="0"/>
          </a:p>
        </p:txBody>
      </p:sp>
    </p:spTree>
    <p:extLst>
      <p:ext uri="{BB962C8B-B14F-4D97-AF65-F5344CB8AC3E}">
        <p14:creationId xmlns:p14="http://schemas.microsoft.com/office/powerpoint/2010/main" val="313265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43490" y="692696"/>
            <a:ext cx="7024744" cy="792088"/>
          </a:xfrm>
          <a:prstGeom prst="rect">
            <a:avLst/>
          </a:prstGeom>
        </p:spPr>
        <p:txBody>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Implementation(Contd.)</a:t>
            </a:r>
            <a:endParaRPr lang="en-IN" dirty="0"/>
          </a:p>
        </p:txBody>
      </p:sp>
      <p:sp>
        <p:nvSpPr>
          <p:cNvPr id="3" name="Content Placeholder 2"/>
          <p:cNvSpPr txBox="1">
            <a:spLocks/>
          </p:cNvSpPr>
          <p:nvPr/>
        </p:nvSpPr>
        <p:spPr>
          <a:xfrm>
            <a:off x="1043608" y="1844824"/>
            <a:ext cx="6777317" cy="4392488"/>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r>
              <a:rPr lang="en-US" dirty="0" smtClean="0"/>
              <a:t>6. If the node is already present in stack then discard the node.</a:t>
            </a:r>
          </a:p>
          <a:p>
            <a:pPr marL="68580" indent="0">
              <a:buNone/>
            </a:pPr>
            <a:r>
              <a:rPr lang="en-US" dirty="0" smtClean="0"/>
              <a:t>7. Then display the stack.</a:t>
            </a:r>
          </a:p>
          <a:p>
            <a:pPr marL="68580" indent="0">
              <a:buNone/>
            </a:pPr>
            <a:r>
              <a:rPr lang="en-US" dirty="0" smtClean="0"/>
              <a:t>8. This stack represents the friend suggestion to be given to node.</a:t>
            </a:r>
          </a:p>
          <a:p>
            <a:pPr marL="68580" indent="0">
              <a:buNone/>
            </a:pPr>
            <a:r>
              <a:rPr lang="en-US" dirty="0" smtClean="0"/>
              <a:t>9. If the request is accepted then change the corresponding value in adjacency matrix.  </a:t>
            </a:r>
          </a:p>
          <a:p>
            <a:pPr>
              <a:buFont typeface="Wingdings 2" pitchFamily="18" charset="2"/>
              <a:buNone/>
            </a:pPr>
            <a:endParaRPr lang="en-US" dirty="0" smtClean="0"/>
          </a:p>
          <a:p>
            <a:pPr>
              <a:buFont typeface="Wingdings 2" pitchFamily="18" charset="2"/>
              <a:buNone/>
            </a:pPr>
            <a:endParaRPr lang="en-IN" dirty="0"/>
          </a:p>
        </p:txBody>
      </p:sp>
    </p:spTree>
    <p:extLst>
      <p:ext uri="{BB962C8B-B14F-4D97-AF65-F5344CB8AC3E}">
        <p14:creationId xmlns:p14="http://schemas.microsoft.com/office/powerpoint/2010/main" val="4020175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234</TotalTime>
  <Words>370</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Austin</vt:lpstr>
      <vt:lpstr>PBL  Presentation </vt:lpstr>
      <vt:lpstr>Problem Statement</vt:lpstr>
      <vt:lpstr>What is Graph</vt:lpstr>
      <vt:lpstr>`</vt:lpstr>
      <vt:lpstr>In the above graph, A,B,C,D,E,F are called nodes and the connecting lines between these nodes are called edges. The edges can be directed edges which are shown by arrows; they can also be weighted edges in which some numbers are assigned to them. Hence, a graph can be a directed/undirected and weighted/un-weighted graph.</vt:lpstr>
      <vt:lpstr>Solutions </vt:lpstr>
      <vt:lpstr>How to represent </vt:lpstr>
      <vt:lpstr>Implementation</vt:lpstr>
      <vt:lpstr>PowerPoint Presentation</vt:lpstr>
      <vt:lpstr>Friend suggestion</vt:lpstr>
      <vt:lpstr>Thankyou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SNAPDRAGON BY QUALCOMM</dc:title>
  <dc:creator>HP</dc:creator>
  <cp:lastModifiedBy>HP</cp:lastModifiedBy>
  <cp:revision>22</cp:revision>
  <dcterms:created xsi:type="dcterms:W3CDTF">2019-04-21T14:25:28Z</dcterms:created>
  <dcterms:modified xsi:type="dcterms:W3CDTF">2019-11-09T04:35:09Z</dcterms:modified>
</cp:coreProperties>
</file>