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59" r:id="rId3"/>
    <p:sldId id="256" r:id="rId4"/>
    <p:sldId id="261" r:id="rId5"/>
    <p:sldId id="262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82ED1-193E-4805-82C5-D8B2660BF75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A7918-C41D-420D-B634-557553CDF0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328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A7918-C41D-420D-B634-557553CDF03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26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AA7918-C41D-420D-B634-557553CDF03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793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591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74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5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1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19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25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28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43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25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3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0C2E707-8CB8-449C-B2FE-1CE1D98BD383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9269BE0-5FF4-4869-9291-E22D7776C2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7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1128-06B1-76B4-6F97-D5C970711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5031" y="2809053"/>
            <a:ext cx="8581938" cy="1239894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Sales Analysis of Global Electronic Retailer Using SQL</a:t>
            </a:r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30866-A2B1-6846-62BA-46C8B5D8DBD2}"/>
              </a:ext>
            </a:extLst>
          </p:cNvPr>
          <p:cNvSpPr txBox="1"/>
          <p:nvPr/>
        </p:nvSpPr>
        <p:spPr>
          <a:xfrm>
            <a:off x="8092580" y="5469622"/>
            <a:ext cx="38785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Presented By : Prathmesh M. Patil</a:t>
            </a:r>
          </a:p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Subject : SQL Mastery Module</a:t>
            </a:r>
          </a:p>
          <a:p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Date : 02-09-2025</a:t>
            </a:r>
            <a:endParaRPr lang="en-IN" sz="2000" dirty="0">
              <a:solidFill>
                <a:schemeClr val="tx2">
                  <a:lumMod val="25000"/>
                </a:schemeClr>
              </a:solidFill>
            </a:endParaRPr>
          </a:p>
        </p:txBody>
      </p:sp>
      <p:pic>
        <p:nvPicPr>
          <p:cNvPr id="4" name="Video 3">
            <a:hlinkClick r:id="" action="ppaction://media"/>
            <a:extLst>
              <a:ext uri="{FF2B5EF4-FFF2-40B4-BE49-F238E27FC236}">
                <a16:creationId xmlns:a16="http://schemas.microsoft.com/office/drawing/2014/main" id="{22177E14-0018-8ED0-5B51-59322D9CDDD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387435"/>
            <a:ext cx="12192000" cy="19027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3C5283-7EBA-EB6C-C961-1C33A5EF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28" y="387435"/>
            <a:ext cx="2441197" cy="190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19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 showWhenStopped="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CE8DB9-9F10-9C68-CFA0-02C75C8EA83C}"/>
              </a:ext>
            </a:extLst>
          </p:cNvPr>
          <p:cNvSpPr txBox="1"/>
          <p:nvPr/>
        </p:nvSpPr>
        <p:spPr>
          <a:xfrm>
            <a:off x="142613" y="75501"/>
            <a:ext cx="6786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Total Sales Quantity by Product</a:t>
            </a:r>
            <a:endParaRPr lang="en-I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A6F4D-4EDE-F679-E36E-E70685B1E5AA}"/>
              </a:ext>
            </a:extLst>
          </p:cNvPr>
          <p:cNvSpPr txBox="1"/>
          <p:nvPr/>
        </p:nvSpPr>
        <p:spPr>
          <a:xfrm>
            <a:off x="142613" y="598721"/>
            <a:ext cx="6031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Top-selling products can be </a:t>
            </a:r>
            <a:r>
              <a:rPr lang="en-US" sz="1600" b="1" dirty="0"/>
              <a:t>promoted more</a:t>
            </a:r>
            <a:r>
              <a:rPr lang="en-US" sz="1600" dirty="0"/>
              <a:t> (to boost revenue).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60028-66F1-E506-507A-E981CD11D80F}"/>
              </a:ext>
            </a:extLst>
          </p:cNvPr>
          <p:cNvSpPr txBox="1"/>
          <p:nvPr/>
        </p:nvSpPr>
        <p:spPr>
          <a:xfrm>
            <a:off x="142613" y="1060385"/>
            <a:ext cx="2768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0A94D1-58B7-9741-76CD-EAA78879369E}"/>
              </a:ext>
            </a:extLst>
          </p:cNvPr>
          <p:cNvSpPr txBox="1"/>
          <p:nvPr/>
        </p:nvSpPr>
        <p:spPr>
          <a:xfrm>
            <a:off x="1132514" y="1460495"/>
            <a:ext cx="334720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 </a:t>
            </a:r>
            <a:r>
              <a:rPr lang="en-IN" dirty="0" err="1">
                <a:solidFill>
                  <a:srgbClr val="002060"/>
                </a:solidFill>
              </a:rPr>
              <a:t>p.`Product</a:t>
            </a:r>
            <a:r>
              <a:rPr lang="en-IN" dirty="0">
                <a:solidFill>
                  <a:srgbClr val="002060"/>
                </a:solidFill>
              </a:rPr>
              <a:t> Name`,    </a:t>
            </a:r>
          </a:p>
          <a:p>
            <a:r>
              <a:rPr lang="en-IN" dirty="0">
                <a:solidFill>
                  <a:srgbClr val="002060"/>
                </a:solidFill>
              </a:rPr>
              <a:t>SUM(</a:t>
            </a:r>
            <a:r>
              <a:rPr lang="en-IN" dirty="0" err="1">
                <a:solidFill>
                  <a:srgbClr val="002060"/>
                </a:solidFill>
              </a:rPr>
              <a:t>s.Quantity</a:t>
            </a:r>
            <a:r>
              <a:rPr lang="en-IN" dirty="0">
                <a:solidFill>
                  <a:srgbClr val="002060"/>
                </a:solidFill>
              </a:rPr>
              <a:t>)</a:t>
            </a:r>
            <a:r>
              <a:rPr lang="en-IN" dirty="0" err="1">
                <a:solidFill>
                  <a:srgbClr val="002060"/>
                </a:solidFill>
              </a:rPr>
              <a:t>ASTotalQuantityFROM</a:t>
            </a:r>
            <a:r>
              <a:rPr lang="en-IN" dirty="0">
                <a:solidFill>
                  <a:srgbClr val="002060"/>
                </a:solidFill>
              </a:rPr>
              <a:t> Sales s</a:t>
            </a:r>
          </a:p>
          <a:p>
            <a:r>
              <a:rPr lang="en-IN" dirty="0">
                <a:solidFill>
                  <a:srgbClr val="002060"/>
                </a:solidFill>
              </a:rPr>
              <a:t>JOIN Products p</a:t>
            </a:r>
          </a:p>
          <a:p>
            <a:r>
              <a:rPr lang="en-IN" dirty="0">
                <a:solidFill>
                  <a:srgbClr val="002060"/>
                </a:solidFill>
              </a:rPr>
              <a:t>ON </a:t>
            </a:r>
            <a:r>
              <a:rPr lang="en-IN" dirty="0" err="1">
                <a:solidFill>
                  <a:srgbClr val="002060"/>
                </a:solidFill>
              </a:rPr>
              <a:t>s.ProductKey</a:t>
            </a:r>
            <a:r>
              <a:rPr lang="en-IN" dirty="0">
                <a:solidFill>
                  <a:srgbClr val="002060"/>
                </a:solidFill>
              </a:rPr>
              <a:t> =</a:t>
            </a:r>
            <a:r>
              <a:rPr lang="en-IN" dirty="0" err="1">
                <a:solidFill>
                  <a:srgbClr val="002060"/>
                </a:solidFill>
              </a:rPr>
              <a:t>p.ProductKey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GROUP BY </a:t>
            </a:r>
            <a:r>
              <a:rPr lang="en-IN" dirty="0" err="1">
                <a:solidFill>
                  <a:srgbClr val="002060"/>
                </a:solidFill>
              </a:rPr>
              <a:t>p.`Product</a:t>
            </a:r>
            <a:r>
              <a:rPr lang="en-IN" dirty="0">
                <a:solidFill>
                  <a:srgbClr val="002060"/>
                </a:solidFill>
              </a:rPr>
              <a:t> Name`</a:t>
            </a:r>
          </a:p>
          <a:p>
            <a:r>
              <a:rPr lang="en-IN" dirty="0">
                <a:solidFill>
                  <a:srgbClr val="002060"/>
                </a:solidFill>
              </a:rPr>
              <a:t>ORDER BY </a:t>
            </a:r>
            <a:r>
              <a:rPr lang="en-IN" dirty="0" err="1">
                <a:solidFill>
                  <a:srgbClr val="002060"/>
                </a:solidFill>
              </a:rPr>
              <a:t>TotalQuantity</a:t>
            </a:r>
            <a:r>
              <a:rPr lang="en-IN" dirty="0">
                <a:solidFill>
                  <a:srgbClr val="002060"/>
                </a:solidFill>
              </a:rPr>
              <a:t> DESC;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18163F-29BF-61A1-CBFB-DD6AF696E61D}"/>
              </a:ext>
            </a:extLst>
          </p:cNvPr>
          <p:cNvSpPr txBox="1"/>
          <p:nvPr/>
        </p:nvSpPr>
        <p:spPr>
          <a:xfrm>
            <a:off x="142613" y="3614930"/>
            <a:ext cx="2139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9F185-DE6F-5DA2-D69D-F7B4ACBC3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209" y="3891930"/>
            <a:ext cx="4883791" cy="2715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22DDAF-E004-E51E-85FF-BB5B62440675}"/>
              </a:ext>
            </a:extLst>
          </p:cNvPr>
          <p:cNvSpPr txBox="1"/>
          <p:nvPr/>
        </p:nvSpPr>
        <p:spPr>
          <a:xfrm>
            <a:off x="6929306" y="1060385"/>
            <a:ext cx="1426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98E05-BE96-C986-33C0-2EA9B995B5F7}"/>
              </a:ext>
            </a:extLst>
          </p:cNvPr>
          <p:cNvSpPr txBox="1"/>
          <p:nvPr/>
        </p:nvSpPr>
        <p:spPr>
          <a:xfrm>
            <a:off x="7835316" y="1124125"/>
            <a:ext cx="33472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Total sales quantity by product helps identify best-sellers and optimize Business decisions around stock, marketing, and revenue.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8418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CA63C-1234-6F57-8971-8FAC318CBCFF}"/>
              </a:ext>
            </a:extLst>
          </p:cNvPr>
          <p:cNvSpPr txBox="1"/>
          <p:nvPr/>
        </p:nvSpPr>
        <p:spPr>
          <a:xfrm>
            <a:off x="142613" y="92279"/>
            <a:ext cx="4077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High-value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48261-8D73-A2D0-C97F-4E6BF7109CBB}"/>
              </a:ext>
            </a:extLst>
          </p:cNvPr>
          <p:cNvSpPr txBox="1"/>
          <p:nvPr/>
        </p:nvSpPr>
        <p:spPr>
          <a:xfrm>
            <a:off x="142613" y="1077163"/>
            <a:ext cx="2021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B6D529-D331-B995-4BF9-7AAD3226A096}"/>
              </a:ext>
            </a:extLst>
          </p:cNvPr>
          <p:cNvSpPr txBox="1"/>
          <p:nvPr/>
        </p:nvSpPr>
        <p:spPr>
          <a:xfrm>
            <a:off x="142613" y="615499"/>
            <a:ext cx="5679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Businesses May Promote high-value products to Increase Revenue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ADBCF-CAF2-6328-84CE-65046B33833D}"/>
              </a:ext>
            </a:extLst>
          </p:cNvPr>
          <p:cNvSpPr txBox="1"/>
          <p:nvPr/>
        </p:nvSpPr>
        <p:spPr>
          <a:xfrm>
            <a:off x="1153486" y="1277218"/>
            <a:ext cx="22901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SELECT </a:t>
            </a:r>
            <a:r>
              <a:rPr lang="en-US" dirty="0" err="1">
                <a:solidFill>
                  <a:srgbClr val="002060"/>
                </a:solidFill>
              </a:rPr>
              <a:t>p.`ProductName</a:t>
            </a:r>
            <a:r>
              <a:rPr lang="en-US" dirty="0">
                <a:solidFill>
                  <a:srgbClr val="002060"/>
                </a:solidFill>
              </a:rPr>
              <a:t>`,    </a:t>
            </a:r>
            <a:r>
              <a:rPr lang="en-US" dirty="0" err="1">
                <a:solidFill>
                  <a:srgbClr val="002060"/>
                </a:solidFill>
              </a:rPr>
              <a:t>p.Brand</a:t>
            </a:r>
            <a:r>
              <a:rPr lang="en-US" dirty="0">
                <a:solidFill>
                  <a:srgbClr val="002060"/>
                </a:solidFill>
              </a:rPr>
              <a:t>,    p.`</a:t>
            </a:r>
            <a:r>
              <a:rPr lang="en-US" dirty="0" err="1">
                <a:solidFill>
                  <a:srgbClr val="002060"/>
                </a:solidFill>
              </a:rPr>
              <a:t>UnitPriceNumeric`FROM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</a:rPr>
              <a:t>Products p</a:t>
            </a:r>
          </a:p>
          <a:p>
            <a:r>
              <a:rPr lang="en-US" dirty="0">
                <a:solidFill>
                  <a:srgbClr val="002060"/>
                </a:solidFill>
              </a:rPr>
              <a:t>ORDER BY p.`</a:t>
            </a:r>
            <a:r>
              <a:rPr lang="en-US" dirty="0" err="1">
                <a:solidFill>
                  <a:srgbClr val="002060"/>
                </a:solidFill>
              </a:rPr>
              <a:t>UnitPriceNumeric</a:t>
            </a:r>
            <a:r>
              <a:rPr lang="en-US" dirty="0">
                <a:solidFill>
                  <a:srgbClr val="002060"/>
                </a:solidFill>
              </a:rPr>
              <a:t>` DESC LIMIT 10;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CC7164-B6E8-41BB-3C0A-04A652AB64A6}"/>
              </a:ext>
            </a:extLst>
          </p:cNvPr>
          <p:cNvSpPr txBox="1"/>
          <p:nvPr/>
        </p:nvSpPr>
        <p:spPr>
          <a:xfrm>
            <a:off x="209725" y="3777207"/>
            <a:ext cx="165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775F4C-7E45-2BA7-2D8B-A7CC0C232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079" y="3990575"/>
            <a:ext cx="4800921" cy="25853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326DE1-2040-FDCB-F96C-1FE6E7606540}"/>
              </a:ext>
            </a:extLst>
          </p:cNvPr>
          <p:cNvSpPr txBox="1"/>
          <p:nvPr/>
        </p:nvSpPr>
        <p:spPr>
          <a:xfrm>
            <a:off x="6803471" y="1077162"/>
            <a:ext cx="30535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108A5-BD17-3F41-5F7D-32862E038078}"/>
              </a:ext>
            </a:extLst>
          </p:cNvPr>
          <p:cNvSpPr txBox="1"/>
          <p:nvPr/>
        </p:nvSpPr>
        <p:spPr>
          <a:xfrm>
            <a:off x="7743039" y="1142940"/>
            <a:ext cx="3791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Identifies the Top Premium Products in The Catalog. Helps focus on the products that generate more revenue per sale.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12796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55937D-6EAF-A4EA-84AE-D7F58DB71D07}"/>
              </a:ext>
            </a:extLst>
          </p:cNvPr>
          <p:cNvSpPr txBox="1"/>
          <p:nvPr/>
        </p:nvSpPr>
        <p:spPr>
          <a:xfrm>
            <a:off x="109057" y="0"/>
            <a:ext cx="5176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Revenue Contribution By Gender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6A3C64-BB6C-7BCB-752F-BF0FA8AD58ED}"/>
              </a:ext>
            </a:extLst>
          </p:cNvPr>
          <p:cNvSpPr txBox="1"/>
          <p:nvPr/>
        </p:nvSpPr>
        <p:spPr>
          <a:xfrm>
            <a:off x="109057" y="523220"/>
            <a:ext cx="67132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Understand how much Revenue each Gender contributes to the Total Sales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79D38-DCF3-7079-C8F6-C9714D64F3F4}"/>
              </a:ext>
            </a:extLst>
          </p:cNvPr>
          <p:cNvSpPr txBox="1"/>
          <p:nvPr/>
        </p:nvSpPr>
        <p:spPr>
          <a:xfrm>
            <a:off x="109057" y="984884"/>
            <a:ext cx="24579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6BB9D7-B812-B1A4-9739-A7373C20A1B7}"/>
              </a:ext>
            </a:extLst>
          </p:cNvPr>
          <p:cNvSpPr txBox="1"/>
          <p:nvPr/>
        </p:nvSpPr>
        <p:spPr>
          <a:xfrm>
            <a:off x="1130417" y="1184939"/>
            <a:ext cx="594150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c. Gender, </a:t>
            </a:r>
          </a:p>
          <a:p>
            <a:r>
              <a:rPr lang="en-IN" dirty="0">
                <a:solidFill>
                  <a:srgbClr val="002060"/>
                </a:solidFill>
              </a:rPr>
              <a:t>SUM( s. Quantity * p . </a:t>
            </a:r>
            <a:r>
              <a:rPr lang="en-IN" dirty="0" err="1">
                <a:solidFill>
                  <a:srgbClr val="002060"/>
                </a:solidFill>
              </a:rPr>
              <a:t>UnitPriceNumeric</a:t>
            </a:r>
            <a:r>
              <a:rPr lang="en-IN" dirty="0">
                <a:solidFill>
                  <a:srgbClr val="002060"/>
                </a:solidFill>
              </a:rPr>
              <a:t> ) AS Revenue</a:t>
            </a:r>
          </a:p>
          <a:p>
            <a:r>
              <a:rPr lang="en-IN" dirty="0">
                <a:solidFill>
                  <a:srgbClr val="002060"/>
                </a:solidFill>
              </a:rPr>
              <a:t>FROM Sales s</a:t>
            </a:r>
          </a:p>
          <a:p>
            <a:r>
              <a:rPr lang="en-IN" dirty="0">
                <a:solidFill>
                  <a:srgbClr val="002060"/>
                </a:solidFill>
              </a:rPr>
              <a:t>JOIN Customers c</a:t>
            </a:r>
          </a:p>
          <a:p>
            <a:r>
              <a:rPr lang="en-IN" dirty="0">
                <a:solidFill>
                  <a:srgbClr val="002060"/>
                </a:solidFill>
              </a:rPr>
              <a:t>ON s . </a:t>
            </a:r>
            <a:r>
              <a:rPr lang="en-IN" dirty="0" err="1">
                <a:solidFill>
                  <a:srgbClr val="002060"/>
                </a:solidFill>
              </a:rPr>
              <a:t>CustomerKey</a:t>
            </a:r>
            <a:r>
              <a:rPr lang="en-IN" dirty="0">
                <a:solidFill>
                  <a:srgbClr val="002060"/>
                </a:solidFill>
              </a:rPr>
              <a:t> = c .</a:t>
            </a:r>
            <a:r>
              <a:rPr lang="en-IN" dirty="0" err="1">
                <a:solidFill>
                  <a:srgbClr val="002060"/>
                </a:solidFill>
              </a:rPr>
              <a:t>CustomerKey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JOIN Products p</a:t>
            </a:r>
          </a:p>
          <a:p>
            <a:r>
              <a:rPr lang="en-IN" dirty="0">
                <a:solidFill>
                  <a:srgbClr val="002060"/>
                </a:solidFill>
              </a:rPr>
              <a:t>ON s . </a:t>
            </a:r>
            <a:r>
              <a:rPr lang="en-IN" dirty="0" err="1">
                <a:solidFill>
                  <a:srgbClr val="002060"/>
                </a:solidFill>
              </a:rPr>
              <a:t>ProductKey</a:t>
            </a:r>
            <a:r>
              <a:rPr lang="en-IN" dirty="0">
                <a:solidFill>
                  <a:srgbClr val="002060"/>
                </a:solidFill>
              </a:rPr>
              <a:t> = p . </a:t>
            </a:r>
            <a:r>
              <a:rPr lang="en-IN" dirty="0" err="1">
                <a:solidFill>
                  <a:srgbClr val="002060"/>
                </a:solidFill>
              </a:rPr>
              <a:t>ProductKey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GROUP BY c . Gender</a:t>
            </a:r>
          </a:p>
          <a:p>
            <a:r>
              <a:rPr lang="en-IN" dirty="0">
                <a:solidFill>
                  <a:srgbClr val="002060"/>
                </a:solidFill>
              </a:rPr>
              <a:t>ORDER BY Revenue DESC;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1EC83-66D6-FCA5-DB91-D8C23925E76E}"/>
              </a:ext>
            </a:extLst>
          </p:cNvPr>
          <p:cNvSpPr txBox="1"/>
          <p:nvPr/>
        </p:nvSpPr>
        <p:spPr>
          <a:xfrm>
            <a:off x="209725" y="3893372"/>
            <a:ext cx="2835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0E792D-7054-FEB4-AA1F-553AB6CB0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571" y="4093427"/>
            <a:ext cx="4854429" cy="25853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376103-3772-63F3-83BC-437BF49FECB3}"/>
              </a:ext>
            </a:extLst>
          </p:cNvPr>
          <p:cNvSpPr txBox="1"/>
          <p:nvPr/>
        </p:nvSpPr>
        <p:spPr>
          <a:xfrm>
            <a:off x="6822346" y="984884"/>
            <a:ext cx="1082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350818-1397-F571-80E8-1A5EC4CC8958}"/>
              </a:ext>
            </a:extLst>
          </p:cNvPr>
          <p:cNvSpPr txBox="1"/>
          <p:nvPr/>
        </p:nvSpPr>
        <p:spPr>
          <a:xfrm>
            <a:off x="7710182" y="1028920"/>
            <a:ext cx="43727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Query Shows the Total Revenue Generated by each gender. From the results, we can see </a:t>
            </a:r>
            <a:r>
              <a:rPr lang="en-US" sz="1600" b="1" dirty="0"/>
              <a:t>Which Gender contributes the most to overall sales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5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26C740-78AB-174D-A29B-9A8224FFD1E0}"/>
              </a:ext>
            </a:extLst>
          </p:cNvPr>
          <p:cNvSpPr txBox="1"/>
          <p:nvPr/>
        </p:nvSpPr>
        <p:spPr>
          <a:xfrm>
            <a:off x="102765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Total Sales Revenue By Product</a:t>
            </a:r>
            <a:endParaRPr lang="en-I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6D335-47FC-7F59-C50A-9E84BF87AABA}"/>
              </a:ext>
            </a:extLst>
          </p:cNvPr>
          <p:cNvSpPr txBox="1"/>
          <p:nvPr/>
        </p:nvSpPr>
        <p:spPr>
          <a:xfrm>
            <a:off x="102765" y="523220"/>
            <a:ext cx="82883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Determine How Much Revenue each product Generates. This helps Identify </a:t>
            </a:r>
            <a:r>
              <a:rPr lang="en-US" sz="1600" b="1" dirty="0"/>
              <a:t>Best-selling and Highest-Revenue Products</a:t>
            </a:r>
            <a:r>
              <a:rPr lang="en-US" sz="1600" dirty="0"/>
              <a:t> in our catalog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A3505-6A34-3F2F-6123-9BF93897BE85}"/>
              </a:ext>
            </a:extLst>
          </p:cNvPr>
          <p:cNvSpPr txBox="1"/>
          <p:nvPr/>
        </p:nvSpPr>
        <p:spPr>
          <a:xfrm>
            <a:off x="102765" y="1231105"/>
            <a:ext cx="1510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8CC7F5-65AE-75C1-6C96-F077868117C5}"/>
              </a:ext>
            </a:extLst>
          </p:cNvPr>
          <p:cNvSpPr txBox="1"/>
          <p:nvPr/>
        </p:nvSpPr>
        <p:spPr>
          <a:xfrm>
            <a:off x="1115736" y="1431160"/>
            <a:ext cx="61071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</a:t>
            </a:r>
            <a:r>
              <a:rPr lang="en-IN" dirty="0" err="1">
                <a:solidFill>
                  <a:srgbClr val="002060"/>
                </a:solidFill>
              </a:rPr>
              <a:t>p.`Product</a:t>
            </a:r>
            <a:r>
              <a:rPr lang="en-IN" dirty="0">
                <a:solidFill>
                  <a:srgbClr val="002060"/>
                </a:solidFill>
              </a:rPr>
              <a:t> Name`, </a:t>
            </a:r>
          </a:p>
          <a:p>
            <a:r>
              <a:rPr lang="en-IN" dirty="0">
                <a:solidFill>
                  <a:srgbClr val="002060"/>
                </a:solidFill>
              </a:rPr>
              <a:t>SUM(</a:t>
            </a:r>
            <a:r>
              <a:rPr lang="en-IN" dirty="0" err="1">
                <a:solidFill>
                  <a:srgbClr val="002060"/>
                </a:solidFill>
              </a:rPr>
              <a:t>s.Quantity</a:t>
            </a:r>
            <a:r>
              <a:rPr lang="en-IN" dirty="0">
                <a:solidFill>
                  <a:srgbClr val="002060"/>
                </a:solidFill>
              </a:rPr>
              <a:t> * p.`</a:t>
            </a:r>
            <a:r>
              <a:rPr lang="en-IN" dirty="0" err="1">
                <a:solidFill>
                  <a:srgbClr val="002060"/>
                </a:solidFill>
              </a:rPr>
              <a:t>unitpricenumeric</a:t>
            </a:r>
            <a:r>
              <a:rPr lang="en-IN" dirty="0">
                <a:solidFill>
                  <a:srgbClr val="002060"/>
                </a:solidFill>
              </a:rPr>
              <a:t>`) AS </a:t>
            </a:r>
            <a:r>
              <a:rPr lang="en-IN" dirty="0" err="1">
                <a:solidFill>
                  <a:srgbClr val="002060"/>
                </a:solidFill>
              </a:rPr>
              <a:t>TotalRevenue</a:t>
            </a:r>
            <a:r>
              <a:rPr lang="en-IN" dirty="0">
                <a:solidFill>
                  <a:srgbClr val="002060"/>
                </a:solidFill>
              </a:rPr>
              <a:t> </a:t>
            </a:r>
          </a:p>
          <a:p>
            <a:r>
              <a:rPr lang="en-IN" dirty="0">
                <a:solidFill>
                  <a:srgbClr val="002060"/>
                </a:solidFill>
              </a:rPr>
              <a:t>FROM Sales s JOIN Products p</a:t>
            </a:r>
          </a:p>
          <a:p>
            <a:r>
              <a:rPr lang="en-IN" dirty="0">
                <a:solidFill>
                  <a:srgbClr val="002060"/>
                </a:solidFill>
              </a:rPr>
              <a:t>ON </a:t>
            </a:r>
            <a:r>
              <a:rPr lang="en-IN" dirty="0" err="1">
                <a:solidFill>
                  <a:srgbClr val="002060"/>
                </a:solidFill>
              </a:rPr>
              <a:t>s.ProductKey</a:t>
            </a:r>
            <a:r>
              <a:rPr lang="en-IN" dirty="0">
                <a:solidFill>
                  <a:srgbClr val="002060"/>
                </a:solidFill>
              </a:rPr>
              <a:t> = </a:t>
            </a:r>
            <a:r>
              <a:rPr lang="en-IN" dirty="0" err="1">
                <a:solidFill>
                  <a:srgbClr val="002060"/>
                </a:solidFill>
              </a:rPr>
              <a:t>p.ProductKey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GROUP BY </a:t>
            </a:r>
            <a:r>
              <a:rPr lang="en-IN" dirty="0" err="1">
                <a:solidFill>
                  <a:srgbClr val="002060"/>
                </a:solidFill>
              </a:rPr>
              <a:t>p.`Product</a:t>
            </a:r>
            <a:r>
              <a:rPr lang="en-IN" dirty="0">
                <a:solidFill>
                  <a:srgbClr val="002060"/>
                </a:solidFill>
              </a:rPr>
              <a:t> Name`</a:t>
            </a:r>
          </a:p>
          <a:p>
            <a:r>
              <a:rPr lang="en-IN" dirty="0">
                <a:solidFill>
                  <a:srgbClr val="002060"/>
                </a:solidFill>
              </a:rPr>
              <a:t>ORDER BY </a:t>
            </a:r>
            <a:r>
              <a:rPr lang="en-IN" dirty="0" err="1">
                <a:solidFill>
                  <a:srgbClr val="002060"/>
                </a:solidFill>
              </a:rPr>
              <a:t>TotalRevenue</a:t>
            </a:r>
            <a:r>
              <a:rPr lang="en-IN" dirty="0">
                <a:solidFill>
                  <a:srgbClr val="002060"/>
                </a:solidFill>
              </a:rPr>
              <a:t> DESC;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D66CCC-5511-3004-B60D-98CF0384FDB4}"/>
              </a:ext>
            </a:extLst>
          </p:cNvPr>
          <p:cNvSpPr txBox="1"/>
          <p:nvPr/>
        </p:nvSpPr>
        <p:spPr>
          <a:xfrm>
            <a:off x="102765" y="3308596"/>
            <a:ext cx="31318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ABCAF3-4A2B-741E-2192-AA9C49394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736" y="3672515"/>
            <a:ext cx="5081631" cy="29044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E6310F-15B4-FEA1-D69E-81F4FF9A67A9}"/>
              </a:ext>
            </a:extLst>
          </p:cNvPr>
          <p:cNvSpPr txBox="1"/>
          <p:nvPr/>
        </p:nvSpPr>
        <p:spPr>
          <a:xfrm>
            <a:off x="6962861" y="1231105"/>
            <a:ext cx="21727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BE4DAF-7A29-800E-F197-DC23F7019AAF}"/>
              </a:ext>
            </a:extLst>
          </p:cNvPr>
          <p:cNvSpPr txBox="1"/>
          <p:nvPr/>
        </p:nvSpPr>
        <p:spPr>
          <a:xfrm>
            <a:off x="7889844" y="1338826"/>
            <a:ext cx="4364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Query Identifies Top- and Low-revenue Products, helping focus on best-sellers and plan marketing or inventory strategies.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649513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097262-83C9-17B4-EA2B-FDE323408AAC}"/>
              </a:ext>
            </a:extLst>
          </p:cNvPr>
          <p:cNvSpPr txBox="1"/>
          <p:nvPr/>
        </p:nvSpPr>
        <p:spPr>
          <a:xfrm>
            <a:off x="119543" y="75393"/>
            <a:ext cx="90076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Show Customers Who Have Placed More Than 10 Orders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B2C9BD-E263-CB3D-DB0F-79FF94DD03DC}"/>
              </a:ext>
            </a:extLst>
          </p:cNvPr>
          <p:cNvSpPr txBox="1"/>
          <p:nvPr/>
        </p:nvSpPr>
        <p:spPr>
          <a:xfrm>
            <a:off x="119543" y="598613"/>
            <a:ext cx="7797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Identify </a:t>
            </a:r>
            <a:r>
              <a:rPr lang="en-US" sz="1600" b="1" dirty="0"/>
              <a:t>Highly active or loyal customers</a:t>
            </a:r>
            <a:r>
              <a:rPr lang="en-US" sz="1600" dirty="0"/>
              <a:t> who frequently make Purchases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4174F-4724-1BD2-93CC-4570E2B11933}"/>
              </a:ext>
            </a:extLst>
          </p:cNvPr>
          <p:cNvSpPr txBox="1"/>
          <p:nvPr/>
        </p:nvSpPr>
        <p:spPr>
          <a:xfrm>
            <a:off x="119543" y="1060277"/>
            <a:ext cx="1484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CAE11-D53C-DC94-E81D-E7FABAD360F3}"/>
              </a:ext>
            </a:extLst>
          </p:cNvPr>
          <p:cNvSpPr txBox="1"/>
          <p:nvPr/>
        </p:nvSpPr>
        <p:spPr>
          <a:xfrm>
            <a:off x="1077986" y="1286202"/>
            <a:ext cx="43496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</a:t>
            </a:r>
            <a:r>
              <a:rPr lang="en-IN" dirty="0" err="1">
                <a:solidFill>
                  <a:srgbClr val="002060"/>
                </a:solidFill>
              </a:rPr>
              <a:t>CustomerKey</a:t>
            </a:r>
            <a:r>
              <a:rPr lang="en-IN" dirty="0">
                <a:solidFill>
                  <a:srgbClr val="002060"/>
                </a:solidFill>
              </a:rPr>
              <a:t>,  </a:t>
            </a:r>
          </a:p>
          <a:p>
            <a:r>
              <a:rPr lang="en-IN" dirty="0">
                <a:solidFill>
                  <a:srgbClr val="002060"/>
                </a:solidFill>
              </a:rPr>
              <a:t>COUNT(`Order Number`) AS </a:t>
            </a:r>
            <a:r>
              <a:rPr lang="en-IN" dirty="0" err="1">
                <a:solidFill>
                  <a:srgbClr val="002060"/>
                </a:solidFill>
              </a:rPr>
              <a:t>TotalOrders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FROM Sales</a:t>
            </a:r>
          </a:p>
          <a:p>
            <a:r>
              <a:rPr lang="en-IN" dirty="0">
                <a:solidFill>
                  <a:srgbClr val="002060"/>
                </a:solidFill>
              </a:rPr>
              <a:t>GROUP BY </a:t>
            </a:r>
            <a:r>
              <a:rPr lang="en-IN" dirty="0" err="1">
                <a:solidFill>
                  <a:srgbClr val="002060"/>
                </a:solidFill>
              </a:rPr>
              <a:t>CustomerKey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HAVING </a:t>
            </a:r>
            <a:r>
              <a:rPr lang="en-IN" dirty="0" err="1">
                <a:solidFill>
                  <a:srgbClr val="002060"/>
                </a:solidFill>
              </a:rPr>
              <a:t>TotalOrders</a:t>
            </a:r>
            <a:r>
              <a:rPr lang="en-IN" dirty="0">
                <a:solidFill>
                  <a:srgbClr val="002060"/>
                </a:solidFill>
              </a:rPr>
              <a:t> &gt; 10</a:t>
            </a:r>
          </a:p>
          <a:p>
            <a:r>
              <a:rPr lang="en-IN" dirty="0">
                <a:solidFill>
                  <a:srgbClr val="002060"/>
                </a:solidFill>
              </a:rPr>
              <a:t>ORDER BY </a:t>
            </a:r>
            <a:r>
              <a:rPr lang="en-IN" dirty="0" err="1">
                <a:solidFill>
                  <a:srgbClr val="002060"/>
                </a:solidFill>
              </a:rPr>
              <a:t>TotalOrders</a:t>
            </a:r>
            <a:r>
              <a:rPr lang="en-IN" dirty="0">
                <a:solidFill>
                  <a:srgbClr val="002060"/>
                </a:solidFill>
              </a:rPr>
              <a:t> DESC;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D19F5-A51F-1B90-0749-F3DD4380FCEF}"/>
              </a:ext>
            </a:extLst>
          </p:cNvPr>
          <p:cNvSpPr txBox="1"/>
          <p:nvPr/>
        </p:nvSpPr>
        <p:spPr>
          <a:xfrm>
            <a:off x="119543" y="3266453"/>
            <a:ext cx="2583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4FB9C1-40F4-C822-4A60-744EFD563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6" y="3666563"/>
            <a:ext cx="4997494" cy="28768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932780-1782-D7AE-F168-F9EB8E369AF0}"/>
              </a:ext>
            </a:extLst>
          </p:cNvPr>
          <p:cNvSpPr txBox="1"/>
          <p:nvPr/>
        </p:nvSpPr>
        <p:spPr>
          <a:xfrm>
            <a:off x="6764324" y="1054323"/>
            <a:ext cx="13170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78BE02-8487-75F0-AD1A-5BDB5EC1CB93}"/>
              </a:ext>
            </a:extLst>
          </p:cNvPr>
          <p:cNvSpPr txBox="1"/>
          <p:nvPr/>
        </p:nvSpPr>
        <p:spPr>
          <a:xfrm>
            <a:off x="7682219" y="1121833"/>
            <a:ext cx="481737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Query Highlights Customers with frequent Purchases, Showing </a:t>
            </a:r>
            <a:r>
              <a:rPr lang="en-US" sz="1600" b="1" dirty="0"/>
              <a:t>which customers drive the most repeat Business</a:t>
            </a:r>
            <a:r>
              <a:rPr lang="en-US" sz="1600" dirty="0"/>
              <a:t>. This helps in </a:t>
            </a:r>
            <a:r>
              <a:rPr lang="en-US" sz="1600" b="1" dirty="0"/>
              <a:t>focusing retention efforts and Personalized offers</a:t>
            </a:r>
            <a:r>
              <a:rPr lang="en-US" sz="1600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64697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4804A-83E6-2A1F-27CC-BAC1812B0B6B}"/>
              </a:ext>
            </a:extLst>
          </p:cNvPr>
          <p:cNvSpPr txBox="1"/>
          <p:nvPr/>
        </p:nvSpPr>
        <p:spPr>
          <a:xfrm>
            <a:off x="69209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Total Sales by Country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606150-17E6-40DF-B83B-3C54AA9877EB}"/>
              </a:ext>
            </a:extLst>
          </p:cNvPr>
          <p:cNvSpPr txBox="1"/>
          <p:nvPr/>
        </p:nvSpPr>
        <p:spPr>
          <a:xfrm>
            <a:off x="134222" y="523220"/>
            <a:ext cx="113363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Analyze </a:t>
            </a:r>
            <a:r>
              <a:rPr lang="en-US" sz="1600" b="1" dirty="0"/>
              <a:t>how much Revenue each country Generates</a:t>
            </a:r>
            <a:r>
              <a:rPr lang="en-US" sz="1600" dirty="0"/>
              <a:t>, helping identify </a:t>
            </a:r>
            <a:r>
              <a:rPr lang="en-US" sz="1600" b="1" dirty="0"/>
              <a:t>Geographical strengths and weaknesses</a:t>
            </a:r>
            <a:r>
              <a:rPr lang="en-US" sz="1600" dirty="0"/>
              <a:t> in sales.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DCF71-1CCA-7147-A351-9F03768205E8}"/>
              </a:ext>
            </a:extLst>
          </p:cNvPr>
          <p:cNvSpPr txBox="1"/>
          <p:nvPr/>
        </p:nvSpPr>
        <p:spPr>
          <a:xfrm>
            <a:off x="134222" y="984884"/>
            <a:ext cx="1510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72410-E0C5-6D8F-4B08-4001479F0F2C}"/>
              </a:ext>
            </a:extLst>
          </p:cNvPr>
          <p:cNvSpPr txBox="1"/>
          <p:nvPr/>
        </p:nvSpPr>
        <p:spPr>
          <a:xfrm>
            <a:off x="1107347" y="1184939"/>
            <a:ext cx="5931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</a:t>
            </a:r>
            <a:r>
              <a:rPr lang="en-IN" dirty="0" err="1">
                <a:solidFill>
                  <a:srgbClr val="002060"/>
                </a:solidFill>
              </a:rPr>
              <a:t>c.Country</a:t>
            </a:r>
            <a:r>
              <a:rPr lang="en-IN" dirty="0">
                <a:solidFill>
                  <a:srgbClr val="002060"/>
                </a:solidFill>
              </a:rPr>
              <a:t>, </a:t>
            </a:r>
          </a:p>
          <a:p>
            <a:r>
              <a:rPr lang="en-IN" dirty="0">
                <a:solidFill>
                  <a:srgbClr val="002060"/>
                </a:solidFill>
              </a:rPr>
              <a:t>SUM(</a:t>
            </a:r>
            <a:r>
              <a:rPr lang="en-IN" dirty="0" err="1">
                <a:solidFill>
                  <a:srgbClr val="002060"/>
                </a:solidFill>
              </a:rPr>
              <a:t>s.Quantity</a:t>
            </a:r>
            <a:r>
              <a:rPr lang="en-IN" dirty="0">
                <a:solidFill>
                  <a:srgbClr val="002060"/>
                </a:solidFill>
              </a:rPr>
              <a:t> * p.`</a:t>
            </a:r>
            <a:r>
              <a:rPr lang="en-IN" dirty="0" err="1">
                <a:solidFill>
                  <a:srgbClr val="002060"/>
                </a:solidFill>
              </a:rPr>
              <a:t>UnitPricenumeric</a:t>
            </a:r>
            <a:r>
              <a:rPr lang="en-IN" dirty="0">
                <a:solidFill>
                  <a:srgbClr val="002060"/>
                </a:solidFill>
              </a:rPr>
              <a:t>`) AS </a:t>
            </a:r>
            <a:r>
              <a:rPr lang="en-IN" dirty="0" err="1">
                <a:solidFill>
                  <a:srgbClr val="002060"/>
                </a:solidFill>
              </a:rPr>
              <a:t>CountryRevenue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FROM Sales s JOIN Customers c </a:t>
            </a:r>
          </a:p>
          <a:p>
            <a:r>
              <a:rPr lang="en-IN" dirty="0">
                <a:solidFill>
                  <a:srgbClr val="002060"/>
                </a:solidFill>
              </a:rPr>
              <a:t>ON </a:t>
            </a:r>
            <a:r>
              <a:rPr lang="en-IN" dirty="0" err="1">
                <a:solidFill>
                  <a:srgbClr val="002060"/>
                </a:solidFill>
              </a:rPr>
              <a:t>s.CustomerKey</a:t>
            </a:r>
            <a:r>
              <a:rPr lang="en-IN" dirty="0">
                <a:solidFill>
                  <a:srgbClr val="002060"/>
                </a:solidFill>
              </a:rPr>
              <a:t> = </a:t>
            </a:r>
            <a:r>
              <a:rPr lang="en-IN" dirty="0" err="1">
                <a:solidFill>
                  <a:srgbClr val="002060"/>
                </a:solidFill>
              </a:rPr>
              <a:t>c.CustomerKey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JOIN Products p ON </a:t>
            </a:r>
            <a:r>
              <a:rPr lang="en-IN" dirty="0" err="1">
                <a:solidFill>
                  <a:srgbClr val="002060"/>
                </a:solidFill>
              </a:rPr>
              <a:t>s.ProductKey</a:t>
            </a:r>
            <a:r>
              <a:rPr lang="en-IN" dirty="0">
                <a:solidFill>
                  <a:srgbClr val="002060"/>
                </a:solidFill>
              </a:rPr>
              <a:t> = </a:t>
            </a:r>
            <a:r>
              <a:rPr lang="en-IN" dirty="0" err="1">
                <a:solidFill>
                  <a:srgbClr val="002060"/>
                </a:solidFill>
              </a:rPr>
              <a:t>p.ProductKey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GROUP BY </a:t>
            </a:r>
            <a:r>
              <a:rPr lang="en-IN" dirty="0" err="1">
                <a:solidFill>
                  <a:srgbClr val="002060"/>
                </a:solidFill>
              </a:rPr>
              <a:t>c.Country</a:t>
            </a:r>
            <a:endParaRPr lang="en-IN" dirty="0">
              <a:solidFill>
                <a:srgbClr val="002060"/>
              </a:solidFill>
            </a:endParaRPr>
          </a:p>
          <a:p>
            <a:r>
              <a:rPr lang="en-IN" dirty="0">
                <a:solidFill>
                  <a:srgbClr val="002060"/>
                </a:solidFill>
              </a:rPr>
              <a:t>ORDER BY </a:t>
            </a:r>
            <a:r>
              <a:rPr lang="en-IN" dirty="0" err="1">
                <a:solidFill>
                  <a:srgbClr val="002060"/>
                </a:solidFill>
              </a:rPr>
              <a:t>CountryRevenue</a:t>
            </a:r>
            <a:r>
              <a:rPr lang="en-IN" dirty="0">
                <a:solidFill>
                  <a:srgbClr val="002060"/>
                </a:solidFill>
              </a:rPr>
              <a:t> DESC;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26D91F-7364-1F64-FEA3-D2928142669F}"/>
              </a:ext>
            </a:extLst>
          </p:cNvPr>
          <p:cNvSpPr txBox="1"/>
          <p:nvPr/>
        </p:nvSpPr>
        <p:spPr>
          <a:xfrm>
            <a:off x="134222" y="3241627"/>
            <a:ext cx="1719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81BA09-5B9A-42C3-DB6F-5013C31C3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355" y="3667100"/>
            <a:ext cx="4917456" cy="29585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2C2F37-7205-A4EC-0663-18DFAF19DAFC}"/>
              </a:ext>
            </a:extLst>
          </p:cNvPr>
          <p:cNvSpPr txBox="1"/>
          <p:nvPr/>
        </p:nvSpPr>
        <p:spPr>
          <a:xfrm>
            <a:off x="7038363" y="986975"/>
            <a:ext cx="269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D03D27-3E84-3269-6D4B-74713C4BEABE}"/>
              </a:ext>
            </a:extLst>
          </p:cNvPr>
          <p:cNvSpPr txBox="1"/>
          <p:nvPr/>
        </p:nvSpPr>
        <p:spPr>
          <a:xfrm>
            <a:off x="8011488" y="1123383"/>
            <a:ext cx="41525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Query shows which countries Generate the most revenue, helping Identify </a:t>
            </a:r>
            <a:r>
              <a:rPr lang="en-US" sz="1600" b="1" dirty="0"/>
              <a:t>Top-performing markets</a:t>
            </a:r>
            <a:r>
              <a:rPr lang="en-US" sz="1600" dirty="0"/>
              <a:t> and </a:t>
            </a:r>
            <a:r>
              <a:rPr lang="en-US" sz="1600" b="1" dirty="0"/>
              <a:t>countries with Growth </a:t>
            </a:r>
            <a:r>
              <a:rPr lang="en-US" sz="1600" b="1" dirty="0" err="1"/>
              <a:t>potentia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8078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6F1351-D10A-797C-5DF4-AD7181BEFEA8}"/>
              </a:ext>
            </a:extLst>
          </p:cNvPr>
          <p:cNvSpPr txBox="1"/>
          <p:nvPr/>
        </p:nvSpPr>
        <p:spPr>
          <a:xfrm>
            <a:off x="102764" y="67004"/>
            <a:ext cx="7489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Find All Products with “Phone” in the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EDA615-82EA-BBAB-C87B-8CABEBE21AB9}"/>
              </a:ext>
            </a:extLst>
          </p:cNvPr>
          <p:cNvSpPr txBox="1"/>
          <p:nvPr/>
        </p:nvSpPr>
        <p:spPr>
          <a:xfrm>
            <a:off x="102764" y="590224"/>
            <a:ext cx="66440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</a:t>
            </a:r>
            <a:r>
              <a:rPr lang="en-US" sz="1600" b="1" dirty="0"/>
              <a:t>identify all products that contain the word ‘Phone’</a:t>
            </a:r>
            <a:r>
              <a:rPr lang="en-US" sz="1600" dirty="0"/>
              <a:t> in their Name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52FE4-7EF4-4CB7-C00A-2E421608D701}"/>
              </a:ext>
            </a:extLst>
          </p:cNvPr>
          <p:cNvSpPr txBox="1"/>
          <p:nvPr/>
        </p:nvSpPr>
        <p:spPr>
          <a:xfrm>
            <a:off x="102764" y="1051888"/>
            <a:ext cx="19294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A775D2-F37D-0D79-7AB4-4EF4DBF9D19A}"/>
              </a:ext>
            </a:extLst>
          </p:cNvPr>
          <p:cNvSpPr txBox="1"/>
          <p:nvPr/>
        </p:nvSpPr>
        <p:spPr>
          <a:xfrm>
            <a:off x="1067498" y="1575108"/>
            <a:ext cx="6107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*FROM Products</a:t>
            </a:r>
          </a:p>
          <a:p>
            <a:r>
              <a:rPr lang="en-IN" dirty="0">
                <a:solidFill>
                  <a:srgbClr val="002060"/>
                </a:solidFill>
              </a:rPr>
              <a:t>WHERE `Product Name` LIKE '%Phone%';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36371-0346-90C1-BA1C-970326A73B0B}"/>
              </a:ext>
            </a:extLst>
          </p:cNvPr>
          <p:cNvSpPr txBox="1"/>
          <p:nvPr/>
        </p:nvSpPr>
        <p:spPr>
          <a:xfrm>
            <a:off x="102764" y="2760048"/>
            <a:ext cx="2122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B86C26-F87F-0F8E-1CCB-49BD00F1E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971" y="3346938"/>
            <a:ext cx="4922906" cy="31106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C2A0BD-FAE1-0B45-3B7F-7CB5405563DD}"/>
              </a:ext>
            </a:extLst>
          </p:cNvPr>
          <p:cNvSpPr txBox="1"/>
          <p:nvPr/>
        </p:nvSpPr>
        <p:spPr>
          <a:xfrm>
            <a:off x="6845417" y="1051888"/>
            <a:ext cx="22230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 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07F5F3-DDA5-8837-5E8B-8588854AFD4B}"/>
              </a:ext>
            </a:extLst>
          </p:cNvPr>
          <p:cNvSpPr txBox="1"/>
          <p:nvPr/>
        </p:nvSpPr>
        <p:spPr>
          <a:xfrm>
            <a:off x="7779390" y="1128832"/>
            <a:ext cx="44126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Helps </a:t>
            </a:r>
            <a:r>
              <a:rPr lang="en-US" sz="1600" b="1" dirty="0"/>
              <a:t>Group or Analyze Product categories</a:t>
            </a:r>
            <a:r>
              <a:rPr lang="en-US" sz="1600" dirty="0"/>
              <a:t> (e.g., phones, accessories)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7196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C4E43F-4CE8-44B0-08EE-CB61859C7E16}"/>
              </a:ext>
            </a:extLst>
          </p:cNvPr>
          <p:cNvSpPr txBox="1"/>
          <p:nvPr/>
        </p:nvSpPr>
        <p:spPr>
          <a:xfrm>
            <a:off x="69209" y="83782"/>
            <a:ext cx="6818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Store With the Largest Square Meter Size</a:t>
            </a:r>
            <a:endParaRPr lang="en-I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57DA87-0087-17F8-8A0A-E863BEE0EB96}"/>
              </a:ext>
            </a:extLst>
          </p:cNvPr>
          <p:cNvSpPr txBox="1"/>
          <p:nvPr/>
        </p:nvSpPr>
        <p:spPr>
          <a:xfrm>
            <a:off x="69209" y="607002"/>
            <a:ext cx="61239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identify which store(s) have the </a:t>
            </a:r>
            <a:r>
              <a:rPr lang="en-US" sz="1600" b="1" dirty="0"/>
              <a:t>Largest Physical Space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F3EF1-BE9A-6874-7870-0ECE8BE3B708}"/>
              </a:ext>
            </a:extLst>
          </p:cNvPr>
          <p:cNvSpPr txBox="1"/>
          <p:nvPr/>
        </p:nvSpPr>
        <p:spPr>
          <a:xfrm>
            <a:off x="69209" y="1035688"/>
            <a:ext cx="287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BD7F98-BE17-A3B8-B6DB-8916EAB3833D}"/>
              </a:ext>
            </a:extLst>
          </p:cNvPr>
          <p:cNvSpPr txBox="1"/>
          <p:nvPr/>
        </p:nvSpPr>
        <p:spPr>
          <a:xfrm>
            <a:off x="1023457" y="1435798"/>
            <a:ext cx="61239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</a:t>
            </a:r>
            <a:r>
              <a:rPr lang="en-IN" dirty="0" err="1">
                <a:solidFill>
                  <a:srgbClr val="002060"/>
                </a:solidFill>
              </a:rPr>
              <a:t>StoreKey</a:t>
            </a:r>
            <a:r>
              <a:rPr lang="en-IN" dirty="0">
                <a:solidFill>
                  <a:srgbClr val="002060"/>
                </a:solidFill>
              </a:rPr>
              <a:t>, Country, State, `Square Meters`</a:t>
            </a:r>
          </a:p>
          <a:p>
            <a:r>
              <a:rPr lang="en-IN" dirty="0">
                <a:solidFill>
                  <a:srgbClr val="002060"/>
                </a:solidFill>
              </a:rPr>
              <a:t>FROM Stores</a:t>
            </a:r>
          </a:p>
          <a:p>
            <a:r>
              <a:rPr lang="en-IN" dirty="0">
                <a:solidFill>
                  <a:srgbClr val="002060"/>
                </a:solidFill>
              </a:rPr>
              <a:t>WHERE `Square Meters` = (SELECT MAX(`Square Meters`)    FROM Stores);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AEA340-391A-ECC5-AAD9-7FACA274ED58}"/>
              </a:ext>
            </a:extLst>
          </p:cNvPr>
          <p:cNvSpPr txBox="1"/>
          <p:nvPr/>
        </p:nvSpPr>
        <p:spPr>
          <a:xfrm>
            <a:off x="69209" y="3036237"/>
            <a:ext cx="1140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D20AF8-C5E9-8E7E-6D1C-9BE7FA3C8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05" y="3464923"/>
            <a:ext cx="5056866" cy="3103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9F6BA6-AB59-07D0-92CB-1DA852C1370D}"/>
              </a:ext>
            </a:extLst>
          </p:cNvPr>
          <p:cNvSpPr txBox="1"/>
          <p:nvPr/>
        </p:nvSpPr>
        <p:spPr>
          <a:xfrm>
            <a:off x="6887361" y="1035688"/>
            <a:ext cx="2491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737A3A-8DF2-B82D-C734-DEFA0F840526}"/>
              </a:ext>
            </a:extLst>
          </p:cNvPr>
          <p:cNvSpPr txBox="1"/>
          <p:nvPr/>
        </p:nvSpPr>
        <p:spPr>
          <a:xfrm>
            <a:off x="7776595" y="1046061"/>
            <a:ext cx="45300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query identifies the store(s) with the largest space, highlighting locations with the </a:t>
            </a:r>
            <a:r>
              <a:rPr lang="en-US" sz="1600" b="1" dirty="0"/>
              <a:t>highest capacity for inventory, product variety, and potential sales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00402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25856-DD55-F51E-460A-912EBDE0FF2E}"/>
              </a:ext>
            </a:extLst>
          </p:cNvPr>
          <p:cNvSpPr txBox="1"/>
          <p:nvPr/>
        </p:nvSpPr>
        <p:spPr>
          <a:xfrm>
            <a:off x="1398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Find Products Never Sold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08BF7E-AA35-672A-0FED-DE81C74727FB}"/>
              </a:ext>
            </a:extLst>
          </p:cNvPr>
          <p:cNvSpPr txBox="1"/>
          <p:nvPr/>
        </p:nvSpPr>
        <p:spPr>
          <a:xfrm>
            <a:off x="92279" y="523220"/>
            <a:ext cx="68454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To identify Products listed in the Catalog that Have Never Been Purchased</a:t>
            </a:r>
            <a:endParaRPr lang="en-IN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2A2F2F-CAD7-9752-95DF-6597B774B9CC}"/>
              </a:ext>
            </a:extLst>
          </p:cNvPr>
          <p:cNvSpPr txBox="1"/>
          <p:nvPr/>
        </p:nvSpPr>
        <p:spPr>
          <a:xfrm>
            <a:off x="92279" y="984884"/>
            <a:ext cx="10402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BEEC79-5E53-6377-9036-8AD8E3FE4476}"/>
              </a:ext>
            </a:extLst>
          </p:cNvPr>
          <p:cNvSpPr txBox="1"/>
          <p:nvPr/>
        </p:nvSpPr>
        <p:spPr>
          <a:xfrm>
            <a:off x="1132514" y="1384994"/>
            <a:ext cx="61071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SELECT </a:t>
            </a:r>
            <a:r>
              <a:rPr lang="en-IN" dirty="0" err="1">
                <a:solidFill>
                  <a:srgbClr val="002060"/>
                </a:solidFill>
              </a:rPr>
              <a:t>ProductKey</a:t>
            </a:r>
            <a:r>
              <a:rPr lang="en-IN" dirty="0">
                <a:solidFill>
                  <a:srgbClr val="002060"/>
                </a:solidFill>
              </a:rPr>
              <a:t>, `Product Name`</a:t>
            </a:r>
          </a:p>
          <a:p>
            <a:r>
              <a:rPr lang="en-IN" dirty="0">
                <a:solidFill>
                  <a:srgbClr val="002060"/>
                </a:solidFill>
              </a:rPr>
              <a:t>FROM Products</a:t>
            </a:r>
          </a:p>
          <a:p>
            <a:r>
              <a:rPr lang="en-IN" dirty="0">
                <a:solidFill>
                  <a:srgbClr val="002060"/>
                </a:solidFill>
              </a:rPr>
              <a:t>WHERE </a:t>
            </a:r>
            <a:r>
              <a:rPr lang="en-IN" dirty="0" err="1">
                <a:solidFill>
                  <a:srgbClr val="002060"/>
                </a:solidFill>
              </a:rPr>
              <a:t>ProductKey</a:t>
            </a:r>
            <a:r>
              <a:rPr lang="en-IN" dirty="0">
                <a:solidFill>
                  <a:srgbClr val="002060"/>
                </a:solidFill>
              </a:rPr>
              <a:t> NOT IN</a:t>
            </a:r>
          </a:p>
          <a:p>
            <a:r>
              <a:rPr lang="en-IN" dirty="0">
                <a:solidFill>
                  <a:srgbClr val="002060"/>
                </a:solidFill>
              </a:rPr>
              <a:t>(SELECT DISTINCT </a:t>
            </a:r>
            <a:r>
              <a:rPr lang="en-IN" dirty="0" err="1">
                <a:solidFill>
                  <a:srgbClr val="002060"/>
                </a:solidFill>
              </a:rPr>
              <a:t>ProductKey</a:t>
            </a:r>
            <a:r>
              <a:rPr lang="en-IN" dirty="0">
                <a:solidFill>
                  <a:srgbClr val="002060"/>
                </a:solidFill>
              </a:rPr>
              <a:t> FROM Sales);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0E6EC-FA2E-BD6F-006E-BE422582E0EE}"/>
              </a:ext>
            </a:extLst>
          </p:cNvPr>
          <p:cNvSpPr txBox="1"/>
          <p:nvPr/>
        </p:nvSpPr>
        <p:spPr>
          <a:xfrm>
            <a:off x="92279" y="2785378"/>
            <a:ext cx="1140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37AC93-B9F7-F49A-41C2-88C7FBF6C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183" y="3385543"/>
            <a:ext cx="4862818" cy="309605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87409F-ACB7-53DC-1466-38E3EC4D26FD}"/>
              </a:ext>
            </a:extLst>
          </p:cNvPr>
          <p:cNvSpPr txBox="1"/>
          <p:nvPr/>
        </p:nvSpPr>
        <p:spPr>
          <a:xfrm>
            <a:off x="6937695" y="984884"/>
            <a:ext cx="2575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07333D-DABD-3758-B77F-AC59E0CB4CE4}"/>
              </a:ext>
            </a:extLst>
          </p:cNvPr>
          <p:cNvSpPr txBox="1"/>
          <p:nvPr/>
        </p:nvSpPr>
        <p:spPr>
          <a:xfrm>
            <a:off x="7894039" y="1057013"/>
            <a:ext cx="37750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query Identifies Products in the Catalog that have </a:t>
            </a:r>
            <a:r>
              <a:rPr lang="en-US" sz="1600" b="1" dirty="0"/>
              <a:t>never been sold</a:t>
            </a:r>
            <a:r>
              <a:rPr lang="en-US" sz="1600" dirty="0"/>
              <a:t>. These unsold items represent potential issues such as </a:t>
            </a:r>
            <a:r>
              <a:rPr lang="en-US" sz="1600" b="1" dirty="0"/>
              <a:t>low Demand, poor visibility, or incorrect Pricing</a:t>
            </a:r>
            <a:r>
              <a:rPr lang="en-US" sz="1600" dirty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02388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BEA78-5CB2-E115-B93E-CF41813D292B}"/>
              </a:ext>
            </a:extLst>
          </p:cNvPr>
          <p:cNvSpPr txBox="1"/>
          <p:nvPr/>
        </p:nvSpPr>
        <p:spPr>
          <a:xfrm>
            <a:off x="229997" y="868612"/>
            <a:ext cx="1174458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Customer Insights: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/>
              <a:t>France and a few other countries contribute significantly to overall sales, highlighting key markets.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Slight gender imbalance,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/>
              <a:t>with males contributing more to revenue, but females represent a sizable segment for targeted marketing.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Frequent buyers,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/>
              <a:t>customers with more than 10 orders, showing loyalty patterns.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Product Insights:</a:t>
            </a:r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000" dirty="0"/>
              <a:t>Best-selling and high-revenue items are clearly identified, prioritizing unsold products to optimize inventory and reduce carrying costs. Explore opportunities for premium products.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C09DA-3932-BCC9-CF95-31BA092B2191}"/>
              </a:ext>
            </a:extLst>
          </p:cNvPr>
          <p:cNvSpPr txBox="1"/>
          <p:nvPr/>
        </p:nvSpPr>
        <p:spPr>
          <a:xfrm>
            <a:off x="178965" y="207518"/>
            <a:ext cx="6157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5CC36-01AB-516D-D16F-29BD0616F387}"/>
              </a:ext>
            </a:extLst>
          </p:cNvPr>
          <p:cNvSpPr txBox="1"/>
          <p:nvPr/>
        </p:nvSpPr>
        <p:spPr>
          <a:xfrm>
            <a:off x="268448" y="4846230"/>
            <a:ext cx="11744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Market &amp; Customers: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Focus on top countries, loyal buyers Which is helpful for the Sales Performance.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Products &amp; Inventory: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Promote best-sellers, reduce unsold stock, and explore premium product opportunities.</a:t>
            </a:r>
          </a:p>
          <a:p>
            <a:endParaRPr lang="en-US" dirty="0"/>
          </a:p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Operations: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/>
              <a:t>Improve high-volume store efficiency and minimize delivery delays.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71ED1-46FD-EAF6-48C2-589D86F31FE9}"/>
              </a:ext>
            </a:extLst>
          </p:cNvPr>
          <p:cNvSpPr txBox="1"/>
          <p:nvPr/>
        </p:nvSpPr>
        <p:spPr>
          <a:xfrm>
            <a:off x="178965" y="4185136"/>
            <a:ext cx="6119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38051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6FA124-135D-E45A-B43A-B46ACF58AAD8}"/>
              </a:ext>
            </a:extLst>
          </p:cNvPr>
          <p:cNvSpPr txBox="1"/>
          <p:nvPr/>
        </p:nvSpPr>
        <p:spPr>
          <a:xfrm>
            <a:off x="5171812" y="427839"/>
            <a:ext cx="18483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50000"/>
                  </a:schemeClr>
                </a:solidFill>
              </a:rPr>
              <a:t>AGENDA</a:t>
            </a:r>
            <a:endParaRPr lang="en-I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9BC62-35EC-5DD7-D444-080A144AC283}"/>
              </a:ext>
            </a:extLst>
          </p:cNvPr>
          <p:cNvSpPr txBox="1"/>
          <p:nvPr/>
        </p:nvSpPr>
        <p:spPr>
          <a:xfrm>
            <a:off x="817926" y="1160059"/>
            <a:ext cx="559965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1. Introduction &amp; Objectives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2. Dataset Overview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3. Tools &amp; Methodology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4. SQL Queries &amp; Results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5. Insights &amp; Analysis</a:t>
            </a:r>
          </a:p>
          <a:p>
            <a:endParaRPr lang="en-US" sz="2800" dirty="0">
              <a:solidFill>
                <a:srgbClr val="002060"/>
              </a:solidFill>
            </a:endParaRPr>
          </a:p>
          <a:p>
            <a:r>
              <a:rPr lang="en-US" sz="2800" dirty="0">
                <a:solidFill>
                  <a:srgbClr val="002060"/>
                </a:solidFill>
              </a:rPr>
              <a:t>6. Conclusion &amp; </a:t>
            </a:r>
            <a:r>
              <a:rPr lang="en-US" sz="2800" dirty="0" err="1">
                <a:solidFill>
                  <a:srgbClr val="002060"/>
                </a:solidFill>
              </a:rPr>
              <a:t>Recomendation</a:t>
            </a:r>
            <a:endParaRPr lang="en-US" sz="2800" dirty="0">
              <a:solidFill>
                <a:srgbClr val="00206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75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EE4DCF-C709-1B9A-DA7F-ECABD124B4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0785" y="0"/>
            <a:ext cx="12812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C2C146-A2D0-9275-DC39-162A4A136D8D}"/>
              </a:ext>
            </a:extLst>
          </p:cNvPr>
          <p:cNvSpPr txBox="1"/>
          <p:nvPr/>
        </p:nvSpPr>
        <p:spPr>
          <a:xfrm>
            <a:off x="587228" y="293788"/>
            <a:ext cx="55087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Introduction : Diving Into Sales Data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61F5B-678F-3A5E-A0AA-63806CBA3980}"/>
              </a:ext>
            </a:extLst>
          </p:cNvPr>
          <p:cNvSpPr txBox="1"/>
          <p:nvPr/>
        </p:nvSpPr>
        <p:spPr>
          <a:xfrm>
            <a:off x="587229" y="880844"/>
            <a:ext cx="92950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•The Global Electronic Retailer dataset includes Sales, Customers, Products, Stores, and Exchange Rates.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• It provides insights into transactions, customer demographics, product details, and store operations.</a:t>
            </a:r>
          </a:p>
          <a:p>
            <a:endParaRPr lang="en-US" sz="2000" b="1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• SQL queries are used to explore, analyze, and extract meaningful business insights.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29E472-3DF2-B7B2-1F3A-16D2DD651C63}"/>
              </a:ext>
            </a:extLst>
          </p:cNvPr>
          <p:cNvSpPr txBox="1"/>
          <p:nvPr/>
        </p:nvSpPr>
        <p:spPr>
          <a:xfrm>
            <a:off x="587229" y="3625222"/>
            <a:ext cx="2650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Objectives</a:t>
            </a:r>
            <a:endParaRPr lang="en-IN" sz="2800" dirty="0">
              <a:solidFill>
                <a:srgbClr val="002060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D833760-6797-83C5-0AF5-0B771E920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29" y="4212278"/>
            <a:ext cx="687079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Apply SQL queries for data-driven decision 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Analyze sales performance across regions and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Study customer demographics and buying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Evaluate product performance by category and brand.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3">
                  <a:lumMod val="20000"/>
                  <a:lumOff val="8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09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75971F-C106-FB20-0158-F35C96D706A8}"/>
              </a:ext>
            </a:extLst>
          </p:cNvPr>
          <p:cNvSpPr txBox="1"/>
          <p:nvPr/>
        </p:nvSpPr>
        <p:spPr>
          <a:xfrm>
            <a:off x="302003" y="218114"/>
            <a:ext cx="7331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Dataset Overview : </a:t>
            </a:r>
            <a:r>
              <a:rPr lang="en-IN" sz="2800" dirty="0">
                <a:solidFill>
                  <a:srgbClr val="002060"/>
                </a:solidFill>
              </a:rPr>
              <a:t>Data Dictionary &amp; Overview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BD15B7-55FB-AB7F-903B-C12EA60F1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88471"/>
              </p:ext>
            </p:extLst>
          </p:nvPr>
        </p:nvGraphicFramePr>
        <p:xfrm>
          <a:off x="436286" y="956453"/>
          <a:ext cx="9043274" cy="5494681"/>
        </p:xfrm>
        <a:graphic>
          <a:graphicData uri="http://schemas.openxmlformats.org/drawingml/2006/table">
            <a:tbl>
              <a:tblPr/>
              <a:tblGrid>
                <a:gridCol w="4521637">
                  <a:extLst>
                    <a:ext uri="{9D8B030D-6E8A-4147-A177-3AD203B41FA5}">
                      <a16:colId xmlns:a16="http://schemas.microsoft.com/office/drawing/2014/main" val="334121710"/>
                    </a:ext>
                  </a:extLst>
                </a:gridCol>
                <a:gridCol w="4521637">
                  <a:extLst>
                    <a:ext uri="{9D8B030D-6E8A-4147-A177-3AD203B41FA5}">
                      <a16:colId xmlns:a16="http://schemas.microsoft.com/office/drawing/2014/main" val="401495632"/>
                    </a:ext>
                  </a:extLst>
                </a:gridCol>
              </a:tblGrid>
              <a:tr h="4641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Table Name</a:t>
                      </a:r>
                      <a:endParaRPr lang="en-I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Columns / Fields</a:t>
                      </a:r>
                      <a:endParaRPr lang="en-I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664910"/>
                  </a:ext>
                </a:extLst>
              </a:tr>
              <a:tr h="1141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1.Sales</a:t>
                      </a:r>
                      <a:endParaRPr lang="en-I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Order Number, Line Item, Order Date, Delivery Date, </a:t>
                      </a:r>
                      <a:r>
                        <a:rPr lang="en-US" sz="200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CustomerKey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StoreKey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, </a:t>
                      </a:r>
                      <a:r>
                        <a:rPr lang="en-US" sz="2000" dirty="0" err="1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ProductKey</a:t>
                      </a:r>
                      <a:r>
                        <a:rPr lang="en-US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, Quantity, Currency Code</a:t>
                      </a: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488328"/>
                  </a:ext>
                </a:extLst>
              </a:tr>
              <a:tr h="11416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2.Customers</a:t>
                      </a:r>
                      <a:endParaRPr lang="en-I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CustomerKey, Gender, Name, City, State Code, State, Zip Code, Country, Continent, Birthday</a:t>
                      </a: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150857"/>
                  </a:ext>
                </a:extLst>
              </a:tr>
              <a:tr h="1484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3.Products</a:t>
                      </a:r>
                      <a:endParaRPr lang="en-I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ProductKey, Product Name, Brand, Color, Unit Cost USD, Unit Price USD, SubcategoryKey, Subcategory, CategoryKey, Category</a:t>
                      </a: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0394898"/>
                  </a:ext>
                </a:extLst>
              </a:tr>
              <a:tr h="7991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5.Stores</a:t>
                      </a:r>
                      <a:endParaRPr lang="en-I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StoreKey, Country, State, Square Meters, Open Date</a:t>
                      </a: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881133"/>
                  </a:ext>
                </a:extLst>
              </a:tr>
              <a:tr h="4641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6.ExchangeRates</a:t>
                      </a:r>
                      <a:endParaRPr lang="en-IN" sz="2000" dirty="0"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>
                          <a:solidFill>
                            <a:schemeClr val="accent3">
                              <a:lumMod val="20000"/>
                              <a:lumOff val="80000"/>
                            </a:schemeClr>
                          </a:solidFill>
                        </a:rPr>
                        <a:t>Date, Currency, Exchange</a:t>
                      </a:r>
                    </a:p>
                  </a:txBody>
                  <a:tcPr marL="64624" marR="64624" marT="32312" marB="32312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4767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100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698524-E264-570E-E20A-AC87259EB641}"/>
              </a:ext>
            </a:extLst>
          </p:cNvPr>
          <p:cNvSpPr txBox="1"/>
          <p:nvPr/>
        </p:nvSpPr>
        <p:spPr>
          <a:xfrm>
            <a:off x="335558" y="218114"/>
            <a:ext cx="3204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E-R Diagram</a:t>
            </a:r>
            <a:endParaRPr lang="en-IN" sz="2800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ABF7B4-1454-9D63-E4DA-AE8C18192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29" y="906011"/>
            <a:ext cx="10561742" cy="5243119"/>
          </a:xfrm>
          <a:prstGeom prst="rect">
            <a:avLst/>
          </a:prstGeom>
          <a:pattFill prst="pct5">
            <a:fgClr>
              <a:schemeClr val="tx2">
                <a:lumMod val="50000"/>
              </a:schemeClr>
            </a:fgClr>
            <a:bgClr>
              <a:schemeClr val="bg1"/>
            </a:bgClr>
          </a:pattFill>
          <a:ln w="88900" cap="sq">
            <a:solidFill>
              <a:srgbClr val="FFFFFF"/>
            </a:solidFill>
            <a:miter lim="800000"/>
          </a:ln>
          <a:effectLst>
            <a:glow rad="127000">
              <a:schemeClr val="accent3">
                <a:lumMod val="20000"/>
                <a:lumOff val="80000"/>
                <a:alpha val="73000"/>
              </a:schemeClr>
            </a:glow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9980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0567A-64E0-7A54-98E7-B47DD539D57A}"/>
              </a:ext>
            </a:extLst>
          </p:cNvPr>
          <p:cNvSpPr txBox="1"/>
          <p:nvPr/>
        </p:nvSpPr>
        <p:spPr>
          <a:xfrm>
            <a:off x="282102" y="0"/>
            <a:ext cx="442608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Tools &amp; Methodology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5A8DA-5233-4D61-70CE-346F8B98C684}"/>
              </a:ext>
            </a:extLst>
          </p:cNvPr>
          <p:cNvSpPr txBox="1"/>
          <p:nvPr/>
        </p:nvSpPr>
        <p:spPr>
          <a:xfrm>
            <a:off x="282102" y="707891"/>
            <a:ext cx="11909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mo"/>
                <a:ea typeface="Arimo"/>
                <a:cs typeface="Arimo"/>
                <a:sym typeface="Arimo"/>
              </a:rPr>
              <a:t>Our analysis relied on standard SQL tools and a hands-on approach to data querying. Ensures transparency and direct interaction with the Raw data.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84A325-2D14-1409-2EED-C0BCA1914491}"/>
              </a:ext>
            </a:extLst>
          </p:cNvPr>
          <p:cNvSpPr txBox="1"/>
          <p:nvPr/>
        </p:nvSpPr>
        <p:spPr>
          <a:xfrm>
            <a:off x="282102" y="1400387"/>
            <a:ext cx="301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SQL (MySQL Workbench)</a:t>
            </a:r>
            <a:endParaRPr lang="en-IN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C3EF85-13E9-A139-2138-4AAF81DD57F0}"/>
              </a:ext>
            </a:extLst>
          </p:cNvPr>
          <p:cNvSpPr txBox="1"/>
          <p:nvPr/>
        </p:nvSpPr>
        <p:spPr>
          <a:xfrm>
            <a:off x="282102" y="1877440"/>
            <a:ext cx="581389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mo"/>
                <a:ea typeface="Arimo"/>
                <a:cs typeface="Arimo"/>
                <a:sym typeface="Arimo"/>
              </a:rPr>
              <a:t>Utilized for writing and executing all SQL queries, providing a robust environment for database interaction.</a:t>
            </a: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CC649-D19B-4C59-4645-DF1CA763C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02" y="2677659"/>
            <a:ext cx="5813898" cy="37646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0E0CB2-0542-37B5-62D2-EE9176C6D5F9}"/>
              </a:ext>
            </a:extLst>
          </p:cNvPr>
          <p:cNvSpPr txBox="1"/>
          <p:nvPr/>
        </p:nvSpPr>
        <p:spPr>
          <a:xfrm>
            <a:off x="6237050" y="1400387"/>
            <a:ext cx="168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20000"/>
                    <a:lumOff val="80000"/>
                  </a:schemeClr>
                </a:solidFill>
                <a:latin typeface="Arimo Bold"/>
                <a:ea typeface="Arimo Bold"/>
                <a:cs typeface="Arimo Bold"/>
                <a:sym typeface="Arimo Bold"/>
              </a:rPr>
              <a:t>CSV Dataset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059A66-8759-44EC-E007-0D30E3BA84A9}"/>
              </a:ext>
            </a:extLst>
          </p:cNvPr>
          <p:cNvSpPr txBox="1"/>
          <p:nvPr/>
        </p:nvSpPr>
        <p:spPr>
          <a:xfrm>
            <a:off x="6237050" y="1769719"/>
            <a:ext cx="5757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mo"/>
                <a:ea typeface="Arimo"/>
                <a:cs typeface="Arimo"/>
                <a:sym typeface="Arimo"/>
              </a:rPr>
              <a:t>The sales data was provided in a CSV format, which was imported into MySQL for analysis</a:t>
            </a:r>
            <a:endParaRPr lang="en-IN" sz="1400" dirty="0"/>
          </a:p>
        </p:txBody>
      </p:sp>
      <p:grpSp>
        <p:nvGrpSpPr>
          <p:cNvPr id="13" name="Group 14">
            <a:extLst>
              <a:ext uri="{FF2B5EF4-FFF2-40B4-BE49-F238E27FC236}">
                <a16:creationId xmlns:a16="http://schemas.microsoft.com/office/drawing/2014/main" id="{668C5BE0-AF95-6E17-2277-B614FCC06626}"/>
              </a:ext>
            </a:extLst>
          </p:cNvPr>
          <p:cNvGrpSpPr>
            <a:grpSpLocks noChangeAspect="1"/>
          </p:cNvGrpSpPr>
          <p:nvPr/>
        </p:nvGrpSpPr>
        <p:grpSpPr>
          <a:xfrm>
            <a:off x="6237050" y="2292939"/>
            <a:ext cx="5672848" cy="4487240"/>
            <a:chOff x="0" y="0"/>
            <a:chExt cx="7407077" cy="7407077"/>
          </a:xfrm>
        </p:grpSpPr>
        <p:sp>
          <p:nvSpPr>
            <p:cNvPr id="14" name="Freeform 15" descr="preencoded.png">
              <a:extLst>
                <a:ext uri="{FF2B5EF4-FFF2-40B4-BE49-F238E27FC236}">
                  <a16:creationId xmlns:a16="http://schemas.microsoft.com/office/drawing/2014/main" id="{85488672-5D61-9046-A15A-0C3F958323DF}"/>
                </a:ext>
              </a:extLst>
            </p:cNvPr>
            <p:cNvSpPr/>
            <p:nvPr/>
          </p:nvSpPr>
          <p:spPr>
            <a:xfrm>
              <a:off x="0" y="0"/>
              <a:ext cx="7407021" cy="7407021"/>
            </a:xfrm>
            <a:custGeom>
              <a:avLst/>
              <a:gdLst/>
              <a:ahLst/>
              <a:cxnLst/>
              <a:rect l="l" t="t" r="r" b="b"/>
              <a:pathLst>
                <a:path w="7407021" h="7407021">
                  <a:moveTo>
                    <a:pt x="0" y="0"/>
                  </a:moveTo>
                  <a:lnTo>
                    <a:pt x="7407021" y="0"/>
                  </a:lnTo>
                  <a:lnTo>
                    <a:pt x="7407021" y="7407021"/>
                  </a:lnTo>
                  <a:lnTo>
                    <a:pt x="0" y="7407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</p:spTree>
    <p:extLst>
      <p:ext uri="{BB962C8B-B14F-4D97-AF65-F5344CB8AC3E}">
        <p14:creationId xmlns:p14="http://schemas.microsoft.com/office/powerpoint/2010/main" val="160313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33D55E-0E28-08F0-EDC7-0F78A03D472F}"/>
              </a:ext>
            </a:extLst>
          </p:cNvPr>
          <p:cNvSpPr txBox="1"/>
          <p:nvPr/>
        </p:nvSpPr>
        <p:spPr>
          <a:xfrm>
            <a:off x="118843" y="0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Customers by country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B54E6B-898C-8F02-230C-08A5499BB37F}"/>
              </a:ext>
            </a:extLst>
          </p:cNvPr>
          <p:cNvSpPr txBox="1"/>
          <p:nvPr/>
        </p:nvSpPr>
        <p:spPr>
          <a:xfrm>
            <a:off x="185955" y="523220"/>
            <a:ext cx="750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Allows </a:t>
            </a:r>
            <a:r>
              <a:rPr lang="en-US" sz="1600" b="1" dirty="0"/>
              <a:t>Grouping customers by region</a:t>
            </a:r>
            <a:r>
              <a:rPr lang="en-US" sz="1600" dirty="0"/>
              <a:t> for targeted promotions, pricing, and communication.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5F8AD-4EE4-269A-D073-CEC5C4F08E1B}"/>
              </a:ext>
            </a:extLst>
          </p:cNvPr>
          <p:cNvSpPr txBox="1"/>
          <p:nvPr/>
        </p:nvSpPr>
        <p:spPr>
          <a:xfrm>
            <a:off x="185955" y="1046440"/>
            <a:ext cx="16526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2C6D9-A62D-F665-217D-9DC03E3DF046}"/>
              </a:ext>
            </a:extLst>
          </p:cNvPr>
          <p:cNvSpPr txBox="1"/>
          <p:nvPr/>
        </p:nvSpPr>
        <p:spPr>
          <a:xfrm>
            <a:off x="1275127" y="1631215"/>
            <a:ext cx="25838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SELECT     </a:t>
            </a:r>
            <a:r>
              <a:rPr lang="en-US" dirty="0" err="1">
                <a:solidFill>
                  <a:srgbClr val="002060"/>
                </a:solidFill>
              </a:rPr>
              <a:t>c.CustomerKey</a:t>
            </a:r>
            <a:r>
              <a:rPr lang="en-US" dirty="0">
                <a:solidFill>
                  <a:srgbClr val="002060"/>
                </a:solidFill>
              </a:rPr>
              <a:t>,    </a:t>
            </a:r>
            <a:r>
              <a:rPr lang="en-US" dirty="0" err="1">
                <a:solidFill>
                  <a:srgbClr val="002060"/>
                </a:solidFill>
              </a:rPr>
              <a:t>c.Name</a:t>
            </a:r>
            <a:r>
              <a:rPr lang="en-US" dirty="0">
                <a:solidFill>
                  <a:srgbClr val="002060"/>
                </a:solidFill>
              </a:rPr>
              <a:t>,    </a:t>
            </a:r>
            <a:r>
              <a:rPr lang="en-US" dirty="0" err="1">
                <a:solidFill>
                  <a:srgbClr val="002060"/>
                </a:solidFill>
              </a:rPr>
              <a:t>c.CountryFROM</a:t>
            </a:r>
            <a:r>
              <a:rPr lang="en-US" dirty="0">
                <a:solidFill>
                  <a:srgbClr val="002060"/>
                </a:solidFill>
              </a:rPr>
              <a:t> Customers </a:t>
            </a:r>
            <a:r>
              <a:rPr lang="en-US" dirty="0" err="1">
                <a:solidFill>
                  <a:srgbClr val="002060"/>
                </a:solidFill>
              </a:rPr>
              <a:t>cWHERE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en-US" dirty="0" err="1">
                <a:solidFill>
                  <a:srgbClr val="002060"/>
                </a:solidFill>
              </a:rPr>
              <a:t>c.Country</a:t>
            </a:r>
            <a:r>
              <a:rPr lang="en-US" dirty="0">
                <a:solidFill>
                  <a:srgbClr val="002060"/>
                </a:solidFill>
              </a:rPr>
              <a:t> = '</a:t>
            </a:r>
            <a:r>
              <a:rPr lang="en-US" dirty="0" err="1">
                <a:solidFill>
                  <a:srgbClr val="002060"/>
                </a:solidFill>
              </a:rPr>
              <a:t>france</a:t>
            </a:r>
            <a:r>
              <a:rPr lang="en-US" dirty="0">
                <a:solidFill>
                  <a:srgbClr val="002060"/>
                </a:solidFill>
              </a:rPr>
              <a:t>';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973CC-F236-1E11-B774-593593386A38}"/>
              </a:ext>
            </a:extLst>
          </p:cNvPr>
          <p:cNvSpPr txBox="1"/>
          <p:nvPr/>
        </p:nvSpPr>
        <p:spPr>
          <a:xfrm>
            <a:off x="261456" y="3600984"/>
            <a:ext cx="2718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4BC475-6BEC-4E88-77EC-E3BA390A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152" y="4001094"/>
            <a:ext cx="4857293" cy="26006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9DD3FF-3462-B76F-3761-60DCD11D2CF8}"/>
              </a:ext>
            </a:extLst>
          </p:cNvPr>
          <p:cNvSpPr txBox="1"/>
          <p:nvPr/>
        </p:nvSpPr>
        <p:spPr>
          <a:xfrm>
            <a:off x="7050948" y="1046440"/>
            <a:ext cx="1283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 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ED3E44-62A7-98A7-BA7A-A182A9D742D7}"/>
              </a:ext>
            </a:extLst>
          </p:cNvPr>
          <p:cNvSpPr txBox="1"/>
          <p:nvPr/>
        </p:nvSpPr>
        <p:spPr>
          <a:xfrm>
            <a:off x="7952766" y="1107995"/>
            <a:ext cx="3372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Useful for regional marketing campaigns or evaluating country-wise demand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04958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FDE164-92B5-2AB0-BDD0-167B19045539}"/>
              </a:ext>
            </a:extLst>
          </p:cNvPr>
          <p:cNvSpPr txBox="1"/>
          <p:nvPr/>
        </p:nvSpPr>
        <p:spPr>
          <a:xfrm>
            <a:off x="125834" y="67112"/>
            <a:ext cx="8279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Count how Many Males and Females are in the Table</a:t>
            </a:r>
            <a:endParaRPr lang="en-I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EDF648-BBE5-5A9B-B00B-F6BBD9B42BE5}"/>
              </a:ext>
            </a:extLst>
          </p:cNvPr>
          <p:cNvSpPr txBox="1"/>
          <p:nvPr/>
        </p:nvSpPr>
        <p:spPr>
          <a:xfrm>
            <a:off x="184557" y="590332"/>
            <a:ext cx="5436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Helps us know the </a:t>
            </a:r>
            <a:r>
              <a:rPr lang="en-US" sz="1600" b="1" dirty="0"/>
              <a:t>Gender distribution</a:t>
            </a:r>
            <a:r>
              <a:rPr lang="en-US" sz="1600" dirty="0"/>
              <a:t> of Customers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AA016-2105-47D8-1A99-E5591793446E}"/>
              </a:ext>
            </a:extLst>
          </p:cNvPr>
          <p:cNvSpPr txBox="1"/>
          <p:nvPr/>
        </p:nvSpPr>
        <p:spPr>
          <a:xfrm>
            <a:off x="184557" y="1051996"/>
            <a:ext cx="1812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5F2B6-F698-43E8-118D-61A62E3731D8}"/>
              </a:ext>
            </a:extLst>
          </p:cNvPr>
          <p:cNvSpPr txBox="1"/>
          <p:nvPr/>
        </p:nvSpPr>
        <p:spPr>
          <a:xfrm>
            <a:off x="1090568" y="1452106"/>
            <a:ext cx="2667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SELECT Count(Gender)  AS Total</a:t>
            </a:r>
          </a:p>
          <a:p>
            <a:r>
              <a:rPr lang="en-US" dirty="0">
                <a:solidFill>
                  <a:srgbClr val="002060"/>
                </a:solidFill>
              </a:rPr>
              <a:t>FROM customers</a:t>
            </a:r>
          </a:p>
          <a:p>
            <a:r>
              <a:rPr lang="en-US" dirty="0">
                <a:solidFill>
                  <a:srgbClr val="002060"/>
                </a:solidFill>
              </a:rPr>
              <a:t>GROUP BY Gender;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163F6-E162-9540-96C1-7B4B7F68D799}"/>
              </a:ext>
            </a:extLst>
          </p:cNvPr>
          <p:cNvSpPr txBox="1"/>
          <p:nvPr/>
        </p:nvSpPr>
        <p:spPr>
          <a:xfrm>
            <a:off x="184557" y="3052545"/>
            <a:ext cx="1652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8DCEE-917C-16ED-62FF-1C25D8830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69" y="3647960"/>
            <a:ext cx="4937232" cy="281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B88559-A325-997B-FCA9-E85F52C7BC81}"/>
              </a:ext>
            </a:extLst>
          </p:cNvPr>
          <p:cNvSpPr txBox="1"/>
          <p:nvPr/>
        </p:nvSpPr>
        <p:spPr>
          <a:xfrm>
            <a:off x="7613008" y="1051996"/>
            <a:ext cx="1585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CE2B92-A1E1-DE30-59F0-C404E1F8417F}"/>
              </a:ext>
            </a:extLst>
          </p:cNvPr>
          <p:cNvSpPr txBox="1"/>
          <p:nvPr/>
        </p:nvSpPr>
        <p:spPr>
          <a:xfrm>
            <a:off x="8581937" y="1247034"/>
            <a:ext cx="30955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Dataset has a </a:t>
            </a:r>
            <a:r>
              <a:rPr lang="en-US" sz="1600" b="1" dirty="0"/>
              <a:t>balanced male-female ratio (≈50:50)</a:t>
            </a:r>
            <a:r>
              <a:rPr lang="en-US" sz="1600" dirty="0"/>
              <a:t>, Making it suitable for fair and Representative Demographic Analysis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3780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E818D-6CAB-5C0C-87A1-65E7B16D408D}"/>
              </a:ext>
            </a:extLst>
          </p:cNvPr>
          <p:cNvSpPr txBox="1"/>
          <p:nvPr/>
        </p:nvSpPr>
        <p:spPr>
          <a:xfrm>
            <a:off x="151001" y="75501"/>
            <a:ext cx="5167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Filter Sales After Certain Date</a:t>
            </a:r>
            <a:endParaRPr lang="en-IN" sz="28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D20CE-71A3-631F-6DE7-B8ACC5BB2AF8}"/>
              </a:ext>
            </a:extLst>
          </p:cNvPr>
          <p:cNvSpPr txBox="1"/>
          <p:nvPr/>
        </p:nvSpPr>
        <p:spPr>
          <a:xfrm>
            <a:off x="151001" y="598721"/>
            <a:ext cx="72424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Useful for comparing </a:t>
            </a:r>
            <a:r>
              <a:rPr lang="en-US" sz="1600" b="1" dirty="0"/>
              <a:t>Before vs after</a:t>
            </a:r>
            <a:r>
              <a:rPr lang="en-US" sz="1600" dirty="0"/>
              <a:t> a campaign, product launch, or policy change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88EED-966E-FF34-00C3-62EF5251B27D}"/>
              </a:ext>
            </a:extLst>
          </p:cNvPr>
          <p:cNvSpPr txBox="1"/>
          <p:nvPr/>
        </p:nvSpPr>
        <p:spPr>
          <a:xfrm>
            <a:off x="151001" y="1060385"/>
            <a:ext cx="19881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Query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922F9F-5CD3-C948-D6AF-3D79F8246551}"/>
              </a:ext>
            </a:extLst>
          </p:cNvPr>
          <p:cNvSpPr txBox="1"/>
          <p:nvPr/>
        </p:nvSpPr>
        <p:spPr>
          <a:xfrm>
            <a:off x="1145096" y="1460495"/>
            <a:ext cx="31794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SELECT </a:t>
            </a:r>
            <a:r>
              <a:rPr lang="en-US" dirty="0" err="1">
                <a:solidFill>
                  <a:srgbClr val="002060"/>
                </a:solidFill>
              </a:rPr>
              <a:t>s.`Order</a:t>
            </a:r>
            <a:r>
              <a:rPr lang="en-US" dirty="0">
                <a:solidFill>
                  <a:srgbClr val="002060"/>
                </a:solidFill>
              </a:rPr>
              <a:t> Number`,    </a:t>
            </a:r>
            <a:r>
              <a:rPr lang="en-US" dirty="0" err="1">
                <a:solidFill>
                  <a:srgbClr val="002060"/>
                </a:solidFill>
              </a:rPr>
              <a:t>s.`Order</a:t>
            </a:r>
            <a:r>
              <a:rPr lang="en-US" dirty="0">
                <a:solidFill>
                  <a:srgbClr val="002060"/>
                </a:solidFill>
              </a:rPr>
              <a:t> Date`,    </a:t>
            </a:r>
            <a:r>
              <a:rPr lang="en-US" dirty="0" err="1">
                <a:solidFill>
                  <a:srgbClr val="002060"/>
                </a:solidFill>
              </a:rPr>
              <a:t>s.QuantityFROM</a:t>
            </a:r>
            <a:r>
              <a:rPr lang="en-US" dirty="0">
                <a:solidFill>
                  <a:srgbClr val="002060"/>
                </a:solidFill>
              </a:rPr>
              <a:t> Sales s WHERE</a:t>
            </a:r>
          </a:p>
          <a:p>
            <a:r>
              <a:rPr lang="en-US" dirty="0" err="1">
                <a:solidFill>
                  <a:srgbClr val="002060"/>
                </a:solidFill>
              </a:rPr>
              <a:t>s.`Order</a:t>
            </a:r>
            <a:r>
              <a:rPr lang="en-US" dirty="0">
                <a:solidFill>
                  <a:srgbClr val="002060"/>
                </a:solidFill>
              </a:rPr>
              <a:t> Date` &gt;= ‘</a:t>
            </a:r>
            <a:r>
              <a:rPr lang="en-IN" dirty="0">
                <a:solidFill>
                  <a:srgbClr val="002060"/>
                </a:solidFill>
              </a:rPr>
              <a:t>2016-01-01</a:t>
            </a:r>
            <a:r>
              <a:rPr lang="en-US" dirty="0">
                <a:solidFill>
                  <a:srgbClr val="002060"/>
                </a:solidFill>
              </a:rPr>
              <a:t>';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A1E529-2337-E368-FF63-2B0A6964B987}"/>
              </a:ext>
            </a:extLst>
          </p:cNvPr>
          <p:cNvSpPr txBox="1"/>
          <p:nvPr/>
        </p:nvSpPr>
        <p:spPr>
          <a:xfrm>
            <a:off x="191548" y="3060933"/>
            <a:ext cx="3895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Result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8160AE6-FF6D-BAEA-C913-08250DBEC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79" y="3703979"/>
            <a:ext cx="4924221" cy="27150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0F27DA-9DAE-C5B9-BEC2-7074E44A579B}"/>
              </a:ext>
            </a:extLst>
          </p:cNvPr>
          <p:cNvSpPr txBox="1"/>
          <p:nvPr/>
        </p:nvSpPr>
        <p:spPr>
          <a:xfrm>
            <a:off x="7206143" y="1091163"/>
            <a:ext cx="20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Insight :</a:t>
            </a:r>
            <a:endParaRPr lang="en-IN" sz="2000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3A2857-CDBE-2AB5-3075-72A6237EA978}"/>
              </a:ext>
            </a:extLst>
          </p:cNvPr>
          <p:cNvSpPr txBox="1"/>
          <p:nvPr/>
        </p:nvSpPr>
        <p:spPr>
          <a:xfrm>
            <a:off x="8053431" y="1168107"/>
            <a:ext cx="3895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Useful for sales analysis or to focus on Current Trends Instead of old data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29783512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933</TotalTime>
  <Words>1362</Words>
  <Application>Microsoft Office PowerPoint</Application>
  <PresentationFormat>Widescreen</PresentationFormat>
  <Paragraphs>190</Paragraphs>
  <Slides>20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Arimo</vt:lpstr>
      <vt:lpstr>Arimo Bold</vt:lpstr>
      <vt:lpstr>Calibri</vt:lpstr>
      <vt:lpstr>Gill Sans MT</vt:lpstr>
      <vt:lpstr>Parcel</vt:lpstr>
      <vt:lpstr>Sales Analysis of Global Electronic Retailer Using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Prathmesh Patil</dc:creator>
  <cp:lastModifiedBy>Prathmesh Patil</cp:lastModifiedBy>
  <cp:revision>18</cp:revision>
  <dcterms:created xsi:type="dcterms:W3CDTF">2025-08-30T05:50:56Z</dcterms:created>
  <dcterms:modified xsi:type="dcterms:W3CDTF">2025-09-08T06:57:12Z</dcterms:modified>
</cp:coreProperties>
</file>