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C79D8-DF05-4D29-8BC8-0438D1CFEB10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633CD75-92C6-4663-9DA5-F94E6A3B4B56}">
      <dgm:prSet phldrT="[Text]"/>
      <dgm:spPr/>
      <dgm:t>
        <a:bodyPr/>
        <a:lstStyle/>
        <a:p>
          <a:r>
            <a:rPr lang="en-CA" dirty="0"/>
            <a:t>Data Distributions</a:t>
          </a:r>
        </a:p>
      </dgm:t>
    </dgm:pt>
    <dgm:pt modelId="{3742A6C6-EC94-45EF-8DB4-E9AFFC49B5F2}" type="parTrans" cxnId="{C4702CDF-E8CA-47F7-B345-93E085174170}">
      <dgm:prSet/>
      <dgm:spPr/>
      <dgm:t>
        <a:bodyPr/>
        <a:lstStyle/>
        <a:p>
          <a:endParaRPr lang="en-CA"/>
        </a:p>
      </dgm:t>
    </dgm:pt>
    <dgm:pt modelId="{A88748F4-5F48-4942-AA59-CB62FC8BC9E6}" type="sibTrans" cxnId="{C4702CDF-E8CA-47F7-B345-93E085174170}">
      <dgm:prSet/>
      <dgm:spPr/>
      <dgm:t>
        <a:bodyPr/>
        <a:lstStyle/>
        <a:p>
          <a:endParaRPr lang="en-CA"/>
        </a:p>
      </dgm:t>
    </dgm:pt>
    <dgm:pt modelId="{4285682A-5FE1-429A-9CEE-B7CDB5DC4DAD}">
      <dgm:prSet phldrT="[Text]"/>
      <dgm:spPr/>
      <dgm:t>
        <a:bodyPr/>
        <a:lstStyle/>
        <a:p>
          <a:r>
            <a:rPr lang="en-CA" dirty="0"/>
            <a:t>Histograms plots to reveal the data distribution</a:t>
          </a:r>
        </a:p>
      </dgm:t>
    </dgm:pt>
    <dgm:pt modelId="{892D6FE5-1D89-4679-A2BA-E0A1979152FE}" type="parTrans" cxnId="{9DA22CBB-BC86-408A-84FB-AF32175C8E05}">
      <dgm:prSet/>
      <dgm:spPr/>
      <dgm:t>
        <a:bodyPr/>
        <a:lstStyle/>
        <a:p>
          <a:endParaRPr lang="en-CA"/>
        </a:p>
      </dgm:t>
    </dgm:pt>
    <dgm:pt modelId="{3F0A1765-BEBA-425C-A4B4-9CC4C5EF5BFA}" type="sibTrans" cxnId="{9DA22CBB-BC86-408A-84FB-AF32175C8E05}">
      <dgm:prSet/>
      <dgm:spPr/>
      <dgm:t>
        <a:bodyPr/>
        <a:lstStyle/>
        <a:p>
          <a:endParaRPr lang="en-CA"/>
        </a:p>
      </dgm:t>
    </dgm:pt>
    <dgm:pt modelId="{4AB26D00-6930-452E-BBD5-FDD65C64C720}">
      <dgm:prSet phldrT="[Text]"/>
      <dgm:spPr/>
      <dgm:t>
        <a:bodyPr/>
        <a:lstStyle/>
        <a:p>
          <a:r>
            <a:rPr lang="en-CA" dirty="0"/>
            <a:t>Check for the correlation between different feature columns</a:t>
          </a:r>
        </a:p>
      </dgm:t>
    </dgm:pt>
    <dgm:pt modelId="{41998B6C-186F-445D-B3ED-CD8054C15D16}" type="parTrans" cxnId="{A0A24859-38DC-44B1-95D7-2D62BF1334C5}">
      <dgm:prSet/>
      <dgm:spPr/>
      <dgm:t>
        <a:bodyPr/>
        <a:lstStyle/>
        <a:p>
          <a:endParaRPr lang="en-CA"/>
        </a:p>
      </dgm:t>
    </dgm:pt>
    <dgm:pt modelId="{68394B27-CD1A-4EBC-84F4-2841D4B48F51}" type="sibTrans" cxnId="{A0A24859-38DC-44B1-95D7-2D62BF1334C5}">
      <dgm:prSet/>
      <dgm:spPr/>
      <dgm:t>
        <a:bodyPr/>
        <a:lstStyle/>
        <a:p>
          <a:endParaRPr lang="en-CA"/>
        </a:p>
      </dgm:t>
    </dgm:pt>
    <dgm:pt modelId="{4D9C6578-FF55-4580-ADF1-D122C036D7B8}">
      <dgm:prSet phldrT="[Text]"/>
      <dgm:spPr/>
      <dgm:t>
        <a:bodyPr/>
        <a:lstStyle/>
        <a:p>
          <a:r>
            <a:rPr lang="en-CA" dirty="0"/>
            <a:t>Feature Engineering</a:t>
          </a:r>
        </a:p>
      </dgm:t>
    </dgm:pt>
    <dgm:pt modelId="{CB37429D-9A1F-4205-A125-C01441B5355A}" type="parTrans" cxnId="{11FF0C03-DC4C-4C4A-9F33-1B0B1E0B3439}">
      <dgm:prSet/>
      <dgm:spPr/>
      <dgm:t>
        <a:bodyPr/>
        <a:lstStyle/>
        <a:p>
          <a:endParaRPr lang="en-CA"/>
        </a:p>
      </dgm:t>
    </dgm:pt>
    <dgm:pt modelId="{A5AB1157-F505-4CB2-AB16-E140C3BA46FE}" type="sibTrans" cxnId="{11FF0C03-DC4C-4C4A-9F33-1B0B1E0B3439}">
      <dgm:prSet/>
      <dgm:spPr/>
      <dgm:t>
        <a:bodyPr/>
        <a:lstStyle/>
        <a:p>
          <a:endParaRPr lang="en-CA"/>
        </a:p>
      </dgm:t>
    </dgm:pt>
    <dgm:pt modelId="{61CE95F1-D419-42BC-873A-3442D6B5BFE1}">
      <dgm:prSet phldrT="[Text]"/>
      <dgm:spPr/>
      <dgm:t>
        <a:bodyPr/>
        <a:lstStyle/>
        <a:p>
          <a:r>
            <a:rPr lang="en-CA" dirty="0"/>
            <a:t>Feature transformation</a:t>
          </a:r>
        </a:p>
      </dgm:t>
    </dgm:pt>
    <dgm:pt modelId="{007265C8-52F3-4AF6-B437-0F44274B4BFC}" type="parTrans" cxnId="{942353CF-7580-4E95-8811-CC41E5F1C1C2}">
      <dgm:prSet/>
      <dgm:spPr/>
      <dgm:t>
        <a:bodyPr/>
        <a:lstStyle/>
        <a:p>
          <a:endParaRPr lang="en-CA"/>
        </a:p>
      </dgm:t>
    </dgm:pt>
    <dgm:pt modelId="{DEFA0368-6E81-40DF-8020-3EC6E0464A3F}" type="sibTrans" cxnId="{942353CF-7580-4E95-8811-CC41E5F1C1C2}">
      <dgm:prSet/>
      <dgm:spPr/>
      <dgm:t>
        <a:bodyPr/>
        <a:lstStyle/>
        <a:p>
          <a:endParaRPr lang="en-CA"/>
        </a:p>
      </dgm:t>
    </dgm:pt>
    <dgm:pt modelId="{F310486D-0CC3-40AC-9979-FC16D2C62139}">
      <dgm:prSet phldrT="[Text]"/>
      <dgm:spPr/>
      <dgm:t>
        <a:bodyPr/>
        <a:lstStyle/>
        <a:p>
          <a:r>
            <a:rPr lang="en-CA" dirty="0"/>
            <a:t>Feature Selection</a:t>
          </a:r>
        </a:p>
      </dgm:t>
    </dgm:pt>
    <dgm:pt modelId="{6FF0EB1A-2E58-459B-ACAE-510718EDC2B2}" type="parTrans" cxnId="{2B98203B-AEF1-46C7-92FF-C447151E0A12}">
      <dgm:prSet/>
      <dgm:spPr/>
      <dgm:t>
        <a:bodyPr/>
        <a:lstStyle/>
        <a:p>
          <a:endParaRPr lang="en-CA"/>
        </a:p>
      </dgm:t>
    </dgm:pt>
    <dgm:pt modelId="{CEAD85C1-63FD-4A4A-93A4-BBEE2CDE75B3}" type="sibTrans" cxnId="{2B98203B-AEF1-46C7-92FF-C447151E0A12}">
      <dgm:prSet/>
      <dgm:spPr/>
      <dgm:t>
        <a:bodyPr/>
        <a:lstStyle/>
        <a:p>
          <a:endParaRPr lang="en-CA"/>
        </a:p>
      </dgm:t>
    </dgm:pt>
    <dgm:pt modelId="{913115A8-788D-4AAF-9697-AE0111F40111}">
      <dgm:prSet phldrT="[Text]"/>
      <dgm:spPr/>
      <dgm:t>
        <a:bodyPr/>
        <a:lstStyle/>
        <a:p>
          <a:r>
            <a:rPr lang="en-CA" dirty="0"/>
            <a:t>Selecting the best features for the model</a:t>
          </a:r>
        </a:p>
      </dgm:t>
    </dgm:pt>
    <dgm:pt modelId="{F89BE969-1AED-4A9C-9747-1C234E7AFEF4}" type="parTrans" cxnId="{EF768A60-86C6-43F8-9E39-A53B3DF68E79}">
      <dgm:prSet/>
      <dgm:spPr/>
      <dgm:t>
        <a:bodyPr/>
        <a:lstStyle/>
        <a:p>
          <a:endParaRPr lang="en-CA"/>
        </a:p>
      </dgm:t>
    </dgm:pt>
    <dgm:pt modelId="{64F90AAC-D953-40E9-B517-2D8AFFB5129E}" type="sibTrans" cxnId="{EF768A60-86C6-43F8-9E39-A53B3DF68E79}">
      <dgm:prSet/>
      <dgm:spPr/>
      <dgm:t>
        <a:bodyPr/>
        <a:lstStyle/>
        <a:p>
          <a:endParaRPr lang="en-CA"/>
        </a:p>
      </dgm:t>
    </dgm:pt>
    <dgm:pt modelId="{76BF42A8-766D-43DA-9C4E-976565C6DC41}">
      <dgm:prSet phldrT="[Text]"/>
      <dgm:spPr/>
      <dgm:t>
        <a:bodyPr/>
        <a:lstStyle/>
        <a:p>
          <a:r>
            <a:rPr lang="en-CA" dirty="0"/>
            <a:t>Statistical Analysis </a:t>
          </a:r>
        </a:p>
      </dgm:t>
    </dgm:pt>
    <dgm:pt modelId="{376A123E-AAB4-44BB-87BE-2DCED991EA67}" type="parTrans" cxnId="{9E119F56-F377-4891-B35C-EEFAEE9F8D7B}">
      <dgm:prSet/>
      <dgm:spPr/>
      <dgm:t>
        <a:bodyPr/>
        <a:lstStyle/>
        <a:p>
          <a:endParaRPr lang="en-CA"/>
        </a:p>
      </dgm:t>
    </dgm:pt>
    <dgm:pt modelId="{D137ECA1-0487-43E7-89B9-4244E231D43D}" type="sibTrans" cxnId="{9E119F56-F377-4891-B35C-EEFAEE9F8D7B}">
      <dgm:prSet/>
      <dgm:spPr/>
      <dgm:t>
        <a:bodyPr/>
        <a:lstStyle/>
        <a:p>
          <a:endParaRPr lang="en-CA"/>
        </a:p>
      </dgm:t>
    </dgm:pt>
    <dgm:pt modelId="{9D28AE28-57C4-4262-9C4D-88261F81A08E}">
      <dgm:prSet phldrT="[Text]"/>
      <dgm:spPr/>
      <dgm:t>
        <a:bodyPr/>
        <a:lstStyle/>
        <a:p>
          <a:r>
            <a:rPr lang="en-CA" dirty="0"/>
            <a:t>Data transformation – like grouping age, etc.</a:t>
          </a:r>
        </a:p>
      </dgm:t>
    </dgm:pt>
    <dgm:pt modelId="{11A110C8-5760-40BD-A2F1-06CC331C63D5}" type="parTrans" cxnId="{1B8E786E-52BB-4913-BB19-79282C15F21A}">
      <dgm:prSet/>
      <dgm:spPr/>
      <dgm:t>
        <a:bodyPr/>
        <a:lstStyle/>
        <a:p>
          <a:endParaRPr lang="en-CA"/>
        </a:p>
      </dgm:t>
    </dgm:pt>
    <dgm:pt modelId="{40FEAC84-E1A9-405C-A88E-7581B674EBD8}" type="sibTrans" cxnId="{1B8E786E-52BB-4913-BB19-79282C15F21A}">
      <dgm:prSet/>
      <dgm:spPr/>
      <dgm:t>
        <a:bodyPr/>
        <a:lstStyle/>
        <a:p>
          <a:endParaRPr lang="en-CA"/>
        </a:p>
      </dgm:t>
    </dgm:pt>
    <dgm:pt modelId="{D648C494-3638-43EF-B379-6CD60F2EB0D5}">
      <dgm:prSet phldrT="[Text]"/>
      <dgm:spPr/>
      <dgm:t>
        <a:bodyPr/>
        <a:lstStyle/>
        <a:p>
          <a:r>
            <a:rPr lang="en-CA" dirty="0"/>
            <a:t>Adding Months, weeks, weekdays.</a:t>
          </a:r>
        </a:p>
      </dgm:t>
    </dgm:pt>
    <dgm:pt modelId="{2C041E55-C6CE-4071-B358-963C116B065C}" type="parTrans" cxnId="{00A371D8-D8CD-4FC7-996A-3B1A96CF11FB}">
      <dgm:prSet/>
      <dgm:spPr/>
      <dgm:t>
        <a:bodyPr/>
        <a:lstStyle/>
        <a:p>
          <a:endParaRPr lang="en-CA"/>
        </a:p>
      </dgm:t>
    </dgm:pt>
    <dgm:pt modelId="{CDADF8E3-2420-45E2-80B3-E4B7E203D1F5}" type="sibTrans" cxnId="{00A371D8-D8CD-4FC7-996A-3B1A96CF11FB}">
      <dgm:prSet/>
      <dgm:spPr/>
      <dgm:t>
        <a:bodyPr/>
        <a:lstStyle/>
        <a:p>
          <a:endParaRPr lang="en-CA"/>
        </a:p>
      </dgm:t>
    </dgm:pt>
    <dgm:pt modelId="{33419C33-FCF5-4AE3-AD9F-D93302F9FF18}">
      <dgm:prSet phldrT="[Text]"/>
      <dgm:spPr/>
      <dgm:t>
        <a:bodyPr/>
        <a:lstStyle/>
        <a:p>
          <a:r>
            <a:rPr lang="en-CA" dirty="0"/>
            <a:t>Detecting Outliers</a:t>
          </a:r>
        </a:p>
      </dgm:t>
    </dgm:pt>
    <dgm:pt modelId="{0B34108D-0204-43AB-B617-3E085F5B808B}" type="parTrans" cxnId="{321DE7CD-DEDB-48E5-BA0B-D092FF08016F}">
      <dgm:prSet/>
      <dgm:spPr/>
      <dgm:t>
        <a:bodyPr/>
        <a:lstStyle/>
        <a:p>
          <a:endParaRPr lang="en-CA"/>
        </a:p>
      </dgm:t>
    </dgm:pt>
    <dgm:pt modelId="{BA52245F-8B47-45BA-936F-889E7A10DC01}" type="sibTrans" cxnId="{321DE7CD-DEDB-48E5-BA0B-D092FF08016F}">
      <dgm:prSet/>
      <dgm:spPr/>
      <dgm:t>
        <a:bodyPr/>
        <a:lstStyle/>
        <a:p>
          <a:endParaRPr lang="en-CA"/>
        </a:p>
      </dgm:t>
    </dgm:pt>
    <dgm:pt modelId="{9819EA4F-451A-4AD3-8CA8-B1F3FDEEFE57}" type="pres">
      <dgm:prSet presAssocID="{6C5C79D8-DF05-4D29-8BC8-0438D1CFEB10}" presName="linearFlow" presStyleCnt="0">
        <dgm:presLayoutVars>
          <dgm:dir/>
          <dgm:animLvl val="lvl"/>
          <dgm:resizeHandles val="exact"/>
        </dgm:presLayoutVars>
      </dgm:prSet>
      <dgm:spPr/>
    </dgm:pt>
    <dgm:pt modelId="{4CFC16A7-231E-44ED-90A0-DEBAEF74BF0A}" type="pres">
      <dgm:prSet presAssocID="{3633CD75-92C6-4663-9DA5-F94E6A3B4B56}" presName="composite" presStyleCnt="0"/>
      <dgm:spPr/>
    </dgm:pt>
    <dgm:pt modelId="{6FA6EA3D-3FCF-4D31-A6B6-FA8A5ECFE952}" type="pres">
      <dgm:prSet presAssocID="{3633CD75-92C6-4663-9DA5-F94E6A3B4B5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7CEC986-FBE7-4017-96B0-C68DDB516400}" type="pres">
      <dgm:prSet presAssocID="{3633CD75-92C6-4663-9DA5-F94E6A3B4B56}" presName="descendantText" presStyleLbl="alignAcc1" presStyleIdx="0" presStyleCnt="3">
        <dgm:presLayoutVars>
          <dgm:bulletEnabled val="1"/>
        </dgm:presLayoutVars>
      </dgm:prSet>
      <dgm:spPr/>
    </dgm:pt>
    <dgm:pt modelId="{5F05E7E1-2A48-48E1-85C7-D783E122FBE3}" type="pres">
      <dgm:prSet presAssocID="{A88748F4-5F48-4942-AA59-CB62FC8BC9E6}" presName="sp" presStyleCnt="0"/>
      <dgm:spPr/>
    </dgm:pt>
    <dgm:pt modelId="{9873E0CC-2FA7-4DD2-AC21-2C0EAA5617A3}" type="pres">
      <dgm:prSet presAssocID="{4D9C6578-FF55-4580-ADF1-D122C036D7B8}" presName="composite" presStyleCnt="0"/>
      <dgm:spPr/>
    </dgm:pt>
    <dgm:pt modelId="{D202527B-9F08-418C-8744-6D53872F7C54}" type="pres">
      <dgm:prSet presAssocID="{4D9C6578-FF55-4580-ADF1-D122C036D7B8}" presName="parentText" presStyleLbl="alignNode1" presStyleIdx="1" presStyleCnt="3" custLinFactNeighborY="0">
        <dgm:presLayoutVars>
          <dgm:chMax val="1"/>
          <dgm:bulletEnabled val="1"/>
        </dgm:presLayoutVars>
      </dgm:prSet>
      <dgm:spPr/>
    </dgm:pt>
    <dgm:pt modelId="{07700B5C-CA56-439C-90BF-73CA94F51943}" type="pres">
      <dgm:prSet presAssocID="{4D9C6578-FF55-4580-ADF1-D122C036D7B8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193CE8C3-A2D9-4E3E-B302-40937FB8A4DB}" type="pres">
      <dgm:prSet presAssocID="{A5AB1157-F505-4CB2-AB16-E140C3BA46FE}" presName="sp" presStyleCnt="0"/>
      <dgm:spPr/>
    </dgm:pt>
    <dgm:pt modelId="{D29663A3-BEA3-46D8-BA04-F2DA3F1D129B}" type="pres">
      <dgm:prSet presAssocID="{F310486D-0CC3-40AC-9979-FC16D2C62139}" presName="composite" presStyleCnt="0"/>
      <dgm:spPr/>
    </dgm:pt>
    <dgm:pt modelId="{9DB71F30-A19B-4C0A-ADB5-A5DE23462C50}" type="pres">
      <dgm:prSet presAssocID="{F310486D-0CC3-40AC-9979-FC16D2C6213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6E83944-2CB9-444A-99D5-E1AA489DC465}" type="pres">
      <dgm:prSet presAssocID="{F310486D-0CC3-40AC-9979-FC16D2C62139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11FF0C03-DC4C-4C4A-9F33-1B0B1E0B3439}" srcId="{6C5C79D8-DF05-4D29-8BC8-0438D1CFEB10}" destId="{4D9C6578-FF55-4580-ADF1-D122C036D7B8}" srcOrd="1" destOrd="0" parTransId="{CB37429D-9A1F-4205-A125-C01441B5355A}" sibTransId="{A5AB1157-F505-4CB2-AB16-E140C3BA46FE}"/>
    <dgm:cxn modelId="{7B50BD0E-89CB-4703-8969-E11AA9ECE62F}" type="presOf" srcId="{76BF42A8-766D-43DA-9C4E-976565C6DC41}" destId="{87CEC986-FBE7-4017-96B0-C68DDB516400}" srcOrd="0" destOrd="2" presId="urn:microsoft.com/office/officeart/2005/8/layout/chevron2"/>
    <dgm:cxn modelId="{AF5AB22C-57D6-45F9-925F-8DB694A3FC43}" type="presOf" srcId="{9D28AE28-57C4-4262-9C4D-88261F81A08E}" destId="{07700B5C-CA56-439C-90BF-73CA94F51943}" srcOrd="0" destOrd="1" presId="urn:microsoft.com/office/officeart/2005/8/layout/chevron2"/>
    <dgm:cxn modelId="{2B98203B-AEF1-46C7-92FF-C447151E0A12}" srcId="{6C5C79D8-DF05-4D29-8BC8-0438D1CFEB10}" destId="{F310486D-0CC3-40AC-9979-FC16D2C62139}" srcOrd="2" destOrd="0" parTransId="{6FF0EB1A-2E58-459B-ACAE-510718EDC2B2}" sibTransId="{CEAD85C1-63FD-4A4A-93A4-BBEE2CDE75B3}"/>
    <dgm:cxn modelId="{EF768A60-86C6-43F8-9E39-A53B3DF68E79}" srcId="{F310486D-0CC3-40AC-9979-FC16D2C62139}" destId="{913115A8-788D-4AAF-9697-AE0111F40111}" srcOrd="0" destOrd="0" parTransId="{F89BE969-1AED-4A9C-9747-1C234E7AFEF4}" sibTransId="{64F90AAC-D953-40E9-B517-2D8AFFB5129E}"/>
    <dgm:cxn modelId="{033EE968-D843-4C8F-810F-78120737F6E2}" type="presOf" srcId="{61CE95F1-D419-42BC-873A-3442D6B5BFE1}" destId="{07700B5C-CA56-439C-90BF-73CA94F51943}" srcOrd="0" destOrd="0" presId="urn:microsoft.com/office/officeart/2005/8/layout/chevron2"/>
    <dgm:cxn modelId="{1B8E786E-52BB-4913-BB19-79282C15F21A}" srcId="{4D9C6578-FF55-4580-ADF1-D122C036D7B8}" destId="{9D28AE28-57C4-4262-9C4D-88261F81A08E}" srcOrd="1" destOrd="0" parTransId="{11A110C8-5760-40BD-A2F1-06CC331C63D5}" sibTransId="{40FEAC84-E1A9-405C-A88E-7581B674EBD8}"/>
    <dgm:cxn modelId="{9E119F56-F377-4891-B35C-EEFAEE9F8D7B}" srcId="{3633CD75-92C6-4663-9DA5-F94E6A3B4B56}" destId="{76BF42A8-766D-43DA-9C4E-976565C6DC41}" srcOrd="2" destOrd="0" parTransId="{376A123E-AAB4-44BB-87BE-2DCED991EA67}" sibTransId="{D137ECA1-0487-43E7-89B9-4244E231D43D}"/>
    <dgm:cxn modelId="{A0A24859-38DC-44B1-95D7-2D62BF1334C5}" srcId="{3633CD75-92C6-4663-9DA5-F94E6A3B4B56}" destId="{4AB26D00-6930-452E-BBD5-FDD65C64C720}" srcOrd="1" destOrd="0" parTransId="{41998B6C-186F-445D-B3ED-CD8054C15D16}" sibTransId="{68394B27-CD1A-4EBC-84F4-2841D4B48F51}"/>
    <dgm:cxn modelId="{F41A4A83-1594-4088-BC98-1321F6063ACF}" type="presOf" srcId="{913115A8-788D-4AAF-9697-AE0111F40111}" destId="{06E83944-2CB9-444A-99D5-E1AA489DC465}" srcOrd="0" destOrd="0" presId="urn:microsoft.com/office/officeart/2005/8/layout/chevron2"/>
    <dgm:cxn modelId="{3082AA85-CF52-4AB7-844E-EB00570DE2B9}" type="presOf" srcId="{3633CD75-92C6-4663-9DA5-F94E6A3B4B56}" destId="{6FA6EA3D-3FCF-4D31-A6B6-FA8A5ECFE952}" srcOrd="0" destOrd="0" presId="urn:microsoft.com/office/officeart/2005/8/layout/chevron2"/>
    <dgm:cxn modelId="{AC2050AE-FD48-4630-A6DA-060ADB886691}" type="presOf" srcId="{D648C494-3638-43EF-B379-6CD60F2EB0D5}" destId="{07700B5C-CA56-439C-90BF-73CA94F51943}" srcOrd="0" destOrd="2" presId="urn:microsoft.com/office/officeart/2005/8/layout/chevron2"/>
    <dgm:cxn modelId="{9DA22CBB-BC86-408A-84FB-AF32175C8E05}" srcId="{3633CD75-92C6-4663-9DA5-F94E6A3B4B56}" destId="{4285682A-5FE1-429A-9CEE-B7CDB5DC4DAD}" srcOrd="0" destOrd="0" parTransId="{892D6FE5-1D89-4679-A2BA-E0A1979152FE}" sibTransId="{3F0A1765-BEBA-425C-A4B4-9CC4C5EF5BFA}"/>
    <dgm:cxn modelId="{8AE7B2C1-1999-4C6C-9531-A13D1491D544}" type="presOf" srcId="{33419C33-FCF5-4AE3-AD9F-D93302F9FF18}" destId="{07700B5C-CA56-439C-90BF-73CA94F51943}" srcOrd="0" destOrd="3" presId="urn:microsoft.com/office/officeart/2005/8/layout/chevron2"/>
    <dgm:cxn modelId="{F075E5C1-52AC-49A2-9DAF-6A5541284540}" type="presOf" srcId="{F310486D-0CC3-40AC-9979-FC16D2C62139}" destId="{9DB71F30-A19B-4C0A-ADB5-A5DE23462C50}" srcOrd="0" destOrd="0" presId="urn:microsoft.com/office/officeart/2005/8/layout/chevron2"/>
    <dgm:cxn modelId="{F85A53C8-268F-401E-94C7-55EA6A3131D5}" type="presOf" srcId="{4AB26D00-6930-452E-BBD5-FDD65C64C720}" destId="{87CEC986-FBE7-4017-96B0-C68DDB516400}" srcOrd="0" destOrd="1" presId="urn:microsoft.com/office/officeart/2005/8/layout/chevron2"/>
    <dgm:cxn modelId="{321DE7CD-DEDB-48E5-BA0B-D092FF08016F}" srcId="{4D9C6578-FF55-4580-ADF1-D122C036D7B8}" destId="{33419C33-FCF5-4AE3-AD9F-D93302F9FF18}" srcOrd="3" destOrd="0" parTransId="{0B34108D-0204-43AB-B617-3E085F5B808B}" sibTransId="{BA52245F-8B47-45BA-936F-889E7A10DC01}"/>
    <dgm:cxn modelId="{942353CF-7580-4E95-8811-CC41E5F1C1C2}" srcId="{4D9C6578-FF55-4580-ADF1-D122C036D7B8}" destId="{61CE95F1-D419-42BC-873A-3442D6B5BFE1}" srcOrd="0" destOrd="0" parTransId="{007265C8-52F3-4AF6-B437-0F44274B4BFC}" sibTransId="{DEFA0368-6E81-40DF-8020-3EC6E0464A3F}"/>
    <dgm:cxn modelId="{A13218D5-FA47-4988-861C-A66B9A6C5B8C}" type="presOf" srcId="{4285682A-5FE1-429A-9CEE-B7CDB5DC4DAD}" destId="{87CEC986-FBE7-4017-96B0-C68DDB516400}" srcOrd="0" destOrd="0" presId="urn:microsoft.com/office/officeart/2005/8/layout/chevron2"/>
    <dgm:cxn modelId="{00A371D8-D8CD-4FC7-996A-3B1A96CF11FB}" srcId="{4D9C6578-FF55-4580-ADF1-D122C036D7B8}" destId="{D648C494-3638-43EF-B379-6CD60F2EB0D5}" srcOrd="2" destOrd="0" parTransId="{2C041E55-C6CE-4071-B358-963C116B065C}" sibTransId="{CDADF8E3-2420-45E2-80B3-E4B7E203D1F5}"/>
    <dgm:cxn modelId="{CF3F0BDB-FD4E-49F6-9876-8C77A8873987}" type="presOf" srcId="{6C5C79D8-DF05-4D29-8BC8-0438D1CFEB10}" destId="{9819EA4F-451A-4AD3-8CA8-B1F3FDEEFE57}" srcOrd="0" destOrd="0" presId="urn:microsoft.com/office/officeart/2005/8/layout/chevron2"/>
    <dgm:cxn modelId="{C4702CDF-E8CA-47F7-B345-93E085174170}" srcId="{6C5C79D8-DF05-4D29-8BC8-0438D1CFEB10}" destId="{3633CD75-92C6-4663-9DA5-F94E6A3B4B56}" srcOrd="0" destOrd="0" parTransId="{3742A6C6-EC94-45EF-8DB4-E9AFFC49B5F2}" sibTransId="{A88748F4-5F48-4942-AA59-CB62FC8BC9E6}"/>
    <dgm:cxn modelId="{B9A3EDE7-223B-44D3-BD93-64461BEA2E96}" type="presOf" srcId="{4D9C6578-FF55-4580-ADF1-D122C036D7B8}" destId="{D202527B-9F08-418C-8744-6D53872F7C54}" srcOrd="0" destOrd="0" presId="urn:microsoft.com/office/officeart/2005/8/layout/chevron2"/>
    <dgm:cxn modelId="{0CB8EB76-46E6-4837-A419-4DD239877330}" type="presParOf" srcId="{9819EA4F-451A-4AD3-8CA8-B1F3FDEEFE57}" destId="{4CFC16A7-231E-44ED-90A0-DEBAEF74BF0A}" srcOrd="0" destOrd="0" presId="urn:microsoft.com/office/officeart/2005/8/layout/chevron2"/>
    <dgm:cxn modelId="{B38C8E65-C468-4153-856C-2A5D1ECC4B63}" type="presParOf" srcId="{4CFC16A7-231E-44ED-90A0-DEBAEF74BF0A}" destId="{6FA6EA3D-3FCF-4D31-A6B6-FA8A5ECFE952}" srcOrd="0" destOrd="0" presId="urn:microsoft.com/office/officeart/2005/8/layout/chevron2"/>
    <dgm:cxn modelId="{5FC6D400-3BCE-4DD9-A956-DE081C93BD38}" type="presParOf" srcId="{4CFC16A7-231E-44ED-90A0-DEBAEF74BF0A}" destId="{87CEC986-FBE7-4017-96B0-C68DDB516400}" srcOrd="1" destOrd="0" presId="urn:microsoft.com/office/officeart/2005/8/layout/chevron2"/>
    <dgm:cxn modelId="{001EE0DC-C044-4EB4-8FB1-905EEA25C736}" type="presParOf" srcId="{9819EA4F-451A-4AD3-8CA8-B1F3FDEEFE57}" destId="{5F05E7E1-2A48-48E1-85C7-D783E122FBE3}" srcOrd="1" destOrd="0" presId="urn:microsoft.com/office/officeart/2005/8/layout/chevron2"/>
    <dgm:cxn modelId="{1563641A-7556-42D3-884B-6CB4BCE4356C}" type="presParOf" srcId="{9819EA4F-451A-4AD3-8CA8-B1F3FDEEFE57}" destId="{9873E0CC-2FA7-4DD2-AC21-2C0EAA5617A3}" srcOrd="2" destOrd="0" presId="urn:microsoft.com/office/officeart/2005/8/layout/chevron2"/>
    <dgm:cxn modelId="{D99009B2-DD89-4374-BE1C-4F1F8EF4060A}" type="presParOf" srcId="{9873E0CC-2FA7-4DD2-AC21-2C0EAA5617A3}" destId="{D202527B-9F08-418C-8744-6D53872F7C54}" srcOrd="0" destOrd="0" presId="urn:microsoft.com/office/officeart/2005/8/layout/chevron2"/>
    <dgm:cxn modelId="{59C49C3C-74B8-4EE0-8BD0-E506FC726C91}" type="presParOf" srcId="{9873E0CC-2FA7-4DD2-AC21-2C0EAA5617A3}" destId="{07700B5C-CA56-439C-90BF-73CA94F51943}" srcOrd="1" destOrd="0" presId="urn:microsoft.com/office/officeart/2005/8/layout/chevron2"/>
    <dgm:cxn modelId="{D600ABCB-6FF5-4B79-BEF2-DF5D77C12CF1}" type="presParOf" srcId="{9819EA4F-451A-4AD3-8CA8-B1F3FDEEFE57}" destId="{193CE8C3-A2D9-4E3E-B302-40937FB8A4DB}" srcOrd="3" destOrd="0" presId="urn:microsoft.com/office/officeart/2005/8/layout/chevron2"/>
    <dgm:cxn modelId="{9BB64B8E-6AD6-46FA-95EC-1BC1E6FCD680}" type="presParOf" srcId="{9819EA4F-451A-4AD3-8CA8-B1F3FDEEFE57}" destId="{D29663A3-BEA3-46D8-BA04-F2DA3F1D129B}" srcOrd="4" destOrd="0" presId="urn:microsoft.com/office/officeart/2005/8/layout/chevron2"/>
    <dgm:cxn modelId="{54CCF35F-99C4-46DD-820B-838CF3AEDB2C}" type="presParOf" srcId="{D29663A3-BEA3-46D8-BA04-F2DA3F1D129B}" destId="{9DB71F30-A19B-4C0A-ADB5-A5DE23462C50}" srcOrd="0" destOrd="0" presId="urn:microsoft.com/office/officeart/2005/8/layout/chevron2"/>
    <dgm:cxn modelId="{63ABDAFC-1AB4-46C6-9514-325E8A492C98}" type="presParOf" srcId="{D29663A3-BEA3-46D8-BA04-F2DA3F1D129B}" destId="{06E83944-2CB9-444A-99D5-E1AA489DC46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6EA3D-3FCF-4D31-A6B6-FA8A5ECFE952}">
      <dsp:nvSpPr>
        <dsp:cNvPr id="0" name=""/>
        <dsp:cNvSpPr/>
      </dsp:nvSpPr>
      <dsp:spPr>
        <a:xfrm rot="5400000">
          <a:off x="-168883" y="170387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 Distributions</a:t>
          </a:r>
        </a:p>
      </dsp:txBody>
      <dsp:txXfrm rot="-5400000">
        <a:off x="1" y="395564"/>
        <a:ext cx="788122" cy="337767"/>
      </dsp:txXfrm>
    </dsp:sp>
    <dsp:sp modelId="{87CEC986-FBE7-4017-96B0-C68DDB516400}">
      <dsp:nvSpPr>
        <dsp:cNvPr id="0" name=""/>
        <dsp:cNvSpPr/>
      </dsp:nvSpPr>
      <dsp:spPr>
        <a:xfrm rot="5400000">
          <a:off x="2905794" y="-2116167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Histograms plots to reveal the data distribution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Check for the correlation between different feature columns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Statistical Analysis </a:t>
          </a:r>
        </a:p>
      </dsp:txBody>
      <dsp:txXfrm rot="-5400000">
        <a:off x="788123" y="37229"/>
        <a:ext cx="4931446" cy="660378"/>
      </dsp:txXfrm>
    </dsp:sp>
    <dsp:sp modelId="{D202527B-9F08-418C-8744-6D53872F7C54}">
      <dsp:nvSpPr>
        <dsp:cNvPr id="0" name=""/>
        <dsp:cNvSpPr/>
      </dsp:nvSpPr>
      <dsp:spPr>
        <a:xfrm rot="5400000">
          <a:off x="-168883" y="1093565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Feature Engineering</a:t>
          </a:r>
        </a:p>
      </dsp:txBody>
      <dsp:txXfrm rot="-5400000">
        <a:off x="1" y="1318742"/>
        <a:ext cx="788122" cy="337767"/>
      </dsp:txXfrm>
    </dsp:sp>
    <dsp:sp modelId="{07700B5C-CA56-439C-90BF-73CA94F51943}">
      <dsp:nvSpPr>
        <dsp:cNvPr id="0" name=""/>
        <dsp:cNvSpPr/>
      </dsp:nvSpPr>
      <dsp:spPr>
        <a:xfrm rot="5400000">
          <a:off x="2905794" y="-1192989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Feature transformation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Data transformation – like grouping age, etc.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Adding Months, weeks, weekdays.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Detecting Outliers</a:t>
          </a:r>
        </a:p>
      </dsp:txBody>
      <dsp:txXfrm rot="-5400000">
        <a:off x="788123" y="960407"/>
        <a:ext cx="4931446" cy="660378"/>
      </dsp:txXfrm>
    </dsp:sp>
    <dsp:sp modelId="{9DB71F30-A19B-4C0A-ADB5-A5DE23462C50}">
      <dsp:nvSpPr>
        <dsp:cNvPr id="0" name=""/>
        <dsp:cNvSpPr/>
      </dsp:nvSpPr>
      <dsp:spPr>
        <a:xfrm rot="5400000">
          <a:off x="-168883" y="2016744"/>
          <a:ext cx="1125889" cy="78812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Feature Selection</a:t>
          </a:r>
        </a:p>
      </dsp:txBody>
      <dsp:txXfrm rot="-5400000">
        <a:off x="1" y="2241921"/>
        <a:ext cx="788122" cy="337767"/>
      </dsp:txXfrm>
    </dsp:sp>
    <dsp:sp modelId="{06E83944-2CB9-444A-99D5-E1AA489DC465}">
      <dsp:nvSpPr>
        <dsp:cNvPr id="0" name=""/>
        <dsp:cNvSpPr/>
      </dsp:nvSpPr>
      <dsp:spPr>
        <a:xfrm rot="5400000">
          <a:off x="2905794" y="-269810"/>
          <a:ext cx="731828" cy="49671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kern="1200" dirty="0"/>
            <a:t>Selecting the best features for the model</a:t>
          </a:r>
        </a:p>
      </dsp:txBody>
      <dsp:txXfrm rot="-5400000">
        <a:off x="788123" y="1883586"/>
        <a:ext cx="4931446" cy="66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24714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Data Analytics – Hardik Seju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BB94B-EDD3-EC4B-8E11-1E904BA83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463" y="1644191"/>
            <a:ext cx="3243637" cy="20224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2002" y="0"/>
            <a:ext cx="91660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5FA11-E91F-CAA3-1BB2-91DA0D03E9E5}"/>
              </a:ext>
            </a:extLst>
          </p:cNvPr>
          <p:cNvSpPr/>
          <p:nvPr/>
        </p:nvSpPr>
        <p:spPr>
          <a:xfrm>
            <a:off x="1889521" y="1585033"/>
            <a:ext cx="1750869" cy="440953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INTRODUCTION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Analyze customer data and find trends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3" name="Picture 2" descr="A picture containing transport, bicycle, air&#10;&#10;Description automatically generated">
            <a:extLst>
              <a:ext uri="{FF2B5EF4-FFF2-40B4-BE49-F238E27FC236}">
                <a16:creationId xmlns:a16="http://schemas.microsoft.com/office/drawing/2014/main" id="{E8024093-9264-F55C-ED1D-EC38598D6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3" y="1599626"/>
            <a:ext cx="3175573" cy="31755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A0F0D0-F84A-54B9-E4D7-F0EC2E3B4A1A}"/>
              </a:ext>
            </a:extLst>
          </p:cNvPr>
          <p:cNvSpPr/>
          <p:nvPr/>
        </p:nvSpPr>
        <p:spPr>
          <a:xfrm>
            <a:off x="292894" y="1919887"/>
            <a:ext cx="4944124" cy="96878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35117-9F29-24C2-EF51-F841D1D73BB4}"/>
              </a:ext>
            </a:extLst>
          </p:cNvPr>
          <p:cNvSpPr txBox="1"/>
          <p:nvPr/>
        </p:nvSpPr>
        <p:spPr>
          <a:xfrm>
            <a:off x="2091820" y="1597528"/>
            <a:ext cx="14339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Boost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64B74-F1E6-A4CA-2CC4-80D8CFC44C17}"/>
              </a:ext>
            </a:extLst>
          </p:cNvPr>
          <p:cNvSpPr txBox="1"/>
          <p:nvPr/>
        </p:nvSpPr>
        <p:spPr>
          <a:xfrm>
            <a:off x="455253" y="2132803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Cleaned Data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F5FCF-73B5-6252-2579-D14F6C16260A}"/>
              </a:ext>
            </a:extLst>
          </p:cNvPr>
          <p:cNvSpPr txBox="1"/>
          <p:nvPr/>
        </p:nvSpPr>
        <p:spPr>
          <a:xfrm>
            <a:off x="2371725" y="2132110"/>
            <a:ext cx="7864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Identify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478DE-D492-97EE-4AB1-20D9DF1BE7F3}"/>
              </a:ext>
            </a:extLst>
          </p:cNvPr>
          <p:cNvSpPr txBox="1"/>
          <p:nvPr/>
        </p:nvSpPr>
        <p:spPr>
          <a:xfrm>
            <a:off x="3992305" y="2123693"/>
            <a:ext cx="1143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Recommend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CA" dirty="0"/>
              <a:t>Customers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C383DC6-6050-D1EF-B9C8-10086B6E55C2}"/>
              </a:ext>
            </a:extLst>
          </p:cNvPr>
          <p:cNvSpPr/>
          <p:nvPr/>
        </p:nvSpPr>
        <p:spPr>
          <a:xfrm>
            <a:off x="1433945" y="2348345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38B8A3-E31E-EE99-51DE-D604252F4C7D}"/>
              </a:ext>
            </a:extLst>
          </p:cNvPr>
          <p:cNvSpPr/>
          <p:nvPr/>
        </p:nvSpPr>
        <p:spPr>
          <a:xfrm>
            <a:off x="3158187" y="2344357"/>
            <a:ext cx="735157" cy="4606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6ED0547A-F82E-EB7E-E175-F72617574D8C}"/>
              </a:ext>
            </a:extLst>
          </p:cNvPr>
          <p:cNvSpPr/>
          <p:nvPr/>
        </p:nvSpPr>
        <p:spPr>
          <a:xfrm>
            <a:off x="172629" y="3224970"/>
            <a:ext cx="1865161" cy="1281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14" y="5721"/>
                </a:moveTo>
                <a:lnTo>
                  <a:pt x="20317" y="4315"/>
                </a:lnTo>
                <a:lnTo>
                  <a:pt x="20157" y="4073"/>
                </a:lnTo>
                <a:lnTo>
                  <a:pt x="19996" y="3830"/>
                </a:lnTo>
                <a:lnTo>
                  <a:pt x="19683" y="3333"/>
                </a:lnTo>
                <a:lnTo>
                  <a:pt x="19522" y="3091"/>
                </a:lnTo>
                <a:lnTo>
                  <a:pt x="19362" y="2848"/>
                </a:lnTo>
                <a:lnTo>
                  <a:pt x="17882" y="533"/>
                </a:lnTo>
                <a:cubicBezTo>
                  <a:pt x="17663" y="194"/>
                  <a:pt x="17372" y="0"/>
                  <a:pt x="17073" y="0"/>
                </a:cubicBezTo>
                <a:lnTo>
                  <a:pt x="1487" y="0"/>
                </a:lnTo>
                <a:cubicBezTo>
                  <a:pt x="838" y="0"/>
                  <a:pt x="313" y="873"/>
                  <a:pt x="313" y="1952"/>
                </a:cubicBezTo>
                <a:lnTo>
                  <a:pt x="313" y="11709"/>
                </a:lnTo>
                <a:lnTo>
                  <a:pt x="313" y="12364"/>
                </a:lnTo>
                <a:lnTo>
                  <a:pt x="313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2" y="21600"/>
                  <a:pt x="561" y="21503"/>
                </a:cubicBezTo>
                <a:cubicBezTo>
                  <a:pt x="744" y="21442"/>
                  <a:pt x="889" y="21200"/>
                  <a:pt x="926" y="20897"/>
                </a:cubicBezTo>
                <a:cubicBezTo>
                  <a:pt x="977" y="20497"/>
                  <a:pt x="831" y="20133"/>
                  <a:pt x="620" y="20012"/>
                </a:cubicBezTo>
                <a:lnTo>
                  <a:pt x="620" y="15709"/>
                </a:lnTo>
                <a:cubicBezTo>
                  <a:pt x="620" y="14933"/>
                  <a:pt x="1006" y="14315"/>
                  <a:pt x="1473" y="14327"/>
                </a:cubicBezTo>
                <a:cubicBezTo>
                  <a:pt x="1480" y="14327"/>
                  <a:pt x="1480" y="14327"/>
                  <a:pt x="1487" y="14327"/>
                </a:cubicBezTo>
                <a:lnTo>
                  <a:pt x="17088" y="14327"/>
                </a:lnTo>
                <a:cubicBezTo>
                  <a:pt x="17386" y="14327"/>
                  <a:pt x="17678" y="14133"/>
                  <a:pt x="17897" y="13794"/>
                </a:cubicBezTo>
                <a:lnTo>
                  <a:pt x="19377" y="11479"/>
                </a:lnTo>
                <a:lnTo>
                  <a:pt x="19537" y="11236"/>
                </a:lnTo>
                <a:lnTo>
                  <a:pt x="19697" y="10994"/>
                </a:lnTo>
                <a:lnTo>
                  <a:pt x="20011" y="10497"/>
                </a:lnTo>
                <a:lnTo>
                  <a:pt x="20171" y="10255"/>
                </a:lnTo>
                <a:lnTo>
                  <a:pt x="20332" y="10012"/>
                </a:lnTo>
                <a:lnTo>
                  <a:pt x="21228" y="8606"/>
                </a:lnTo>
                <a:cubicBezTo>
                  <a:pt x="21469" y="8230"/>
                  <a:pt x="21600" y="7721"/>
                  <a:pt x="21600" y="7188"/>
                </a:cubicBezTo>
                <a:cubicBezTo>
                  <a:pt x="21585" y="6606"/>
                  <a:pt x="21454" y="6097"/>
                  <a:pt x="21214" y="5721"/>
                </a:cubicBezTo>
                <a:close/>
                <a:moveTo>
                  <a:pt x="20995" y="8194"/>
                </a:moveTo>
                <a:lnTo>
                  <a:pt x="20317" y="9261"/>
                </a:lnTo>
                <a:lnTo>
                  <a:pt x="20157" y="9503"/>
                </a:lnTo>
                <a:lnTo>
                  <a:pt x="19996" y="9745"/>
                </a:lnTo>
                <a:lnTo>
                  <a:pt x="19683" y="10242"/>
                </a:lnTo>
                <a:lnTo>
                  <a:pt x="19522" y="10485"/>
                </a:lnTo>
                <a:lnTo>
                  <a:pt x="19362" y="10727"/>
                </a:lnTo>
                <a:lnTo>
                  <a:pt x="17671" y="13382"/>
                </a:lnTo>
                <a:cubicBezTo>
                  <a:pt x="17510" y="13636"/>
                  <a:pt x="17299" y="13770"/>
                  <a:pt x="17080" y="13770"/>
                </a:cubicBezTo>
                <a:lnTo>
                  <a:pt x="1494" y="13770"/>
                </a:lnTo>
                <a:cubicBezTo>
                  <a:pt x="1021" y="13770"/>
                  <a:pt x="634" y="13127"/>
                  <a:pt x="634" y="12339"/>
                </a:cubicBezTo>
                <a:lnTo>
                  <a:pt x="634" y="1927"/>
                </a:lnTo>
                <a:cubicBezTo>
                  <a:pt x="634" y="1139"/>
                  <a:pt x="1021" y="497"/>
                  <a:pt x="1494" y="497"/>
                </a:cubicBezTo>
                <a:lnTo>
                  <a:pt x="17088" y="497"/>
                </a:lnTo>
                <a:cubicBezTo>
                  <a:pt x="17306" y="497"/>
                  <a:pt x="17518" y="642"/>
                  <a:pt x="17678" y="885"/>
                </a:cubicBezTo>
                <a:lnTo>
                  <a:pt x="19369" y="3539"/>
                </a:lnTo>
                <a:lnTo>
                  <a:pt x="19530" y="3782"/>
                </a:lnTo>
                <a:lnTo>
                  <a:pt x="19690" y="4024"/>
                </a:lnTo>
                <a:lnTo>
                  <a:pt x="20004" y="4521"/>
                </a:lnTo>
                <a:lnTo>
                  <a:pt x="20164" y="4764"/>
                </a:lnTo>
                <a:lnTo>
                  <a:pt x="20324" y="5006"/>
                </a:lnTo>
                <a:lnTo>
                  <a:pt x="21002" y="6073"/>
                </a:lnTo>
                <a:cubicBezTo>
                  <a:pt x="21177" y="6352"/>
                  <a:pt x="21272" y="6715"/>
                  <a:pt x="21272" y="7115"/>
                </a:cubicBezTo>
                <a:cubicBezTo>
                  <a:pt x="21265" y="7552"/>
                  <a:pt x="21170" y="7915"/>
                  <a:pt x="20995" y="8194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76200" dist="38100" dir="378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0EF09341-A83F-1603-9489-0174AC5AD578}"/>
              </a:ext>
            </a:extLst>
          </p:cNvPr>
          <p:cNvSpPr/>
          <p:nvPr/>
        </p:nvSpPr>
        <p:spPr>
          <a:xfrm>
            <a:off x="1819275" y="3402243"/>
            <a:ext cx="68004" cy="50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44550E38-4AC6-FA6B-6B34-B06DF5E22013}"/>
              </a:ext>
            </a:extLst>
          </p:cNvPr>
          <p:cNvSpPr/>
          <p:nvPr/>
        </p:nvSpPr>
        <p:spPr>
          <a:xfrm>
            <a:off x="1799815" y="3223526"/>
            <a:ext cx="1825716" cy="1278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34"/>
                </a:moveTo>
                <a:lnTo>
                  <a:pt x="20330" y="4325"/>
                </a:lnTo>
                <a:lnTo>
                  <a:pt x="20170" y="4082"/>
                </a:lnTo>
                <a:lnTo>
                  <a:pt x="20009" y="3839"/>
                </a:lnTo>
                <a:lnTo>
                  <a:pt x="19695" y="3341"/>
                </a:lnTo>
                <a:lnTo>
                  <a:pt x="19535" y="3098"/>
                </a:lnTo>
                <a:lnTo>
                  <a:pt x="19374" y="2855"/>
                </a:lnTo>
                <a:lnTo>
                  <a:pt x="17893" y="535"/>
                </a:lnTo>
                <a:cubicBezTo>
                  <a:pt x="17674" y="194"/>
                  <a:pt x="17389" y="0"/>
                  <a:pt x="17083" y="0"/>
                </a:cubicBezTo>
                <a:lnTo>
                  <a:pt x="1481" y="0"/>
                </a:lnTo>
                <a:cubicBezTo>
                  <a:pt x="832" y="0"/>
                  <a:pt x="306" y="875"/>
                  <a:pt x="306" y="1956"/>
                </a:cubicBezTo>
                <a:lnTo>
                  <a:pt x="306" y="2624"/>
                </a:lnTo>
                <a:lnTo>
                  <a:pt x="620" y="3122"/>
                </a:lnTo>
                <a:lnTo>
                  <a:pt x="620" y="1956"/>
                </a:lnTo>
                <a:cubicBezTo>
                  <a:pt x="620" y="1166"/>
                  <a:pt x="1007" y="522"/>
                  <a:pt x="1481" y="522"/>
                </a:cubicBezTo>
                <a:lnTo>
                  <a:pt x="17083" y="522"/>
                </a:lnTo>
                <a:cubicBezTo>
                  <a:pt x="17302" y="522"/>
                  <a:pt x="17514" y="656"/>
                  <a:pt x="17674" y="911"/>
                </a:cubicBezTo>
                <a:lnTo>
                  <a:pt x="19367" y="3572"/>
                </a:lnTo>
                <a:lnTo>
                  <a:pt x="19528" y="3815"/>
                </a:lnTo>
                <a:lnTo>
                  <a:pt x="19688" y="4058"/>
                </a:lnTo>
                <a:lnTo>
                  <a:pt x="20002" y="4556"/>
                </a:lnTo>
                <a:lnTo>
                  <a:pt x="20162" y="4799"/>
                </a:lnTo>
                <a:lnTo>
                  <a:pt x="20323" y="5042"/>
                </a:lnTo>
                <a:lnTo>
                  <a:pt x="21002" y="6111"/>
                </a:lnTo>
                <a:cubicBezTo>
                  <a:pt x="21177" y="6390"/>
                  <a:pt x="21272" y="6755"/>
                  <a:pt x="21272" y="7155"/>
                </a:cubicBezTo>
                <a:cubicBezTo>
                  <a:pt x="21272" y="7556"/>
                  <a:pt x="21177" y="7921"/>
                  <a:pt x="21002" y="8200"/>
                </a:cubicBezTo>
                <a:lnTo>
                  <a:pt x="20323" y="9269"/>
                </a:lnTo>
                <a:lnTo>
                  <a:pt x="20162" y="9512"/>
                </a:lnTo>
                <a:lnTo>
                  <a:pt x="20002" y="9755"/>
                </a:lnTo>
                <a:lnTo>
                  <a:pt x="19688" y="10253"/>
                </a:lnTo>
                <a:lnTo>
                  <a:pt x="19528" y="10496"/>
                </a:lnTo>
                <a:lnTo>
                  <a:pt x="19367" y="10739"/>
                </a:lnTo>
                <a:lnTo>
                  <a:pt x="17674" y="13400"/>
                </a:lnTo>
                <a:cubicBezTo>
                  <a:pt x="17514" y="13655"/>
                  <a:pt x="17302" y="13789"/>
                  <a:pt x="17083" y="13789"/>
                </a:cubicBezTo>
                <a:lnTo>
                  <a:pt x="1481" y="13789"/>
                </a:lnTo>
                <a:cubicBezTo>
                  <a:pt x="1007" y="13789"/>
                  <a:pt x="620" y="13145"/>
                  <a:pt x="620" y="12355"/>
                </a:cubicBezTo>
                <a:lnTo>
                  <a:pt x="620" y="11189"/>
                </a:lnTo>
                <a:lnTo>
                  <a:pt x="306" y="11687"/>
                </a:lnTo>
                <a:lnTo>
                  <a:pt x="306" y="12355"/>
                </a:lnTo>
                <a:cubicBezTo>
                  <a:pt x="306" y="12404"/>
                  <a:pt x="306" y="12452"/>
                  <a:pt x="314" y="12489"/>
                </a:cubicBezTo>
                <a:lnTo>
                  <a:pt x="314" y="20009"/>
                </a:lnTo>
                <a:cubicBezTo>
                  <a:pt x="131" y="20118"/>
                  <a:pt x="0" y="20397"/>
                  <a:pt x="0" y="20737"/>
                </a:cubicBezTo>
                <a:cubicBezTo>
                  <a:pt x="0" y="21223"/>
                  <a:pt x="263" y="21600"/>
                  <a:pt x="562" y="21503"/>
                </a:cubicBezTo>
                <a:cubicBezTo>
                  <a:pt x="744" y="21442"/>
                  <a:pt x="890" y="21199"/>
                  <a:pt x="927" y="20895"/>
                </a:cubicBezTo>
                <a:cubicBezTo>
                  <a:pt x="978" y="20494"/>
                  <a:pt x="832" y="20130"/>
                  <a:pt x="620" y="20009"/>
                </a:cubicBezTo>
                <a:lnTo>
                  <a:pt x="620" y="15696"/>
                </a:lnTo>
                <a:cubicBezTo>
                  <a:pt x="620" y="14918"/>
                  <a:pt x="1007" y="14311"/>
                  <a:pt x="1474" y="14311"/>
                </a:cubicBezTo>
                <a:cubicBezTo>
                  <a:pt x="1474" y="14311"/>
                  <a:pt x="1481" y="14311"/>
                  <a:pt x="1481" y="14311"/>
                </a:cubicBezTo>
                <a:lnTo>
                  <a:pt x="17083" y="14311"/>
                </a:lnTo>
                <a:cubicBezTo>
                  <a:pt x="17382" y="14311"/>
                  <a:pt x="17674" y="14117"/>
                  <a:pt x="17893" y="13776"/>
                </a:cubicBezTo>
                <a:lnTo>
                  <a:pt x="19374" y="11456"/>
                </a:lnTo>
                <a:lnTo>
                  <a:pt x="19535" y="11213"/>
                </a:lnTo>
                <a:lnTo>
                  <a:pt x="19695" y="10970"/>
                </a:lnTo>
                <a:lnTo>
                  <a:pt x="20009" y="10472"/>
                </a:lnTo>
                <a:lnTo>
                  <a:pt x="20170" y="10229"/>
                </a:lnTo>
                <a:lnTo>
                  <a:pt x="20330" y="9986"/>
                </a:lnTo>
                <a:lnTo>
                  <a:pt x="21228" y="8577"/>
                </a:lnTo>
                <a:cubicBezTo>
                  <a:pt x="21469" y="8200"/>
                  <a:pt x="21600" y="7690"/>
                  <a:pt x="21600" y="7155"/>
                </a:cubicBezTo>
                <a:cubicBezTo>
                  <a:pt x="21600" y="6621"/>
                  <a:pt x="21469" y="6111"/>
                  <a:pt x="21228" y="573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  <a:effectLst>
            <a:outerShdw blurRad="50800" dist="25400" dir="426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7924E87-CE56-EA4C-C81E-307C7CFEFD01}"/>
              </a:ext>
            </a:extLst>
          </p:cNvPr>
          <p:cNvSpPr/>
          <p:nvPr/>
        </p:nvSpPr>
        <p:spPr>
          <a:xfrm>
            <a:off x="3414181" y="3419418"/>
            <a:ext cx="56942" cy="46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204"/>
                </a:moveTo>
                <a:lnTo>
                  <a:pt x="0" y="0"/>
                </a:lnTo>
                <a:lnTo>
                  <a:pt x="0" y="21600"/>
                </a:lnTo>
                <a:lnTo>
                  <a:pt x="21600" y="1934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9EC33FEC-859F-3456-F1D4-ACEC90CDC39D}"/>
              </a:ext>
            </a:extLst>
          </p:cNvPr>
          <p:cNvSpPr/>
          <p:nvPr/>
        </p:nvSpPr>
        <p:spPr>
          <a:xfrm>
            <a:off x="3385930" y="3223526"/>
            <a:ext cx="1937645" cy="1281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8" extrusionOk="0">
                <a:moveTo>
                  <a:pt x="21228" y="5745"/>
                </a:moveTo>
                <a:lnTo>
                  <a:pt x="20015" y="3842"/>
                </a:lnTo>
                <a:lnTo>
                  <a:pt x="19701" y="3345"/>
                </a:lnTo>
                <a:lnTo>
                  <a:pt x="17905" y="533"/>
                </a:lnTo>
                <a:cubicBezTo>
                  <a:pt x="17686" y="194"/>
                  <a:pt x="17401" y="0"/>
                  <a:pt x="17094" y="0"/>
                </a:cubicBezTo>
                <a:lnTo>
                  <a:pt x="1482" y="0"/>
                </a:lnTo>
                <a:cubicBezTo>
                  <a:pt x="832" y="0"/>
                  <a:pt x="307" y="873"/>
                  <a:pt x="307" y="1952"/>
                </a:cubicBezTo>
                <a:lnTo>
                  <a:pt x="307" y="2618"/>
                </a:lnTo>
                <a:lnTo>
                  <a:pt x="621" y="3115"/>
                </a:lnTo>
                <a:lnTo>
                  <a:pt x="621" y="1952"/>
                </a:lnTo>
                <a:cubicBezTo>
                  <a:pt x="621" y="1164"/>
                  <a:pt x="1008" y="521"/>
                  <a:pt x="1482" y="521"/>
                </a:cubicBezTo>
                <a:lnTo>
                  <a:pt x="17094" y="521"/>
                </a:lnTo>
                <a:cubicBezTo>
                  <a:pt x="17314" y="521"/>
                  <a:pt x="17525" y="655"/>
                  <a:pt x="17686" y="909"/>
                </a:cubicBezTo>
                <a:lnTo>
                  <a:pt x="19701" y="4061"/>
                </a:lnTo>
                <a:lnTo>
                  <a:pt x="20015" y="4558"/>
                </a:lnTo>
                <a:lnTo>
                  <a:pt x="21016" y="6121"/>
                </a:lnTo>
                <a:cubicBezTo>
                  <a:pt x="21191" y="6400"/>
                  <a:pt x="21286" y="6764"/>
                  <a:pt x="21286" y="7164"/>
                </a:cubicBezTo>
                <a:cubicBezTo>
                  <a:pt x="21286" y="7564"/>
                  <a:pt x="21191" y="7927"/>
                  <a:pt x="21016" y="8206"/>
                </a:cubicBezTo>
                <a:lnTo>
                  <a:pt x="20015" y="9770"/>
                </a:lnTo>
                <a:lnTo>
                  <a:pt x="19701" y="10267"/>
                </a:lnTo>
                <a:lnTo>
                  <a:pt x="17686" y="13418"/>
                </a:lnTo>
                <a:cubicBezTo>
                  <a:pt x="17525" y="13673"/>
                  <a:pt x="17314" y="13806"/>
                  <a:pt x="17094" y="13806"/>
                </a:cubicBezTo>
                <a:lnTo>
                  <a:pt x="1482" y="13806"/>
                </a:lnTo>
                <a:cubicBezTo>
                  <a:pt x="1008" y="13806"/>
                  <a:pt x="621" y="13164"/>
                  <a:pt x="621" y="12376"/>
                </a:cubicBezTo>
                <a:lnTo>
                  <a:pt x="621" y="11212"/>
                </a:lnTo>
                <a:lnTo>
                  <a:pt x="307" y="11709"/>
                </a:lnTo>
                <a:lnTo>
                  <a:pt x="307" y="12376"/>
                </a:lnTo>
                <a:cubicBezTo>
                  <a:pt x="307" y="12424"/>
                  <a:pt x="307" y="12473"/>
                  <a:pt x="314" y="12509"/>
                </a:cubicBezTo>
                <a:lnTo>
                  <a:pt x="314" y="20012"/>
                </a:lnTo>
                <a:cubicBezTo>
                  <a:pt x="131" y="20121"/>
                  <a:pt x="0" y="20400"/>
                  <a:pt x="0" y="20739"/>
                </a:cubicBezTo>
                <a:cubicBezTo>
                  <a:pt x="0" y="21224"/>
                  <a:pt x="263" y="21600"/>
                  <a:pt x="562" y="21503"/>
                </a:cubicBezTo>
                <a:cubicBezTo>
                  <a:pt x="745" y="21442"/>
                  <a:pt x="891" y="21200"/>
                  <a:pt x="927" y="20897"/>
                </a:cubicBezTo>
                <a:cubicBezTo>
                  <a:pt x="978" y="20497"/>
                  <a:pt x="832" y="20133"/>
                  <a:pt x="621" y="20012"/>
                </a:cubicBezTo>
                <a:lnTo>
                  <a:pt x="621" y="15709"/>
                </a:lnTo>
                <a:cubicBezTo>
                  <a:pt x="621" y="14933"/>
                  <a:pt x="1008" y="14327"/>
                  <a:pt x="1475" y="14327"/>
                </a:cubicBezTo>
                <a:cubicBezTo>
                  <a:pt x="1475" y="14327"/>
                  <a:pt x="1482" y="14327"/>
                  <a:pt x="1482" y="14327"/>
                </a:cubicBezTo>
                <a:lnTo>
                  <a:pt x="17094" y="14327"/>
                </a:lnTo>
                <a:cubicBezTo>
                  <a:pt x="17394" y="14327"/>
                  <a:pt x="17686" y="14133"/>
                  <a:pt x="17905" y="13794"/>
                </a:cubicBezTo>
                <a:lnTo>
                  <a:pt x="19701" y="10982"/>
                </a:lnTo>
                <a:lnTo>
                  <a:pt x="20015" y="10485"/>
                </a:lnTo>
                <a:lnTo>
                  <a:pt x="21228" y="8582"/>
                </a:lnTo>
                <a:cubicBezTo>
                  <a:pt x="21469" y="8206"/>
                  <a:pt x="21600" y="7697"/>
                  <a:pt x="21600" y="7164"/>
                </a:cubicBezTo>
                <a:cubicBezTo>
                  <a:pt x="21593" y="6630"/>
                  <a:pt x="21461" y="6121"/>
                  <a:pt x="21228" y="5745"/>
                </a:cubicBezTo>
                <a:close/>
              </a:path>
            </a:pathLst>
          </a:custGeom>
          <a:solidFill>
            <a:srgbClr val="002060"/>
          </a:solidFill>
          <a:ln w="12700">
            <a:miter lim="400000"/>
          </a:ln>
          <a:effectLst>
            <a:outerShdw blurRad="50800" dist="25400" dir="3720000" algn="ctr" rotWithShape="0">
              <a:srgbClr val="000000">
                <a:alpha val="43137"/>
              </a:srgbClr>
            </a:outerShdw>
          </a:effectLst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pic>
        <p:nvPicPr>
          <p:cNvPr id="22" name="Graphic 11" descr="Cycle with people with solid fill">
            <a:extLst>
              <a:ext uri="{FF2B5EF4-FFF2-40B4-BE49-F238E27FC236}">
                <a16:creationId xmlns:a16="http://schemas.microsoft.com/office/drawing/2014/main" id="{A04D9F81-25CE-642F-764E-CC9B25C7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034" y="3374818"/>
            <a:ext cx="554292" cy="554292"/>
          </a:xfrm>
          <a:prstGeom prst="rect">
            <a:avLst/>
          </a:prstGeom>
        </p:spPr>
      </p:pic>
      <p:pic>
        <p:nvPicPr>
          <p:cNvPr id="23" name="Graphic 12" descr="Bar graph with upward trend with solid fill">
            <a:extLst>
              <a:ext uri="{FF2B5EF4-FFF2-40B4-BE49-F238E27FC236}">
                <a16:creationId xmlns:a16="http://schemas.microsoft.com/office/drawing/2014/main" id="{B83F4893-8868-55C9-72DA-A0224636F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8531" y="3359998"/>
            <a:ext cx="554292" cy="554292"/>
          </a:xfrm>
          <a:prstGeom prst="rect">
            <a:avLst/>
          </a:prstGeom>
        </p:spPr>
      </p:pic>
      <p:pic>
        <p:nvPicPr>
          <p:cNvPr id="24" name="Graphic 15" descr="Gears with solid fill">
            <a:extLst>
              <a:ext uri="{FF2B5EF4-FFF2-40B4-BE49-F238E27FC236}">
                <a16:creationId xmlns:a16="http://schemas.microsoft.com/office/drawing/2014/main" id="{BAC3BEA2-88BE-458A-F0CC-8E98D013C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0584" y="3367240"/>
            <a:ext cx="554292" cy="554292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73FD323-BC85-4EF0-17C9-64DFE03FE180}"/>
              </a:ext>
            </a:extLst>
          </p:cNvPr>
          <p:cNvSpPr txBox="1"/>
          <p:nvPr/>
        </p:nvSpPr>
        <p:spPr>
          <a:xfrm>
            <a:off x="254311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WEEK 1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78F4233-9B7D-2D45-040A-3019AA0FA95F}"/>
              </a:ext>
            </a:extLst>
          </p:cNvPr>
          <p:cNvSpPr txBox="1"/>
          <p:nvPr/>
        </p:nvSpPr>
        <p:spPr>
          <a:xfrm>
            <a:off x="2091820" y="3498076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WEEK 2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76CD870-0C63-B318-9AEA-6BC2E5EB6200}"/>
              </a:ext>
            </a:extLst>
          </p:cNvPr>
          <p:cNvSpPr txBox="1"/>
          <p:nvPr/>
        </p:nvSpPr>
        <p:spPr>
          <a:xfrm>
            <a:off x="3664976" y="3490497"/>
            <a:ext cx="8739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002060"/>
                </a:solidFill>
              </a:rPr>
              <a:t>WEEK 3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B71438E8-F818-CC0C-E12A-A8421C6BCD20}"/>
              </a:ext>
            </a:extLst>
          </p:cNvPr>
          <p:cNvSpPr txBox="1"/>
          <p:nvPr/>
        </p:nvSpPr>
        <p:spPr>
          <a:xfrm>
            <a:off x="257041" y="4177518"/>
            <a:ext cx="172838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447D801A-77F1-AC31-34BC-A46B1C7CF72A}"/>
              </a:ext>
            </a:extLst>
          </p:cNvPr>
          <p:cNvSpPr txBox="1"/>
          <p:nvPr/>
        </p:nvSpPr>
        <p:spPr>
          <a:xfrm>
            <a:off x="1877196" y="4177518"/>
            <a:ext cx="1768057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MODEL BUILDING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9445F62-6037-87EF-2251-3A9B53860C1B}"/>
              </a:ext>
            </a:extLst>
          </p:cNvPr>
          <p:cNvSpPr txBox="1"/>
          <p:nvPr/>
        </p:nvSpPr>
        <p:spPr>
          <a:xfrm>
            <a:off x="3490635" y="4177518"/>
            <a:ext cx="193764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>
                <a:solidFill>
                  <a:srgbClr val="002060"/>
                </a:solidFill>
              </a:rPr>
              <a:t>INTERPRETATION</a:t>
            </a:r>
            <a:endParaRPr 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74EA252-F169-A70C-8CF8-08C6EF0E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237469"/>
              </p:ext>
            </p:extLst>
          </p:nvPr>
        </p:nvGraphicFramePr>
        <p:xfrm>
          <a:off x="3095812" y="1731121"/>
          <a:ext cx="5755294" cy="2975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73">
            <a:extLst>
              <a:ext uri="{FF2B5EF4-FFF2-40B4-BE49-F238E27FC236}">
                <a16:creationId xmlns:a16="http://schemas.microsoft.com/office/drawing/2014/main" id="{96E76EAC-BF02-6031-FC92-7188EFC9699D}"/>
              </a:ext>
            </a:extLst>
          </p:cNvPr>
          <p:cNvSpPr/>
          <p:nvPr/>
        </p:nvSpPr>
        <p:spPr>
          <a:xfrm>
            <a:off x="205025" y="1731121"/>
            <a:ext cx="2593182" cy="1160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1400" dirty="0"/>
              <a:t>The Dataset: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Transactions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Demographics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Customer addresses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012582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DATA EXPLORATION – WEEK 1 </a:t>
            </a:r>
            <a:r>
              <a:rPr lang="en-CA" sz="1050" dirty="0"/>
              <a:t>Continued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Exploratory data analysis to find insights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0AA0437-934D-CFFD-7329-3F8536FC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" y="1475780"/>
            <a:ext cx="2357956" cy="1414774"/>
          </a:xfrm>
          <a:prstGeom prst="rect">
            <a:avLst/>
          </a:prstGeom>
          <a:solidFill>
            <a:srgbClr val="FFFFFF">
              <a:alpha val="0"/>
            </a:srgbClr>
          </a:solidFill>
          <a:effectLst>
            <a:outerShdw blurRad="50800" dist="50800" dir="5400000" sx="114000" sy="114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Shape 73">
            <a:extLst>
              <a:ext uri="{FF2B5EF4-FFF2-40B4-BE49-F238E27FC236}">
                <a16:creationId xmlns:a16="http://schemas.microsoft.com/office/drawing/2014/main" id="{A1322149-B936-B04B-6C2A-4A33E2DFF135}"/>
              </a:ext>
            </a:extLst>
          </p:cNvPr>
          <p:cNvSpPr/>
          <p:nvPr/>
        </p:nvSpPr>
        <p:spPr>
          <a:xfrm>
            <a:off x="2492189" y="1523368"/>
            <a:ext cx="6358917" cy="1407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b="1" dirty="0"/>
              <a:t>Data distributions </a:t>
            </a:r>
            <a:r>
              <a:rPr lang="en-CA" sz="1400" dirty="0"/>
              <a:t>to check if the data is skewed to any demographics (for example age or gender).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Checking correlation </a:t>
            </a:r>
            <a:r>
              <a:rPr lang="en-CA" sz="1400" dirty="0"/>
              <a:t>between each column. For instance correlation between product size and list price or customer loyalty and the state where the customer lives. </a:t>
            </a: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A79B0AE-FEE1-9D7B-9F71-1109A23F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81" y="2736401"/>
            <a:ext cx="2143125" cy="2143125"/>
          </a:xfrm>
          <a:prstGeom prst="rect">
            <a:avLst/>
          </a:prstGeom>
        </p:spPr>
      </p:pic>
      <p:sp>
        <p:nvSpPr>
          <p:cNvPr id="12" name="Shape 73">
            <a:extLst>
              <a:ext uri="{FF2B5EF4-FFF2-40B4-BE49-F238E27FC236}">
                <a16:creationId xmlns:a16="http://schemas.microsoft.com/office/drawing/2014/main" id="{D3D8EBDA-A10B-4EFC-7F23-7D0A5D861B0B}"/>
              </a:ext>
            </a:extLst>
          </p:cNvPr>
          <p:cNvSpPr/>
          <p:nvPr/>
        </p:nvSpPr>
        <p:spPr>
          <a:xfrm>
            <a:off x="292893" y="2890554"/>
            <a:ext cx="6358917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sz="1400" dirty="0"/>
              <a:t>Exploring the </a:t>
            </a:r>
            <a:r>
              <a:rPr lang="en-CA" sz="1400" b="1" dirty="0"/>
              <a:t>trend of transactions </a:t>
            </a:r>
            <a:r>
              <a:rPr lang="en-CA" sz="1400" dirty="0"/>
              <a:t>over months, weeks, weekends and days. </a:t>
            </a:r>
          </a:p>
          <a:p>
            <a:pPr marL="285750" indent="-285750">
              <a:buFontTx/>
              <a:buChar char="-"/>
            </a:pPr>
            <a:r>
              <a:rPr lang="en-CA" sz="1400" dirty="0"/>
              <a:t>Exploring </a:t>
            </a:r>
            <a:r>
              <a:rPr lang="en-CA" sz="1400" b="1" dirty="0"/>
              <a:t>statistical measures </a:t>
            </a:r>
            <a:r>
              <a:rPr lang="en-CA" sz="1400" dirty="0"/>
              <a:t>like average price per brand, total customers per state, % of online orders, etc.</a:t>
            </a:r>
          </a:p>
          <a:p>
            <a:pPr marL="285750" indent="-285750">
              <a:buFontTx/>
              <a:buChar char="-"/>
            </a:pPr>
            <a:r>
              <a:rPr lang="en-CA" sz="1400" b="1" dirty="0"/>
              <a:t>Transformation of data </a:t>
            </a:r>
            <a:r>
              <a:rPr lang="en-CA" sz="1400" dirty="0"/>
              <a:t>is required to ensure correct format and data type. </a:t>
            </a:r>
            <a:r>
              <a:rPr lang="en-CA" sz="1400" b="1" dirty="0"/>
              <a:t>Feature engineering </a:t>
            </a:r>
            <a:r>
              <a:rPr lang="en-CA" sz="1400" dirty="0"/>
              <a:t>will involve scaling the data, detecting outliers, binning or grouping, One hot encoding categorical data,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477D1-FB5D-A856-C430-51F8083C01EC}"/>
              </a:ext>
            </a:extLst>
          </p:cNvPr>
          <p:cNvSpPr txBox="1"/>
          <p:nvPr/>
        </p:nvSpPr>
        <p:spPr>
          <a:xfrm>
            <a:off x="7488519" y="4936760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macrovector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CA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84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MODEL BUILDING – WEEK 2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Model Building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6" y="1599626"/>
            <a:ext cx="522161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In this process, we will create a </a:t>
            </a:r>
            <a:r>
              <a:rPr lang="en-CA" b="1" dirty="0"/>
              <a:t>hypothesis</a:t>
            </a:r>
            <a:r>
              <a:rPr lang="en-CA" dirty="0"/>
              <a:t> based on business questions to check whether it is actually true or not. </a:t>
            </a:r>
          </a:p>
          <a:p>
            <a:endParaRPr lang="en-CA" dirty="0"/>
          </a:p>
          <a:p>
            <a:r>
              <a:rPr lang="en-CA" dirty="0"/>
              <a:t>Create new measures that will give out of the box or indirect insights from the data, for example, </a:t>
            </a:r>
            <a:r>
              <a:rPr lang="en-CA" b="1" i="1" dirty="0"/>
              <a:t>Profit Margin </a:t>
            </a:r>
            <a:r>
              <a:rPr lang="en-CA" dirty="0"/>
              <a:t>from the List price and Standard cost. </a:t>
            </a:r>
          </a:p>
          <a:p>
            <a:endParaRPr lang="en-CA" dirty="0"/>
          </a:p>
          <a:p>
            <a:r>
              <a:rPr lang="en-CA" dirty="0"/>
              <a:t>Determining what could be the </a:t>
            </a:r>
            <a:r>
              <a:rPr lang="en-CA" b="1" dirty="0"/>
              <a:t>predictor variable </a:t>
            </a:r>
            <a:r>
              <a:rPr lang="en-CA" dirty="0"/>
              <a:t>that will define the business context. Building a predictive model evaluating it using the metrics for a particular algorithm like Accuracy, precisions, r-score, etc.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158CBD20-F932-A348-D9C4-39B20AFB0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59" y="1599626"/>
            <a:ext cx="3137647" cy="3137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A1B57-044A-D98D-2380-5CDE6C8CB9D4}"/>
              </a:ext>
            </a:extLst>
          </p:cNvPr>
          <p:cNvSpPr txBox="1"/>
          <p:nvPr/>
        </p:nvSpPr>
        <p:spPr>
          <a:xfrm>
            <a:off x="7488519" y="4928058"/>
            <a:ext cx="1810870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Image by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vectorjuice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on </a:t>
            </a: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Freepik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1516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59501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INTERPRETATION – WEEK 3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88998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solidFill>
                  <a:srgbClr val="333333"/>
                </a:solidFill>
                <a:latin typeface="MS Reference Sans Serif" panose="020B0604030504040204" pitchFamily="34" charset="0"/>
                <a:ea typeface="Microsoft YaHei UI" panose="020B0503020204020204" pitchFamily="34" charset="-122"/>
              </a:rPr>
              <a:t>Interpretating results and reporting</a:t>
            </a:r>
            <a:endParaRPr dirty="0">
              <a:latin typeface="MS Reference Sans Serif" panose="020B060403050404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24" name="Shape 73"/>
          <p:cNvSpPr/>
          <p:nvPr/>
        </p:nvSpPr>
        <p:spPr>
          <a:xfrm>
            <a:off x="205024" y="1599626"/>
            <a:ext cx="8646082" cy="1229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Finally, in the last week we will prepare a </a:t>
            </a:r>
            <a:r>
              <a:rPr lang="en-CA" b="1" dirty="0"/>
              <a:t>dashboard</a:t>
            </a:r>
            <a:r>
              <a:rPr lang="en-CA" dirty="0"/>
              <a:t> that will help visualize important trends, data distributions, business insights and results of our hypothesis in a easily graspable manner. </a:t>
            </a:r>
          </a:p>
          <a:p>
            <a:endParaRPr lang="en-CA" dirty="0"/>
          </a:p>
          <a:p>
            <a:r>
              <a:rPr lang="en-CA" dirty="0"/>
              <a:t>The dashboard will have filters to choose between brands, job type, months and states. 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DCA48B-406D-5AB8-8FF2-8E7129DCC93A}"/>
              </a:ext>
            </a:extLst>
          </p:cNvPr>
          <p:cNvCxnSpPr/>
          <p:nvPr/>
        </p:nvCxnSpPr>
        <p:spPr>
          <a:xfrm>
            <a:off x="292893" y="1404938"/>
            <a:ext cx="855821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BF5FFD5F-FBBD-80E8-84DC-FE8A09B0E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5" y="3279653"/>
            <a:ext cx="2216456" cy="122972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67245B-D80C-211C-3886-1A2B4C36EF3B}"/>
              </a:ext>
            </a:extLst>
          </p:cNvPr>
          <p:cNvSpPr/>
          <p:nvPr/>
        </p:nvSpPr>
        <p:spPr>
          <a:xfrm>
            <a:off x="3890683" y="3812988"/>
            <a:ext cx="579718" cy="291111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C727B-0860-94D1-D35C-66FE9762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88" y="2785452"/>
            <a:ext cx="3143622" cy="2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615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408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MS Reference Sans Serif</vt:lpstr>
      <vt:lpstr>Open Sans</vt:lpstr>
      <vt:lpstr>Open Sans Extrabold</vt:lpstr>
      <vt:lpstr>Open Sans Light</vt:lpstr>
      <vt:lpstr>Poppins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prathmesh8485049898@gmail.com</cp:lastModifiedBy>
  <cp:revision>23</cp:revision>
  <dcterms:modified xsi:type="dcterms:W3CDTF">2023-08-23T11:14:59Z</dcterms:modified>
</cp:coreProperties>
</file>