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1FF3DA-4541-41DF-8715-6479110A9F07}">
  <a:tblStyle styleId="{061FF3DA-4541-41DF-8715-6479110A9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8625"/>
            <a:ext cx="85206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5150"/>
              <a:t>Fundraise Predictor</a:t>
            </a:r>
            <a:endParaRPr sz="51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evaluation of the proposed scheme is done using mean absolute </a:t>
            </a:r>
            <a:r>
              <a:rPr lang="en" sz="2200">
                <a:solidFill>
                  <a:schemeClr val="dk1"/>
                </a:solidFill>
              </a:rPr>
              <a:t>precision,recall ,f1-score ,  support and </a:t>
            </a:r>
            <a:r>
              <a:rPr lang="en" sz="2200">
                <a:solidFill>
                  <a:schemeClr val="dk1"/>
                </a:solidFill>
              </a:rPr>
              <a:t>Accuracy (Acc).</a:t>
            </a:r>
            <a:endParaRPr sz="220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311700" y="268350"/>
            <a:ext cx="8520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999"/>
              <a:buNone/>
            </a:pPr>
            <a:r>
              <a:rPr lang="en" sz="4000"/>
              <a:t>Machine Learning and Deep Learning</a:t>
            </a:r>
            <a:r>
              <a:rPr lang="en" sz="4000"/>
              <a:t> Model Used </a:t>
            </a:r>
            <a:endParaRPr sz="5100"/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311700" y="1386500"/>
            <a:ext cx="85206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Machine Learning and Deep Learning Model used</a:t>
            </a:r>
            <a:r>
              <a:rPr lang="en" sz="2200">
                <a:solidFill>
                  <a:schemeClr val="dk1"/>
                </a:solidFill>
              </a:rPr>
              <a:t> are GaussianNB,KNeighborsClassifier,LGBMClassifier,Support Vector Classifier , LogisticRegression and Artificial Neural Network.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LogisticRegression and Artificial Neural Network gave best results with 75 percent accuracy.</a:t>
            </a:r>
            <a:endParaRPr sz="220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240575" y="603775"/>
            <a:ext cx="852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COMPARISON OF RMSE, MAPE AND ACCURACY VALUES FOR ETH. </a:t>
            </a:r>
            <a:endParaRPr sz="2500"/>
          </a:p>
        </p:txBody>
      </p:sp>
      <p:sp>
        <p:nvSpPr>
          <p:cNvPr id="120" name="Google Shape;120;p24"/>
          <p:cNvSpPr txBox="1"/>
          <p:nvPr/>
        </p:nvSpPr>
        <p:spPr>
          <a:xfrm>
            <a:off x="1110025" y="4575300"/>
            <a:ext cx="65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Table. 1.  Accuracy loss comparison for each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1701575" y="1122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{061FF3DA-4541-41DF-8715-6479110A9F07}</a:tableStyleId>
              </a:tblPr>
              <a:tblGrid>
                <a:gridCol w="1898325"/>
                <a:gridCol w="1898325"/>
                <a:gridCol w="1898325"/>
              </a:tblGrid>
              <a:tr h="29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</a:t>
                      </a:r>
                      <a:r>
                        <a:rPr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Accuracy(%)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Accuracy(%)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GaussianNB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57.45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53.51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KNeighborsClassifier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80.35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72.97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LGBMClassifier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74.59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Classifier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77.91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74.59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76.82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5.67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Artificial Neural Network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80.71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76.75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410675"/>
            <a:ext cx="8520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Conclusion </a:t>
            </a:r>
            <a:endParaRPr sz="2800"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1325525"/>
            <a:ext cx="85206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299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Our comparative analysis of prediction models showed that artificial neural </a:t>
            </a:r>
            <a:r>
              <a:rPr lang="en" sz="2200">
                <a:solidFill>
                  <a:schemeClr val="dk1"/>
                </a:solidFill>
              </a:rPr>
              <a:t>network performed best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299" lvl="0" marL="45720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Predictions models gave good generalized results.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20"/>
              <a:t>Thank You</a:t>
            </a:r>
            <a:endParaRPr sz="4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288675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603"/>
              <a:buNone/>
            </a:pPr>
            <a:r>
              <a:rPr lang="en" sz="4600"/>
              <a:t>Why </a:t>
            </a:r>
            <a:r>
              <a:rPr lang="en" sz="4600"/>
              <a:t>fundraise</a:t>
            </a:r>
            <a:r>
              <a:rPr lang="en" sz="4600"/>
              <a:t> prediction is needed</a:t>
            </a:r>
            <a:endParaRPr sz="4600"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630475"/>
            <a:ext cx="85206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For making better Investment Decisions.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Making Investment Strategies.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Helps investors (VCs, angels) prioritize startups with higher chances of success. are a part of overall market analysis.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Replaces intuition-based decisions with data-driven models.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Identifies potential red flags early, reducing the chances of bad investments.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410675"/>
            <a:ext cx="8520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603"/>
              <a:buNone/>
            </a:pPr>
            <a:r>
              <a:rPr lang="en" sz="4600"/>
              <a:t>Challenges</a:t>
            </a:r>
            <a:endParaRPr sz="460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1559325"/>
            <a:ext cx="85206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Available data can be inconsistent, outdated, or exaggerated (e.g., pitch exaggerations).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Elements like founder charisma, networking ability, and investor sentiment are hard to model.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Successful fundraising events are fewer compared to unsuccessful ones, leading to class imbalance in training data.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just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Trends and investor behavior shift rapidly; models can become outdated if not regularly retrained.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study collected datasets from </a:t>
            </a:r>
            <a:r>
              <a:rPr lang="en" sz="2200">
                <a:solidFill>
                  <a:schemeClr val="dk1"/>
                </a:solidFill>
              </a:rPr>
              <a:t>http://crunchbase.com/</a:t>
            </a:r>
            <a:r>
              <a:rPr lang="en" sz="2200">
                <a:solidFill>
                  <a:schemeClr val="dk1"/>
                </a:solidFill>
              </a:rPr>
              <a:t>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rgbClr val="2E2E2E"/>
                </a:solidFill>
              </a:rPr>
              <a:t>The data has 36 features.</a:t>
            </a:r>
            <a:endParaRPr sz="220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funding velocity were calculated based on funding_total_usd and age_last_funding_year features.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funding velocity provides velocity of funding and has 26 percent spearman correlation with target feature</a:t>
            </a:r>
            <a:r>
              <a:rPr lang="en" sz="2200">
                <a:solidFill>
                  <a:srgbClr val="2E2E2E"/>
                </a:solidFill>
              </a:rPr>
              <a:t>.</a:t>
            </a:r>
            <a:endParaRPr sz="220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collected data underwent rigorous preprocessing to address any inconsistencies or missing values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</a:rPr>
              <a:t>We</a:t>
            </a:r>
            <a:r>
              <a:rPr lang="en" sz="2200">
                <a:solidFill>
                  <a:srgbClr val="222222"/>
                </a:solidFill>
              </a:rPr>
              <a:t> systematically identified and removed null values to ensure the integrity and reliability of the dataset.</a:t>
            </a:r>
            <a:endParaRPr sz="2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To address the issue of widely varying data ranges, normalization was performed to scale the data values to a consistent range.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</a:rPr>
              <a:t>Specifically, min-max normalization was employed, which rescales the data to a range of 0 to 1.</a:t>
            </a:r>
            <a:endParaRPr sz="2200">
              <a:solidFill>
                <a:srgbClr val="22222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</a:rPr>
              <a:t>This normalization technique ensures that all variables contribute equally to the analysis, regardless of their original scale.</a:t>
            </a:r>
            <a:endParaRPr sz="2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 the feature selection process, we calculated the correlation of each feature with the ”Status” variable.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</a:rPr>
              <a:t>Features exhibiting a correlation higher than 10 percent were selected for further analysis.</a:t>
            </a:r>
            <a:endParaRPr sz="2200">
              <a:solidFill>
                <a:srgbClr val="22222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" sz="2200">
                <a:solidFill>
                  <a:srgbClr val="222222"/>
                </a:solidFill>
              </a:rPr>
              <a:t>This threshold was chosen to focus on variables that demonstrate a relatively strong relationship with the target variable, ”Status”.</a:t>
            </a:r>
            <a:endParaRPr sz="2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26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Correlations used were linear correlation, spearman, kendall and </a:t>
            </a:r>
            <a:r>
              <a:rPr lang="en" sz="2200">
                <a:solidFill>
                  <a:schemeClr val="dk1"/>
                </a:solidFill>
              </a:rPr>
              <a:t>mutual</a:t>
            </a:r>
            <a:r>
              <a:rPr lang="en" sz="2200">
                <a:solidFill>
                  <a:schemeClr val="dk1"/>
                </a:solidFill>
              </a:rPr>
              <a:t> info </a:t>
            </a:r>
            <a:r>
              <a:rPr lang="en" sz="2200">
                <a:solidFill>
                  <a:schemeClr val="dk1"/>
                </a:solidFill>
              </a:rPr>
              <a:t>correlation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Feature selection aim to prioritize those features that are likely to have a meaningful impact on predicting or understanding cryptocurrency market trends.</a:t>
            </a:r>
            <a:endParaRPr sz="2200">
              <a:solidFill>
                <a:srgbClr val="2E2E2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