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73" r:id="rId24"/>
    <p:sldId id="274" r:id="rId25"/>
    <p:sldId id="292" r:id="rId26"/>
    <p:sldId id="293" r:id="rId27"/>
    <p:sldId id="294" r:id="rId28"/>
    <p:sldId id="295" r:id="rId29"/>
    <p:sldId id="29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hmesh Wake" initials="PW" lastIdx="1" clrIdx="0">
    <p:extLst>
      <p:ext uri="{19B8F6BF-5375-455C-9EA6-DF929625EA0E}">
        <p15:presenceInfo xmlns:p15="http://schemas.microsoft.com/office/powerpoint/2012/main" userId="a59de61caab851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0654-6A70-4F71-9FC8-59BBA4B4E2C0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2282D-D3CD-450D-AD85-94825C05D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06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891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AFAEC-2F96-9347-6807-87500F6F8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0F1E9A-3DDB-C7AE-F656-751143EF4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F584C-B94D-EEC1-6A7A-7CBE23BF6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576C7-11E6-C9AE-2487-2E7AB1923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602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1058B-E2AF-8FA6-C41B-4C63309A8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712865-6B21-8F20-80D2-7BFDCD874F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2CE6B7-1D6A-3E25-FDC4-B4C11A139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0719F-F9AD-CC29-E26B-2ADDB7731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854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9C987-ED35-8AA0-2EC2-05FF4D54E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BBCEE0-324D-1A8D-3656-5EC6BDA0D4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98A205-2778-6D7B-6CEC-2D7EC9BD0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D1D18-3FFB-DA3F-16E4-19E0B8F1BC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569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1A2FA-7E02-FFF4-4942-1FF8F205E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D1A85C-83AD-CC25-CFDC-4F4ABA343A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CB9DE4-77DC-6792-4249-91E95C18A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24E78-B911-B1B1-6D56-EC165DD82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784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37DAD-CDD9-7963-6641-DE5F16131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691DBB-2413-6F79-0D1E-823BEE2713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36317-A937-97F0-742E-3ACD8CA85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172EB-65EB-A60B-8325-B08588A41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42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73BDC-5B69-7839-8A54-531D7E74E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2DE26D-ED79-0BC2-AAEE-F96496C68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C45DFB-1BBA-F5D0-CB1B-0052FAD67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0E01-6B16-411D-33CB-2FF9F54EE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196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BFADA-BFC5-D70E-266F-37E38383B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742B7-4F57-DFDD-5303-80743EE547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49F963-4755-0773-19B3-B9CDB7A15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1E8CD-6F4B-9875-5A62-C63CBC2D3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084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B40C2-A636-45FB-7D77-E532E2B18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461F22-5371-9C39-98A8-FA3207A59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B890B4-2021-71CC-8AE4-B30FC8744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63620-15DD-C07C-2706-46C64AE67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811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8E282-ADBE-5FA6-9A11-C434007A6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8F1D98-2F8E-8BC0-1B7E-222732E53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102943-8132-FC30-CCF9-D1492EBAC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5C0B1-2F84-1118-8632-D58864023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939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B465D-2529-DA08-0716-D44E018FF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4CCB7D-4318-478D-9B34-C5DEA4025C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1863B7-31F1-F7B7-F570-E6B7CB34C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08C84-3605-584B-D79C-F05C6CE5D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175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757CE-CA1C-2336-71B3-AFFCCDDBE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029D89-374A-FDBE-C0B5-A6B2CC9995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BCFA9B-9B2D-9D83-7998-E9B1F0693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57311-93FB-08E7-6AD3-872977036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236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CCCD7-5935-44B8-3F01-48E454A28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76651E-C074-9F7F-49B4-3B6BD25764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E4324D-69D1-B453-E039-42CC38067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2166E-2891-F442-0782-07FC67A00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785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96060-94C7-EAF2-52B8-76C066B6D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134474-94BD-F23B-050A-B9A59AD879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67F444-76E5-E59A-F21B-A06EB7469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94567-0F98-0BDC-48E1-85758CDBD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54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935D5-8D86-1CCE-C15F-8B6B576FA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C0680D-F8A5-1FAE-B7CC-074CEA9F88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EB4977-2125-0CB9-C9D4-8631B18A23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63D7B-B071-0D86-FF48-CDAAEEFD9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757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767C3-4F86-06A1-9EA1-34AB857D8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428A04-6D74-31CB-9B48-CE039BDD6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B9B3A7-1F8A-8015-52A7-C361D6A07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28472-DF71-0EC8-4385-8BCEC08A9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6713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F5600-2040-EEE1-DC1F-DB837431C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330F0C-4966-6A91-2D9D-D2659B2BA4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04AED-3333-4995-6F87-383470F74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FE5DC-043E-DE13-6C02-61BB54FFC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055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98566-64DB-C363-3822-126B9ECB6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4D91D5-DBA9-EBDD-051E-7057E21BF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F54BC9-1D2C-0E03-791B-A507A1A13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AA934-BBB9-82E3-AD8A-7AC5C9CDAE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364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93832-A993-4DC1-5D23-1DEFFE7FD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8A2740-5919-A9AA-9535-AFB4AFD6D2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4984A3-34BB-B984-06D9-E5D48BFD0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054A7-B6F1-3DC3-CF29-F346CAD03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35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2E038-42F5-AF93-077E-D2F0242F7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9A9AC0-7FE3-619F-276E-59A199F5A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A3D760-509E-E644-D5BE-5828803A1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85385-27D8-B4CD-2E54-C668B89643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27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94DD6-6137-80C2-55D4-E35198FFC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A0F524-CB76-DBFF-742A-3BC62E6308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035AEA-08C3-8C8B-657C-2BFA3CA5CA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B96D0-4F07-EC08-0F74-B2803D5D00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814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82C01-939A-70DF-CA55-8D7F6239B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AFA1B3-226E-E06A-8474-1826E6FBFE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139DB4-F992-B5FC-4615-851023E45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10B5F-5BF8-91C9-4171-404DE312D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044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3D074-C437-25EB-DE25-5D6D785E5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D702E7-689C-B14E-FB94-94660A0B46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2FB998-9887-4AE3-930D-1FE99AEEF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CB2A7-AF35-E2F3-B946-E0AE578ADC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219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C69F2-263A-2273-C545-C13CA20A4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220242-8F7B-6399-0D69-A1295EE16C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461B98-945B-C3E3-0482-C36EE75F8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DA52C-ECC8-6841-8EFF-3D776DD50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626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9E67C-5626-65F2-B82B-ACF91319C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E64441-5EA8-78CE-A309-3B8E002FF2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8536BE-0028-33CF-5D54-ED7EFE584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E8FC6-0A27-4955-B8C6-4D2366E58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720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E6843-17CE-2C79-0EF4-F6993290E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CFB5AB-D350-0D56-59DC-2853E038C0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8F8735-643A-3E71-D4B5-D5FC226A8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A1992-01CC-E129-85FC-5159EB30B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125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56798-B66B-EFFE-4470-3D2897AD8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D5A471-415B-80D4-B2B7-A28F7143DA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29D979-CEF7-6797-CE08-4FBD66DD0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7100-862E-6608-01E3-A723EAAB1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76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89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1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124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59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198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006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00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53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4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30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65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3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39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47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95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95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26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3">
            <a:extLst>
              <a:ext uri="{FF2B5EF4-FFF2-40B4-BE49-F238E27FC236}">
                <a16:creationId xmlns:a16="http://schemas.microsoft.com/office/drawing/2014/main" id="{C35EA6A4-B2EA-0B50-6880-D8E5D8844FC0}"/>
              </a:ext>
            </a:extLst>
          </p:cNvPr>
          <p:cNvSpPr/>
          <p:nvPr/>
        </p:nvSpPr>
        <p:spPr>
          <a:xfrm>
            <a:off x="1908048" y="945912"/>
            <a:ext cx="5627677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2800" b="1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Name : </a:t>
            </a:r>
            <a:r>
              <a:rPr lang="en-US" sz="240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Prathmesh Wake</a:t>
            </a:r>
            <a:endParaRPr lang="en-US" sz="2700" dirty="0">
              <a:ln w="3175" cmpd="sng">
                <a:noFill/>
              </a:ln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AEE13236-3703-ABA8-0C88-07154DC66DA4}"/>
              </a:ext>
            </a:extLst>
          </p:cNvPr>
          <p:cNvSpPr/>
          <p:nvPr/>
        </p:nvSpPr>
        <p:spPr>
          <a:xfrm>
            <a:off x="1908048" y="1562624"/>
            <a:ext cx="9379712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800"/>
              </a:lnSpc>
            </a:pPr>
            <a:r>
              <a:rPr lang="en-US" sz="2800" b="1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Topic 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of Employee Dataset Using Python</a:t>
            </a:r>
            <a:endParaRPr lang="en-US" sz="2700" dirty="0">
              <a:ln w="3175" cmpd="sng">
                <a:noFill/>
              </a:ln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B9ED14-E415-534C-2590-A1200A0C1154}"/>
              </a:ext>
            </a:extLst>
          </p:cNvPr>
          <p:cNvSpPr/>
          <p:nvPr/>
        </p:nvSpPr>
        <p:spPr>
          <a:xfrm>
            <a:off x="2003339" y="2179336"/>
            <a:ext cx="8010144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MBA Semester – III (2025 -26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NotoSans-NotoSans-SemiBold" pitchFamily="34" charset="0"/>
                <a:ea typeface="NotoSans-NotoSans-SemiBold" pitchFamily="34" charset="-122"/>
                <a:cs typeface="NotoSans-NotoSans-SemiBold" pitchFamily="34" charset="-120"/>
              </a:rPr>
              <a:t>)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A59BA30C-CFC2-C2B7-20FF-B6CC75E56847}"/>
              </a:ext>
            </a:extLst>
          </p:cNvPr>
          <p:cNvSpPr/>
          <p:nvPr/>
        </p:nvSpPr>
        <p:spPr>
          <a:xfrm>
            <a:off x="2003339" y="2796048"/>
            <a:ext cx="8010144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Wainganga College of Engg &amp; Mgmt.</a:t>
            </a:r>
          </a:p>
        </p:txBody>
      </p:sp>
    </p:spTree>
    <p:extLst>
      <p:ext uri="{BB962C8B-B14F-4D97-AF65-F5344CB8AC3E}">
        <p14:creationId xmlns:p14="http://schemas.microsoft.com/office/powerpoint/2010/main" val="381982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F8559-8F96-A77B-7F29-EBE3F0478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0D82-D6F6-9646-9DD3-CFCAE516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134" y="457974"/>
            <a:ext cx="4524866" cy="598929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009F-B56E-FC27-6A53-E46C97023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905" y="1182844"/>
            <a:ext cx="5496613" cy="255718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distribution across roles &amp; departments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Fairness in performance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comparison across gender &amp; roles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business roles vs compensation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presence in each department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Work-life balance by department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HR improvement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37CFF-633D-BFF3-B0E0-46A4801E9A9A}"/>
              </a:ext>
            </a:extLst>
          </p:cNvPr>
          <p:cNvSpPr txBox="1"/>
          <p:nvPr/>
        </p:nvSpPr>
        <p:spPr>
          <a:xfrm>
            <a:off x="1648905" y="3781567"/>
            <a:ext cx="5072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Justification of 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18B56-A790-6F80-DF63-AFAB330F3052}"/>
              </a:ext>
            </a:extLst>
          </p:cNvPr>
          <p:cNvSpPr txBox="1"/>
          <p:nvPr/>
        </p:nvSpPr>
        <p:spPr>
          <a:xfrm>
            <a:off x="1648905" y="4396564"/>
            <a:ext cx="6094428" cy="164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real employee data (Excel format)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is ideal for pattern discovery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ensures scalability &amp; flexibility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 simplify complex HR patterns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prior hypothesis required – suited for exploration</a:t>
            </a:r>
          </a:p>
        </p:txBody>
      </p:sp>
    </p:spTree>
    <p:extLst>
      <p:ext uri="{BB962C8B-B14F-4D97-AF65-F5344CB8AC3E}">
        <p14:creationId xmlns:p14="http://schemas.microsoft.com/office/powerpoint/2010/main" val="27733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E07B2-1678-1196-D0E8-73598EDFF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3FBB-0B56-9399-3C1E-18277E1A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532" y="560567"/>
            <a:ext cx="3949832" cy="532941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706B-89A0-68F9-68B6-64D2E6512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725" y="999242"/>
            <a:ext cx="5160390" cy="19138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may not be real-time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or inaccurate data can affect insights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ML or predictive models used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visuals can be subjective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C493E9-F12F-0AFB-A3F2-30AE77B9487C}"/>
              </a:ext>
            </a:extLst>
          </p:cNvPr>
          <p:cNvSpPr txBox="1">
            <a:spLocks/>
          </p:cNvSpPr>
          <p:nvPr/>
        </p:nvSpPr>
        <p:spPr>
          <a:xfrm>
            <a:off x="1843725" y="2896059"/>
            <a:ext cx="1611984" cy="5329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SzPct val="90000"/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BBFE5-0B89-C96C-BB41-2B7F27A86062}"/>
              </a:ext>
            </a:extLst>
          </p:cNvPr>
          <p:cNvSpPr txBox="1"/>
          <p:nvPr/>
        </p:nvSpPr>
        <p:spPr>
          <a:xfrm>
            <a:off x="1843725" y="3348039"/>
            <a:ext cx="5603450" cy="1720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400" dirty="0">
              <a:effectLst/>
              <a:latin typeface="Arial" panose="020B0604020202020204" pitchFamily="34" charset="0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 structured and scalable EDA methodology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Cleaned, transformed, and analyzed real employee data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insights on performance, pay, demographics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Helped uncover trends to support data-driven HR decisions</a:t>
            </a:r>
          </a:p>
        </p:txBody>
      </p:sp>
    </p:spTree>
    <p:extLst>
      <p:ext uri="{BB962C8B-B14F-4D97-AF65-F5344CB8AC3E}">
        <p14:creationId xmlns:p14="http://schemas.microsoft.com/office/powerpoint/2010/main" val="197091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446CE-8787-3E75-78CB-01204195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92D2-BDCB-89C5-2410-758D7FD8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275" y="566104"/>
            <a:ext cx="3196077" cy="47638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EDA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B3643-F296-2B42-7DAB-4657C96A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069" y="1114428"/>
            <a:ext cx="8398892" cy="207638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is crucial in any data-driven project.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pattern discovery, anomaly detection, hypothesis testing, and assumption validation.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analytics uses EDA for better workforce decisions.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3,000 employee records with features like salary, department, rating, gender, etc.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Python, Pandas, Matplotlib, Seaborn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DB769F-9FD5-99CE-74C3-D4F1FF443B8B}"/>
              </a:ext>
            </a:extLst>
          </p:cNvPr>
          <p:cNvSpPr txBox="1"/>
          <p:nvPr/>
        </p:nvSpPr>
        <p:spPr>
          <a:xfrm>
            <a:off x="1716069" y="3429000"/>
            <a:ext cx="5619161" cy="1594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3000" b="1" dirty="0">
              <a:ln w="3175" cmpd="sng">
                <a:noFill/>
              </a:ln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one variable at a time.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understand distribution, frequency, and basic stats.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Gender, Rating, Salary distribution.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04003E-3D4D-9E19-6366-F729D35C3A44}"/>
              </a:ext>
            </a:extLst>
          </p:cNvPr>
          <p:cNvSpPr txBox="1">
            <a:spLocks/>
          </p:cNvSpPr>
          <p:nvPr/>
        </p:nvSpPr>
        <p:spPr>
          <a:xfrm>
            <a:off x="1574275" y="3190810"/>
            <a:ext cx="3271101" cy="4763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SzPct val="90000"/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545554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C6A63-7997-4699-170E-7E7CCDDE5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96EE-1C5E-9102-0C00-1D320D25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624" y="1882701"/>
            <a:ext cx="7985289" cy="30925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derived from EDA on 3,000 employee records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Covered variables: demographics, job roles, salaries, engagement, ratings, departments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support HR in: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Workforce optimization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Talent retention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Diversity strategy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Performance improvement</a:t>
            </a:r>
            <a:endParaRPr lang="en-IN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8D2926-E837-36DD-5888-5D2FB0FF8594}"/>
              </a:ext>
            </a:extLst>
          </p:cNvPr>
          <p:cNvSpPr txBox="1">
            <a:spLocks/>
          </p:cNvSpPr>
          <p:nvPr/>
        </p:nvSpPr>
        <p:spPr>
          <a:xfrm>
            <a:off x="1620624" y="1122545"/>
            <a:ext cx="5600308" cy="1381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 and Insights</a:t>
            </a: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EDA of Employee Dataset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52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AB3EE-ADE6-44C9-6C14-55CA7D0CD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ED9C-C0A1-F4A1-7838-932E9F1E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269" y="701969"/>
            <a:ext cx="3833566" cy="693197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04BC-D4B9-3307-1506-2CCD7235D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696" y="1395166"/>
            <a:ext cx="7474279" cy="39404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Gender Distribution</a:t>
            </a:r>
            <a:b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Disproportionate gender representation observed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stem from industry norms, hiring patterns, or role-specific demands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teams enhance innovation and collaboration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current gender diversity efforts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inclusive hiring and leadership development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diversity KPIs in recruitment and promotions</a:t>
            </a:r>
          </a:p>
          <a:p>
            <a:pPr marL="0" indent="0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58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683FE-D019-E736-332D-847D1D9FC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BDD1-77D1-696E-28D6-81B066F6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77" y="1173312"/>
            <a:ext cx="4732256" cy="492879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 Employee Rating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6FD8-5315-0A72-BBF7-169C6939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097" y="773679"/>
            <a:ext cx="7474279" cy="42679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50% of employees rated as ‘3’ — average performance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of ‘4’ and ‘5’ are underrepresented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few underperformers (ratings 1 &amp; 2)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 Insights: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performance plateau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High-performer recognition may be lacking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Underreporting of poor performance may exist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clearer, more differentiated performance appraisal system</a:t>
            </a:r>
          </a:p>
          <a:p>
            <a:pPr marL="0" indent="0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259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FCD67-73AB-3AA6-AC06-183805E83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E97B-D02E-290B-7B12-B4FF1970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161" y="1120446"/>
            <a:ext cx="2555842" cy="492879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Salary vs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7422D-CC38-B00F-8C78-62B1DABAC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161" y="1366886"/>
            <a:ext cx="7474279" cy="32744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employees account for higher total salary (₹953,148 vs ₹715,572)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due to higher numbers or seniority levels among women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 Insights: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salary distribution across demographics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 promotion and pay equity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gender-inclusive leadership development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55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7A2FB-D561-1D82-3EA8-0BE4132EB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4A00-B970-5824-27BD-97DB74BF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576" y="1144015"/>
            <a:ext cx="3401899" cy="492879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Top 10 Job Roles vs Salary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71C31-5AEA-88E3-6F38-8043D8DF2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542" y="1144015"/>
            <a:ext cx="6625866" cy="37848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9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Manager – Infra leads with highest average salary (₹707K)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Leadership, analytics, and sales roles dominate salary rankings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Narrow ₹108K range among top 10 shows pay parity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 top talent with role-specific incentives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compensation with performance and market trends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pay compression at the top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09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9E01D-542F-B70C-CF22-ECEA9289D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0B8F-0080-8B69-8891-6FC75C81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003" y="964906"/>
            <a:ext cx="3675276" cy="492879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Salary by Job Role and Gender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934EA-AD29-6A80-7514-C49535E5C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228" y="964906"/>
            <a:ext cx="8252577" cy="41915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discrepancies exist across genders in certain roles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like BI Director &amp; CIO favor females; IT Manager – Infra favors males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roles show balanced gender pay (e.g., Data Analyst, Sales Manager)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 Insights: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pay equity in male-dominated leadership roles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upskilling &amp; advancement programs for women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gender-balanced roles as internal benchmarks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female talent pipelines in IT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3998348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6D6C5-DDDB-EA41-03F0-18738FC90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E314-945F-37CF-22AE-F76A5DF2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72" y="874008"/>
            <a:ext cx="3861847" cy="492879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Top 10 Job Roles by Department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FFBF2-404E-3AC9-C30F-1DFDE4122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272" y="874008"/>
            <a:ext cx="7785362" cy="43646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Technician I &amp; II dominate the workforce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is second-most prevalent based on Area Sales Manager count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Specialist tech roles are fewer but critical</a:t>
            </a:r>
            <a:r>
              <a:rPr lang="en-US" sz="16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automation and upskilling for production-heavy teams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over-reliance on production/sales; expand digital capabilities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talent pipelines for critical but scarce roles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for redundancy and cross-functional training in high-volume roles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94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65CC-47C6-2974-0782-16FA8AEC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771" y="343750"/>
            <a:ext cx="2224726" cy="58007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23AE-C539-354B-1E96-4396F2C2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771" y="816188"/>
            <a:ext cx="9399310" cy="26976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departments rely on employee data to make key decisions regarding hiring, retention, promotions, compensation, and training.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collect and store large volumes of employee-related information.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is a crucial early step in analyzing this data.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uses visual tools to summarize datasets, detect patterns, and identify anomalies—without making initial assumptions.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uncover insights that support better  workforce planning and strategy.</a:t>
            </a:r>
          </a:p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34C22D-4289-89CA-A3B2-56E3C2E45121}"/>
              </a:ext>
            </a:extLst>
          </p:cNvPr>
          <p:cNvSpPr txBox="1">
            <a:spLocks/>
          </p:cNvSpPr>
          <p:nvPr/>
        </p:nvSpPr>
        <p:spPr>
          <a:xfrm>
            <a:off x="1714893" y="3250219"/>
            <a:ext cx="9399310" cy="3264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IN" sz="2000" b="1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About the Project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analyzing a company's employee dataset using EDA techniques.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Includes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Names, Gender, Department Type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Role, Salary, Work-Life Balance Score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Ratings,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216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76C64-C2F0-DEBB-60EA-0132C3AD7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7DA3-93A4-74CF-23B1-CB9527EB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577" y="1071971"/>
            <a:ext cx="3861847" cy="492879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Gender Comparison by Job Role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D77A1-082A-3B61-CA02-B6A2E9C25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0017" y="863599"/>
            <a:ext cx="7785362" cy="4329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Male-dominated roles: Production, Engineering, Network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roles: Data Analyst, Shared Services Manager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Technical/leadership roles lack female representation</a:t>
            </a:r>
            <a:r>
              <a:rPr lang="en-US" sz="16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16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dirty="0">
              <a:ln w="3175" cmpd="sng"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Insights:</a:t>
            </a:r>
            <a:endParaRPr lang="en-US" sz="17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gender-focused recruitment and mentorship programs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balanced roles as inclusion success stories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equity KPIs at the job-role level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flexibility and unbiased hiring in tech functions</a:t>
            </a:r>
          </a:p>
        </p:txBody>
      </p:sp>
    </p:spTree>
    <p:extLst>
      <p:ext uri="{BB962C8B-B14F-4D97-AF65-F5344CB8AC3E}">
        <p14:creationId xmlns:p14="http://schemas.microsoft.com/office/powerpoint/2010/main" val="1052996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BA09-CEA7-E4C0-CB95-9F19AC600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0991-5452-7CA1-05DB-4D014168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72" y="1024837"/>
            <a:ext cx="4080627" cy="492879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Work-Life Balance by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31A4-ABEB-5766-6169-D84291866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272" y="798346"/>
            <a:ext cx="7785362" cy="43646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WLB: Executive Office (3.29)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WLB: Production, IT/IS (&lt; 3.0)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departments: Moderate (3.0–3.2)</a:t>
            </a:r>
            <a:r>
              <a:rPr lang="en-US" sz="16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WLB in low-scoring departments via flexibility, workload management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team flexibility should be extended across levels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department-specific WLB audits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targeted wellness and balance programs</a:t>
            </a:r>
          </a:p>
        </p:txBody>
      </p:sp>
    </p:spTree>
    <p:extLst>
      <p:ext uri="{BB962C8B-B14F-4D97-AF65-F5344CB8AC3E}">
        <p14:creationId xmlns:p14="http://schemas.microsoft.com/office/powerpoint/2010/main" val="2481755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5403D-6BB0-F667-1177-9EF4EE54E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5D9A-A777-493E-8115-61EBAC10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277" y="544071"/>
            <a:ext cx="3139125" cy="492879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Visual Recap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FC70-F42E-5F69-579D-F91AEFCBA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265" y="914401"/>
            <a:ext cx="7785362" cy="3287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Visual Tools Used: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plots: Job roles, departments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plots: Engagement and satisfaction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plots: Gender, roles, WLB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Translating raw data into actionable insights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clarity and decision-making via visual exploration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498337-5322-CBC6-2926-EF9E809D971F}"/>
              </a:ext>
            </a:extLst>
          </p:cNvPr>
          <p:cNvSpPr txBox="1">
            <a:spLocks/>
          </p:cNvSpPr>
          <p:nvPr/>
        </p:nvSpPr>
        <p:spPr>
          <a:xfrm>
            <a:off x="1640265" y="4490171"/>
            <a:ext cx="8281251" cy="1823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reflect key patterns in demographics, compensation, engagement, and performance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 for HR strategy and workforce development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talent retention, diversity, and organizational effectiveness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the stage for policy improvements and strategic planning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D9DA7E-E947-B2BD-8D8D-4426B037F930}"/>
              </a:ext>
            </a:extLst>
          </p:cNvPr>
          <p:cNvSpPr txBox="1">
            <a:spLocks/>
          </p:cNvSpPr>
          <p:nvPr/>
        </p:nvSpPr>
        <p:spPr>
          <a:xfrm>
            <a:off x="1640265" y="4047438"/>
            <a:ext cx="1688970" cy="4928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96274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1501A-9775-E534-FDE7-8E66FAF66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5781-595A-26BA-F563-3C0094F3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089" y="516043"/>
            <a:ext cx="2177592" cy="56122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97F0A-D141-536A-49F8-4FAB10685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862" y="1392646"/>
            <a:ext cx="8824275" cy="3688401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analysis of 3,000 employee records.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on salary, gender diversity, performance, and job roles.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data-driven HR improvements.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 uncovered patterns in demographics, salary, engagement, and performance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chapter offers actionable insights to boost: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effectiveness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satisfaction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Equity in compensation and promotions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176AB-BA3C-66E8-12D5-07546838E095}"/>
              </a:ext>
            </a:extLst>
          </p:cNvPr>
          <p:cNvSpPr txBox="1"/>
          <p:nvPr/>
        </p:nvSpPr>
        <p:spPr>
          <a:xfrm>
            <a:off x="1771453" y="1077265"/>
            <a:ext cx="7287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Analysis and Strategic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880309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FE4B1-A17D-505E-6F42-AAADA9084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6149-9E67-FCF0-6018-2E212698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540" y="388694"/>
            <a:ext cx="3949830" cy="570649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DE615-FFEF-ACC2-4C46-8FD8682E9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953" y="947725"/>
            <a:ext cx="8682873" cy="2582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Distribution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department-specific gender diversity targets during recruitment.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Rewrite job descriptions to eliminate gender bias and promote inclusivity.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metrics to track gender diversity in hiring, promotions, and leadership roles.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women's mentorship programs and internal ERGs (Employee Resource Groups).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blind resume screening and structured interviews to reduce unconscious bias.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AFF16C-90F8-883D-F1D4-C22300D210BE}"/>
              </a:ext>
            </a:extLst>
          </p:cNvPr>
          <p:cNvSpPr txBox="1">
            <a:spLocks/>
          </p:cNvSpPr>
          <p:nvPr/>
        </p:nvSpPr>
        <p:spPr>
          <a:xfrm>
            <a:off x="1961952" y="3429000"/>
            <a:ext cx="8682873" cy="2582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Distribution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from a static 5-point scale to competency-based evaluation.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peer and subordinate input to reduce rater bias.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calibration sessions to ensure fair and consistent rating across teams.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ratings with career development, bonuses, and learning opportunities.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Individual Development Plans (IDPs) to challenge mid-level performers..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078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E12B2-18FC-DA5B-2AE0-30A560E62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AF39-7C3C-5B7A-7800-19B7EEC5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540" y="388694"/>
            <a:ext cx="3949830" cy="570649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0BE4-CB44-2277-4783-ED615FE5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953" y="947725"/>
            <a:ext cx="8682873" cy="2582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vs Gender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salary disparities across levels, roles, and departments.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pay brackets to reduce speculation and promote fairness.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internal mobility and ensure women are equally represented in higher-paying roles.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training and sponsorship to prepare women for senior positions.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from tenure-based to contribution-based compensation structures.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62E671-32E7-2D5A-02A8-7F045DCE700F}"/>
              </a:ext>
            </a:extLst>
          </p:cNvPr>
          <p:cNvSpPr txBox="1">
            <a:spLocks/>
          </p:cNvSpPr>
          <p:nvPr/>
        </p:nvSpPr>
        <p:spPr>
          <a:xfrm>
            <a:off x="1961953" y="3530668"/>
            <a:ext cx="8682873" cy="2582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Job Roles vs Salary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customized incentives like flexible benefits, learning budgets, or stock options.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future leaders in key roles and invest in cross-training.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review compensation against industry standards.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additional performance incentives for roles tied directly to business revenue or innovation.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employees in lower-paid roles to transition into high-value ones via training.</a:t>
            </a:r>
          </a:p>
        </p:txBody>
      </p:sp>
    </p:spTree>
    <p:extLst>
      <p:ext uri="{BB962C8B-B14F-4D97-AF65-F5344CB8AC3E}">
        <p14:creationId xmlns:p14="http://schemas.microsoft.com/office/powerpoint/2010/main" val="1175820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3B026-191C-8497-E2FC-CEFFB8488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2FC5-4350-FAD6-4D7D-6B64FAE8D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540" y="388694"/>
            <a:ext cx="3949830" cy="570649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5262E-01A5-9C14-0578-0B5B199F2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953" y="872146"/>
            <a:ext cx="8682873" cy="2582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by Job Role and Gender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 salaries at the role level, not just by gender or department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pathways like internships, scholarships, or lateral movements into tech.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clear performance-based promotion frameworks to eliminate bias.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Proactively identify high-potential women for leadership and tech pipelines.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real-time tracking of salary trends across gender and departments.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8F85D9-2396-8F08-A18B-1A4F2087C7FC}"/>
              </a:ext>
            </a:extLst>
          </p:cNvPr>
          <p:cNvSpPr txBox="1">
            <a:spLocks/>
          </p:cNvSpPr>
          <p:nvPr/>
        </p:nvSpPr>
        <p:spPr>
          <a:xfrm>
            <a:off x="1977272" y="3402911"/>
            <a:ext cx="8682873" cy="2582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Job Roles by Department Type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dependency on manpower-heavy production through technology.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Reskill production staff for roles in quality, data, and process optimization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with universities and upskilling platforms to build supply in BI, IT, and analytics.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headcount vs. value contribution to align resource allocation.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career tracks for employees to move between departments (e.g., production → tech).</a:t>
            </a:r>
          </a:p>
        </p:txBody>
      </p:sp>
    </p:spTree>
    <p:extLst>
      <p:ext uri="{BB962C8B-B14F-4D97-AF65-F5344CB8AC3E}">
        <p14:creationId xmlns:p14="http://schemas.microsoft.com/office/powerpoint/2010/main" val="1588630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BA26C-9C1D-AC55-FC3D-A807E3A2E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E970-F2BA-95E7-BC13-C9D320E4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540" y="388694"/>
            <a:ext cx="3949830" cy="570649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2F9A-D1C6-5F62-F090-706B64FA3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953" y="872146"/>
            <a:ext cx="8682873" cy="2582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vs Job Role Comparison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diversity not just by department but by individual job roles.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successful women in male-dominated roles through internal campaigns.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targeted outreach, job fairs, and return ship programs for women.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teams on inclusive behaviour, especially in tech, field, or operational roles.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Rework job structures (e.g., split shifts, WFH options) to attract diverse candidates.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5A2B84-599B-8924-BA15-578B93446E1B}"/>
              </a:ext>
            </a:extLst>
          </p:cNvPr>
          <p:cNvSpPr txBox="1">
            <a:spLocks/>
          </p:cNvSpPr>
          <p:nvPr/>
        </p:nvSpPr>
        <p:spPr>
          <a:xfrm>
            <a:off x="1977272" y="3402911"/>
            <a:ext cx="8682873" cy="2582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Work-Life Balance by Department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flexible shifts or hybrid models tailored to departmental needs.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mental health resources, counselling, and recharge days.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processes and workloads in departments with poor WLB.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 individuals to monitor and promote balance at the ground level.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leadership to visibly practice and promote work-life balance.</a:t>
            </a:r>
          </a:p>
        </p:txBody>
      </p:sp>
    </p:spTree>
    <p:extLst>
      <p:ext uri="{BB962C8B-B14F-4D97-AF65-F5344CB8AC3E}">
        <p14:creationId xmlns:p14="http://schemas.microsoft.com/office/powerpoint/2010/main" val="1827545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3A495-5CE7-D157-6268-8D13C6675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C110-B293-A203-09D8-9D3E84E5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540" y="388694"/>
            <a:ext cx="3949830" cy="570649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5BC7D-EAA9-C5FD-851A-EE58D25AD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953" y="872146"/>
            <a:ext cx="9274798" cy="1861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Recommendations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a Real-Time HR Dashboard that visualizes key metrics like satisfaction, salary, and performance.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machine learning models to predict attrition and identify high-potential employees.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 cloud-based HR analytics platforms to manage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data efficiently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60AAD6-5122-1F8F-AF55-DF85DFF672DA}"/>
              </a:ext>
            </a:extLst>
          </p:cNvPr>
          <p:cNvSpPr txBox="1">
            <a:spLocks/>
          </p:cNvSpPr>
          <p:nvPr/>
        </p:nvSpPr>
        <p:spPr>
          <a:xfrm>
            <a:off x="1961953" y="2498186"/>
            <a:ext cx="8682873" cy="186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predictive modelling for attrition, promotion likelihood, and engagement scores.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external benchmarking data for more accurate salary and performance comparisons.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update and maintain employee datasets to ensure data accuracy for analysis.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BFC43E-C474-72DA-6758-69520F8B6A1C}"/>
              </a:ext>
            </a:extLst>
          </p:cNvPr>
          <p:cNvSpPr txBox="1">
            <a:spLocks/>
          </p:cNvSpPr>
          <p:nvPr/>
        </p:nvSpPr>
        <p:spPr>
          <a:xfrm>
            <a:off x="1961953" y="4206009"/>
            <a:ext cx="8682873" cy="186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recommendations are designed to support the organization’s goal of building a data-informed, equitable, and high-performing workforce. By embracing data analytics in HR decision-making, the organization can move from reactive to proactive talent management resulting in better retention, engagement, and productivity across all levels.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83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D26E89B3-6969-8CA3-0762-6FDDF8A7321F}"/>
              </a:ext>
            </a:extLst>
          </p:cNvPr>
          <p:cNvSpPr/>
          <p:nvPr/>
        </p:nvSpPr>
        <p:spPr>
          <a:xfrm>
            <a:off x="1791208" y="1629410"/>
            <a:ext cx="2547112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3600" b="1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3B1C6336-8F20-8F74-94EB-40FF08011C7C}"/>
              </a:ext>
            </a:extLst>
          </p:cNvPr>
          <p:cNvSpPr/>
          <p:nvPr/>
        </p:nvSpPr>
        <p:spPr>
          <a:xfrm>
            <a:off x="1897888" y="2706624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508F9E"/>
                </a:solidFill>
                <a:latin typeface="NotoSans-NotoSans-SemiBold" pitchFamily="34" charset="0"/>
                <a:ea typeface="NotoSans-NotoSans-SemiBold" pitchFamily="34" charset="-122"/>
                <a:cs typeface="NotoSans-NotoSans-SemiBold" pitchFamily="34" charset="-120"/>
              </a:rPr>
              <a:t>Appreciation</a:t>
            </a:r>
            <a:endParaRPr lang="en-US" sz="232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1938BEAE-6375-DD90-1C34-A44BDC7DBFCA}"/>
              </a:ext>
            </a:extLst>
          </p:cNvPr>
          <p:cNvSpPr/>
          <p:nvPr/>
        </p:nvSpPr>
        <p:spPr>
          <a:xfrm>
            <a:off x="1897888" y="3278124"/>
            <a:ext cx="2928112" cy="267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00181E"/>
                </a:solidFill>
                <a:latin typeface="NotoSans-NotoSans-Medium" pitchFamily="34" charset="0"/>
                <a:ea typeface="NotoSans-NotoSans-Medium" pitchFamily="34" charset="-122"/>
                <a:cs typeface="NotoSans-NotoSans-Medium" pitchFamily="34" charset="-120"/>
              </a:rPr>
              <a:t>Thank you for your attention.</a:t>
            </a:r>
            <a:endParaRPr lang="en-US" sz="185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95727FDE-DCF8-D20E-42CF-EDB7B73A8FBF}"/>
              </a:ext>
            </a:extLst>
          </p:cNvPr>
          <p:cNvSpPr/>
          <p:nvPr/>
        </p:nvSpPr>
        <p:spPr>
          <a:xfrm>
            <a:off x="5167884" y="2729992"/>
            <a:ext cx="183997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508F9E"/>
                </a:solidFill>
                <a:latin typeface="NotoSans-NotoSans-SemiBold" pitchFamily="34" charset="0"/>
                <a:ea typeface="NotoSans-NotoSans-SemiBold" pitchFamily="34" charset="-122"/>
                <a:cs typeface="NotoSans-NotoSans-SemiBold" pitchFamily="34" charset="-120"/>
              </a:rPr>
              <a:t>Engagement</a:t>
            </a:r>
            <a:endParaRPr lang="en-US" sz="2320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0F2ACBB0-3133-22A2-65D6-48D0B282CEBC}"/>
              </a:ext>
            </a:extLst>
          </p:cNvPr>
          <p:cNvSpPr/>
          <p:nvPr/>
        </p:nvSpPr>
        <p:spPr>
          <a:xfrm>
            <a:off x="5189220" y="3278124"/>
            <a:ext cx="273405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00181E"/>
                </a:solidFill>
                <a:latin typeface="NotoSans-NotoSans-Medium" pitchFamily="34" charset="0"/>
                <a:ea typeface="NotoSans-NotoSans-Medium" pitchFamily="34" charset="-122"/>
                <a:cs typeface="NotoSans-NotoSans-Medium" pitchFamily="34" charset="-120"/>
              </a:rPr>
              <a:t>We value your participation.</a:t>
            </a:r>
            <a:endParaRPr lang="en-US" sz="185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56717262-D2DB-2CD2-9C1C-82D0A608747A}"/>
              </a:ext>
            </a:extLst>
          </p:cNvPr>
          <p:cNvSpPr/>
          <p:nvPr/>
        </p:nvSpPr>
        <p:spPr>
          <a:xfrm>
            <a:off x="8286496" y="2635504"/>
            <a:ext cx="142646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508F9E"/>
                </a:solidFill>
                <a:latin typeface="NotoSans-NotoSans-SemiBold" pitchFamily="34" charset="0"/>
                <a:ea typeface="NotoSans-NotoSans-SemiBold" pitchFamily="34" charset="-122"/>
                <a:cs typeface="NotoSans-NotoSans-SemiBold" pitchFamily="34" charset="-120"/>
              </a:rPr>
              <a:t>Feedback</a:t>
            </a:r>
            <a:endParaRPr lang="en-US" sz="2320" dirty="0"/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8BD0B5B7-E6C7-7F7B-4D16-C083DB0A3C21}"/>
              </a:ext>
            </a:extLst>
          </p:cNvPr>
          <p:cNvSpPr/>
          <p:nvPr/>
        </p:nvSpPr>
        <p:spPr>
          <a:xfrm>
            <a:off x="8286496" y="3278124"/>
            <a:ext cx="3438144" cy="374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00181E"/>
                </a:solidFill>
                <a:latin typeface="NotoSans-NotoSans-Medium" pitchFamily="34" charset="0"/>
                <a:ea typeface="NotoSans-NotoSans-Medium" pitchFamily="34" charset="-122"/>
                <a:cs typeface="NotoSans-NotoSans-Medium" pitchFamily="34" charset="-120"/>
              </a:rPr>
              <a:t>Your thoughts are important to us.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406898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0BE49-3EDA-0868-4B46-3208BF5A3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8FAA-0F09-DD07-026B-D73246D5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210" y="576902"/>
            <a:ext cx="3412502" cy="58259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EDA is Important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B290-F805-83E2-3189-9F0568A4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478" y="1414021"/>
            <a:ext cx="9889503" cy="4751109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EDA plays a vital role in HR analytics by helping to: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HR identify trends in hiring, retention, and compensation.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gender pay gaps or departmental imbalances.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resource allocation by understanding department size and costs.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Aids in decision-making and predictive modelling.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patterns in employee demographics, such as gender ratios distribution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salary structures to detect any inequalities or imbalances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department-wise performance and resource allocation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employee satisfaction and salaries.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outliers or inconsistencies in employee data (e.g., duplicate entries, missing values, or unexpected salary values)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applying EDA, companies can make informed decisions related to hiring, workforce planning, promotions, and employee retention.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17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2939A-5C33-CF45-9CE3-7157751C8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356C-496E-2C31-E268-C2FEA5DC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994" y="692543"/>
            <a:ext cx="2809189" cy="485808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IN" sz="3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F6DB-49B9-16D3-A984-EFDEBE4BB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63" y="1319752"/>
            <a:ext cx="8682873" cy="5052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imported from an Excel file named Employee_data.xlsx.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includes both univariate &amp; bivariate (two-variable) analysis using various visualizations like: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attributes: gender, etc.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Job-related details: department, job role, salary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number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current rating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Cost-related fields: Salaries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fields (e.g., email)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plots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bar charts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Gender-based comparison plots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and job role mappings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06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AD6FB-8A4F-5929-D2F1-60FC0A1F9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665A-7480-C7E1-29B3-68411D8F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448" y="697583"/>
            <a:ext cx="4260915" cy="51847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A5BB-ABDA-E5DC-F60D-082A3515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837" y="1442301"/>
            <a:ext cx="9142823" cy="3242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is carried out using Python, a versatile and powerful programming language widely used in data   science.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libraries used are: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numerical computations and array manipulations</a:t>
            </a:r>
          </a:p>
          <a:p>
            <a:pPr lvl="0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loading, wrangling, and tabular operations</a:t>
            </a:r>
          </a:p>
          <a:p>
            <a:pPr lvl="0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and Seaborn: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visualization and plotting charts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development environment for interactive analysis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tools collectively make it easier to read, preprocess, visualize, and interpret large datasets efficiently.</a:t>
            </a: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8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1F65D-9E40-277F-CDAE-81DCD4F2C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DC73-988A-E25F-BA06-16E52B53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84" y="391213"/>
            <a:ext cx="3402290" cy="60145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 of the Project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1C82-8AE1-BCF4-0869-6CC99BD1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135" y="992663"/>
            <a:ext cx="9604736" cy="5335571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this project, we will have aim to: 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comprehensive cleaning and preprocessing of employee data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overall employee distribution.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visualizations to highlight trends in salary, department strength and gender ratios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salary and performance metrics across demographics.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departmental structures.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any unusual patterns or inconsistencies.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employee satisfaction and performance metrics across different roles and departments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where companies can improve resource allocation or address workforce imbalances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serves as a foundation for HR analytics, helping organizations make data-informed decisions that enhance productivity and employee well-being.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44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15228-CAFD-C4A7-703A-3320A9071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9969-9476-A6D0-84DC-E43A5CCB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691" y="388159"/>
            <a:ext cx="5778631" cy="59641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C57B-CFEA-2EA4-09AB-0F92E1BF6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63" y="1006310"/>
            <a:ext cx="6380770" cy="2742636"/>
          </a:xfrm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methodology uses Exploratory Data Analysis (EDA) to: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historical HR data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employee patterns &amp; trend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variables: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Salary, Job Role, Department, Ratings, Engagement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Python-based tools were used to clean, process, and visualize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E41B78-0156-4394-F33D-5DBDBE155E13}"/>
              </a:ext>
            </a:extLst>
          </p:cNvPr>
          <p:cNvSpPr txBox="1">
            <a:spLocks/>
          </p:cNvSpPr>
          <p:nvPr/>
        </p:nvSpPr>
        <p:spPr>
          <a:xfrm>
            <a:off x="1754563" y="3843780"/>
            <a:ext cx="5089298" cy="1904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Research Design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Type: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+ Descriptive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summarize trends using visual &amp; statistical too</a:t>
            </a:r>
          </a:p>
          <a:p>
            <a:pPr marL="0" indent="0">
              <a:buFont typeface="Arial"/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848E7-E9BC-A5E4-286E-22549C053453}"/>
              </a:ext>
            </a:extLst>
          </p:cNvPr>
          <p:cNvSpPr txBox="1"/>
          <p:nvPr/>
        </p:nvSpPr>
        <p:spPr>
          <a:xfrm>
            <a:off x="7270030" y="3843780"/>
            <a:ext cx="4287231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Followed:</a:t>
            </a:r>
          </a:p>
          <a:p>
            <a:endParaRPr lang="en-US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(Excel dataset, 3000 rows)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Preprocessing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&amp; Visualization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Result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03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20452-B80B-8D5E-CED2-BA4B36814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B64A-44BC-E0C7-C584-D48C4208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735" y="494580"/>
            <a:ext cx="4321403" cy="60888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 and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EC398-EAD5-F756-C4F5-A5C5B5526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735" y="1103462"/>
            <a:ext cx="3611252" cy="13678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Used: Employee_data.xlsx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Records: 3000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Variables: 30+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AFAA0A-2165-4D35-C6C9-EB6F64BDD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89542"/>
              </p:ext>
            </p:extLst>
          </p:nvPr>
        </p:nvGraphicFramePr>
        <p:xfrm>
          <a:off x="2233367" y="2945172"/>
          <a:ext cx="4799029" cy="3418248"/>
        </p:xfrm>
        <a:graphic>
          <a:graphicData uri="http://schemas.openxmlformats.org/drawingml/2006/table">
            <a:tbl>
              <a:tblPr/>
              <a:tblGrid>
                <a:gridCol w="2126152">
                  <a:extLst>
                    <a:ext uri="{9D8B030D-6E8A-4147-A177-3AD203B41FA5}">
                      <a16:colId xmlns:a16="http://schemas.microsoft.com/office/drawing/2014/main" val="1098124046"/>
                    </a:ext>
                  </a:extLst>
                </a:gridCol>
                <a:gridCol w="2672877">
                  <a:extLst>
                    <a:ext uri="{9D8B030D-6E8A-4147-A177-3AD203B41FA5}">
                      <a16:colId xmlns:a16="http://schemas.microsoft.com/office/drawing/2014/main" val="881745571"/>
                    </a:ext>
                  </a:extLst>
                </a:gridCol>
              </a:tblGrid>
              <a:tr h="427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413729"/>
                  </a:ext>
                </a:extLst>
              </a:tr>
              <a:tr h="427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employee identifier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481464"/>
                  </a:ext>
                </a:extLst>
              </a:tr>
              <a:tr h="427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 Role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Employee's position or 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886420"/>
                  </a:ext>
                </a:extLst>
              </a:tr>
              <a:tr h="427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Gender, Marital 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Demographic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7867"/>
                  </a:ext>
                </a:extLst>
              </a:tr>
              <a:tr h="427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Salary, Pay Zone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Compensation-related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851500"/>
                  </a:ext>
                </a:extLst>
              </a:tr>
              <a:tr h="427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HR, IT, Finance, etc.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7692"/>
                  </a:ext>
                </a:extLst>
              </a:tr>
              <a:tr h="427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Engagement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365260"/>
                  </a:ext>
                </a:extLst>
              </a:tr>
              <a:tr h="427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 &amp; text-based evaluations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064375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4998E333-9099-A6A7-E3AA-CEF1FF7CC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729" y="2369705"/>
            <a:ext cx="19427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Fields: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8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F873E-20B6-785A-00F7-D43DBFF7E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0C4C-A80A-A4AF-7E53-B2A89048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902" y="501358"/>
            <a:ext cx="4515439" cy="536377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149C-4056-1B8E-E28B-24C1F1D87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904" y="786891"/>
            <a:ext cx="8682873" cy="3179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Taken: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irrelevant fields (e.g., Bank Account)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and dropped null values (First Name, Email, etc.)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Renamed columns (e.g., Email → org Email)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data types (e.g., Salary: float → int)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Exported cleaned dataset using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to_excel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Methods Applied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BA16A8-4167-6E7F-D42F-9605F8123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758024"/>
              </p:ext>
            </p:extLst>
          </p:nvPr>
        </p:nvGraphicFramePr>
        <p:xfrm>
          <a:off x="1860223" y="3853122"/>
          <a:ext cx="6316744" cy="2133600"/>
        </p:xfrm>
        <a:graphic>
          <a:graphicData uri="http://schemas.openxmlformats.org/drawingml/2006/table">
            <a:tbl>
              <a:tblPr/>
              <a:tblGrid>
                <a:gridCol w="1797321">
                  <a:extLst>
                    <a:ext uri="{9D8B030D-6E8A-4147-A177-3AD203B41FA5}">
                      <a16:colId xmlns:a16="http://schemas.microsoft.com/office/drawing/2014/main" val="718607229"/>
                    </a:ext>
                  </a:extLst>
                </a:gridCol>
                <a:gridCol w="4519423">
                  <a:extLst>
                    <a:ext uri="{9D8B030D-6E8A-4147-A177-3AD203B41FA5}">
                      <a16:colId xmlns:a16="http://schemas.microsoft.com/office/drawing/2014/main" val="2614510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Analysis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894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Univariate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Distribution of one variable (e.g., Salary)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964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Bivariate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Compare two variables (e.g., Salary vs Gender)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548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kern="1200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Group Aggregation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Group by Gender, Job Role, etc.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21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kern="1200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Visualization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Bar plots, Count plots, Histograms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558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kern="1200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Performance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Compare ratings by department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484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Demographic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Gender &amp; location-based segmentation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40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840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  <wetp:taskpane dockstate="right" visibility="0" width="438" row="2">
    <wetp:webextensionref xmlns:r="http://schemas.openxmlformats.org/officeDocument/2006/relationships" r:id="rId2"/>
  </wetp:taskpane>
  <wetp:taskpane dockstate="right" visibility="0" width="438" row="4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2DBA0610-6AA4-408E-A028-3A61B5E5D8C2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E2F492D-9E6A-4C1B-A11F-25D7E805E2E2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1230E3C1-E587-4FBE-95D4-4BEE7F01D84D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11798</TotalTime>
  <Words>2512</Words>
  <Application>Microsoft Office PowerPoint</Application>
  <PresentationFormat>Widescreen</PresentationFormat>
  <Paragraphs>365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Corbel</vt:lpstr>
      <vt:lpstr>NotoSans-NotoSans-Medium</vt:lpstr>
      <vt:lpstr>NotoSans-NotoSans-SemiBold</vt:lpstr>
      <vt:lpstr>Times New Roman</vt:lpstr>
      <vt:lpstr>Wingdings</vt:lpstr>
      <vt:lpstr>Parallax</vt:lpstr>
      <vt:lpstr>PowerPoint Presentation</vt:lpstr>
      <vt:lpstr>Introduction</vt:lpstr>
      <vt:lpstr>Why EDA is Important</vt:lpstr>
      <vt:lpstr>Dataset Overview</vt:lpstr>
      <vt:lpstr>Tools and Technologies Used</vt:lpstr>
      <vt:lpstr>Outcome of the Project</vt:lpstr>
      <vt:lpstr>Data Collection &amp; Research Methodology</vt:lpstr>
      <vt:lpstr>Data Source and Description</vt:lpstr>
      <vt:lpstr>Data Cleaning &amp; Preprocessing</vt:lpstr>
      <vt:lpstr>Research Objectives Addressed</vt:lpstr>
      <vt:lpstr>Limitations of Methodology</vt:lpstr>
      <vt:lpstr>Introduction to EDA</vt:lpstr>
      <vt:lpstr>PowerPoint Presentation</vt:lpstr>
      <vt:lpstr>Summary of Key Findings</vt:lpstr>
      <vt:lpstr>Current Employee Rating Distribution</vt:lpstr>
      <vt:lpstr>Salary vs Gender</vt:lpstr>
      <vt:lpstr>Top 10 Job Roles vs Salary</vt:lpstr>
      <vt:lpstr>Salary by Job Role and Gender</vt:lpstr>
      <vt:lpstr>Top 10 Job Roles by Department</vt:lpstr>
      <vt:lpstr>Gender Comparison by Job Role</vt:lpstr>
      <vt:lpstr>Work-Life Balance by Department</vt:lpstr>
      <vt:lpstr>Visual Recap of Findings</vt:lpstr>
      <vt:lpstr>Conclusion</vt:lpstr>
      <vt:lpstr>Strategic Recommendations</vt:lpstr>
      <vt:lpstr>Strategic Recommendations</vt:lpstr>
      <vt:lpstr>Strategic Recommendations</vt:lpstr>
      <vt:lpstr>Strategic Recommendations</vt:lpstr>
      <vt:lpstr>Strategic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Prathmesh Wake</dc:creator>
  <cp:lastModifiedBy>Prathmesh Wake</cp:lastModifiedBy>
  <cp:revision>53</cp:revision>
  <dcterms:created xsi:type="dcterms:W3CDTF">2025-07-20T07:02:04Z</dcterms:created>
  <dcterms:modified xsi:type="dcterms:W3CDTF">2025-07-31T16:33:25Z</dcterms:modified>
</cp:coreProperties>
</file>