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acafd9a6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acafd9a6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cafd9a6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cafd9a6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acafd9a6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acafd9a6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dab140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adab140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adab140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adab140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cafd9a6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acafd9a6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cafd9a6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cafd9a6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acafd9a6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acafd9a6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raths0909/cs335/tree/mas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CS335 Project Presentation</a:t>
            </a:r>
            <a:endParaRPr b="0">
              <a:latin typeface="Arial"/>
              <a:ea typeface="Arial"/>
              <a:cs typeface="Arial"/>
              <a:sym typeface="Arial"/>
            </a:endParaRPr>
          </a:p>
        </p:txBody>
      </p:sp>
      <p:sp>
        <p:nvSpPr>
          <p:cNvPr id="87" name="Google Shape;87;p13"/>
          <p:cNvSpPr txBox="1"/>
          <p:nvPr>
            <p:ph idx="1" type="subTitle"/>
          </p:nvPr>
        </p:nvSpPr>
        <p:spPr>
          <a:xfrm>
            <a:off x="4732600" y="3172900"/>
            <a:ext cx="4009500" cy="180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rPr>
              <a:t>By - Pratham Jain (200712), </a:t>
            </a:r>
            <a:endParaRPr>
              <a:solidFill>
                <a:schemeClr val="dk2"/>
              </a:solidFill>
            </a:endParaRPr>
          </a:p>
          <a:p>
            <a:pPr indent="0" lvl="0" marL="0" rtl="0" algn="l">
              <a:spcBef>
                <a:spcPts val="0"/>
              </a:spcBef>
              <a:spcAft>
                <a:spcPts val="0"/>
              </a:spcAft>
              <a:buNone/>
            </a:pPr>
            <a:r>
              <a:rPr lang="en">
                <a:solidFill>
                  <a:schemeClr val="dk2"/>
                </a:solidFill>
              </a:rPr>
              <a:t>        Gopal  Aggarwal (200390),</a:t>
            </a:r>
            <a:endParaRPr>
              <a:solidFill>
                <a:schemeClr val="dk2"/>
              </a:solidFill>
            </a:endParaRPr>
          </a:p>
          <a:p>
            <a:pPr indent="0" lvl="0" marL="0" rtl="0" algn="l">
              <a:spcBef>
                <a:spcPts val="0"/>
              </a:spcBef>
              <a:spcAft>
                <a:spcPts val="0"/>
              </a:spcAft>
              <a:buNone/>
            </a:pPr>
            <a:r>
              <a:rPr lang="en">
                <a:solidFill>
                  <a:schemeClr val="dk2"/>
                </a:solidFill>
              </a:rPr>
              <a:t>        Het Patel (200440)</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Instructor : Swarnendu Biswas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TA : Siddhartha</a:t>
            </a:r>
            <a:endParaRPr>
              <a:solidFill>
                <a:schemeClr val="dk2"/>
              </a:solidFill>
            </a:endParaRPr>
          </a:p>
        </p:txBody>
      </p:sp>
      <p:sp>
        <p:nvSpPr>
          <p:cNvPr id="88" name="Google Shape;88;p13"/>
          <p:cNvSpPr txBox="1"/>
          <p:nvPr/>
        </p:nvSpPr>
        <p:spPr>
          <a:xfrm>
            <a:off x="521400" y="3627650"/>
            <a:ext cx="254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JAVA compiler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Input : JAVA code (.java file)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Output : x86_64 code (.s file)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7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Features Implemented</a:t>
            </a:r>
            <a:endParaRPr/>
          </a:p>
        </p:txBody>
      </p:sp>
      <p:sp>
        <p:nvSpPr>
          <p:cNvPr id="94" name="Google Shape;94;p14"/>
          <p:cNvSpPr txBox="1"/>
          <p:nvPr>
            <p:ph idx="1" type="body"/>
          </p:nvPr>
        </p:nvSpPr>
        <p:spPr>
          <a:xfrm>
            <a:off x="727650" y="1245500"/>
            <a:ext cx="7781400" cy="3701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323850" lvl="0" marL="457200" rtl="0" algn="l">
              <a:spcBef>
                <a:spcPts val="0"/>
              </a:spcBef>
              <a:spcAft>
                <a:spcPts val="0"/>
              </a:spcAft>
              <a:buClr>
                <a:schemeClr val="dk2"/>
              </a:buClr>
              <a:buSzPct val="100000"/>
              <a:buFont typeface="Arial"/>
              <a:buChar char="●"/>
            </a:pPr>
            <a:r>
              <a:rPr lang="en" sz="6000">
                <a:solidFill>
                  <a:schemeClr val="dk2"/>
                </a:solidFill>
                <a:latin typeface="Arial"/>
                <a:ea typeface="Arial"/>
                <a:cs typeface="Arial"/>
                <a:sym typeface="Arial"/>
              </a:rPr>
              <a:t>Primitive data types (e.g. int, long, float, double and boolean)</a:t>
            </a:r>
            <a:endParaRPr sz="6000">
              <a:solidFill>
                <a:schemeClr val="dk2"/>
              </a:solidFill>
              <a:latin typeface="Arial"/>
              <a:ea typeface="Arial"/>
              <a:cs typeface="Arial"/>
              <a:sym typeface="Arial"/>
            </a:endParaRPr>
          </a:p>
          <a:p>
            <a:pPr indent="-323850" lvl="0" marL="457200" rtl="0" algn="l">
              <a:spcBef>
                <a:spcPts val="0"/>
              </a:spcBef>
              <a:spcAft>
                <a:spcPts val="0"/>
              </a:spcAft>
              <a:buClr>
                <a:schemeClr val="dk2"/>
              </a:buClr>
              <a:buSzPct val="100000"/>
              <a:buFont typeface="Arial"/>
              <a:buChar char="●"/>
            </a:pPr>
            <a:r>
              <a:rPr lang="en" sz="6000">
                <a:solidFill>
                  <a:schemeClr val="dk2"/>
                </a:solidFill>
                <a:latin typeface="Arial"/>
                <a:ea typeface="Arial"/>
                <a:cs typeface="Arial"/>
                <a:sym typeface="Arial"/>
              </a:rPr>
              <a:t>Multidimensional Arrays</a:t>
            </a:r>
            <a:endParaRPr sz="6000">
              <a:solidFill>
                <a:schemeClr val="dk2"/>
              </a:solidFill>
              <a:latin typeface="Arial"/>
              <a:ea typeface="Arial"/>
              <a:cs typeface="Arial"/>
              <a:sym typeface="Arial"/>
            </a:endParaRPr>
          </a:p>
          <a:p>
            <a:pPr indent="-323850" lvl="0" marL="457200" rtl="0" algn="l">
              <a:lnSpc>
                <a:spcPct val="100000"/>
              </a:lnSpc>
              <a:spcBef>
                <a:spcPts val="0"/>
              </a:spcBef>
              <a:spcAft>
                <a:spcPts val="0"/>
              </a:spcAft>
              <a:buClr>
                <a:schemeClr val="dk2"/>
              </a:buClr>
              <a:buSzPct val="100000"/>
              <a:buChar char="●"/>
            </a:pPr>
            <a:r>
              <a:rPr lang="en" sz="6000">
                <a:solidFill>
                  <a:schemeClr val="dk2"/>
                </a:solidFill>
                <a:latin typeface="Arial"/>
                <a:ea typeface="Arial"/>
                <a:cs typeface="Arial"/>
                <a:sym typeface="Arial"/>
              </a:rPr>
              <a:t>Basic Operators -</a:t>
            </a:r>
            <a:r>
              <a:rPr lang="en" sz="6000">
                <a:solidFill>
                  <a:schemeClr val="dk2"/>
                </a:solidFill>
                <a:latin typeface="Arial"/>
                <a:ea typeface="Arial"/>
                <a:cs typeface="Arial"/>
                <a:sym typeface="Arial"/>
              </a:rPr>
              <a:t>		 							</a:t>
            </a:r>
            <a:br>
              <a:rPr lang="en" sz="6000">
                <a:solidFill>
                  <a:schemeClr val="dk2"/>
                </a:solidFill>
                <a:latin typeface="Arial"/>
                <a:ea typeface="Arial"/>
                <a:cs typeface="Arial"/>
                <a:sym typeface="Arial"/>
              </a:rPr>
            </a:br>
            <a:r>
              <a:rPr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 </a:t>
            </a:r>
            <a:r>
              <a:rPr lang="en" sz="6000">
                <a:solidFill>
                  <a:schemeClr val="dk2"/>
                </a:solidFill>
                <a:latin typeface="Arial"/>
                <a:ea typeface="Arial"/>
                <a:cs typeface="Arial"/>
                <a:sym typeface="Arial"/>
              </a:rPr>
              <a:t>Arithmetic operators: +, -, *, /, %, ++, - -</a:t>
            </a:r>
            <a:br>
              <a:rPr lang="en" sz="6000">
                <a:solidFill>
                  <a:schemeClr val="dk2"/>
                </a:solidFill>
                <a:latin typeface="Arial"/>
                <a:ea typeface="Arial"/>
                <a:cs typeface="Arial"/>
                <a:sym typeface="Arial"/>
              </a:rPr>
            </a:br>
            <a:r>
              <a:rPr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 </a:t>
            </a:r>
            <a:r>
              <a:rPr lang="en" sz="6000">
                <a:solidFill>
                  <a:schemeClr val="dk2"/>
                </a:solidFill>
                <a:latin typeface="Arial"/>
                <a:ea typeface="Arial"/>
                <a:cs typeface="Arial"/>
                <a:sym typeface="Arial"/>
              </a:rPr>
              <a:t>Preincrement, predecrement, postincrement, and postdecrement</a:t>
            </a:r>
            <a:endParaRPr sz="6000">
              <a:solidFill>
                <a:schemeClr val="dk2"/>
              </a:solidFill>
              <a:latin typeface="Arial"/>
              <a:ea typeface="Arial"/>
              <a:cs typeface="Arial"/>
              <a:sym typeface="Arial"/>
            </a:endParaRPr>
          </a:p>
          <a:p>
            <a:pPr indent="0" lvl="0" marL="457200" rtl="0" algn="l">
              <a:lnSpc>
                <a:spcPct val="100000"/>
              </a:lnSpc>
              <a:spcBef>
                <a:spcPts val="0"/>
              </a:spcBef>
              <a:spcAft>
                <a:spcPts val="0"/>
              </a:spcAft>
              <a:buNone/>
            </a:pPr>
            <a:r>
              <a:rPr b="1"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 </a:t>
            </a:r>
            <a:r>
              <a:rPr lang="en" sz="6000">
                <a:solidFill>
                  <a:schemeClr val="dk2"/>
                </a:solidFill>
                <a:latin typeface="Arial"/>
                <a:ea typeface="Arial"/>
                <a:cs typeface="Arial"/>
                <a:sym typeface="Arial"/>
              </a:rPr>
              <a:t>Relational operators:    ==,!=, &gt;, &lt;, &gt;=, &lt;=</a:t>
            </a:r>
            <a:br>
              <a:rPr lang="en" sz="6000">
                <a:solidFill>
                  <a:schemeClr val="dk2"/>
                </a:solidFill>
                <a:latin typeface="Arial"/>
                <a:ea typeface="Arial"/>
                <a:cs typeface="Arial"/>
                <a:sym typeface="Arial"/>
              </a:rPr>
            </a:br>
            <a:r>
              <a:rPr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 </a:t>
            </a:r>
            <a:r>
              <a:rPr lang="en" sz="6000">
                <a:solidFill>
                  <a:schemeClr val="dk2"/>
                </a:solidFill>
                <a:latin typeface="Arial"/>
                <a:ea typeface="Arial"/>
                <a:cs typeface="Arial"/>
                <a:sym typeface="Arial"/>
              </a:rPr>
              <a:t>Bitwise operators: &amp;, |, ˆ, ̃,</a:t>
            </a:r>
            <a:r>
              <a:rPr lang="en" sz="6000">
                <a:solidFill>
                  <a:schemeClr val="dk2"/>
                </a:solidFill>
                <a:latin typeface="Arial"/>
                <a:ea typeface="Arial"/>
                <a:cs typeface="Arial"/>
                <a:sym typeface="Arial"/>
              </a:rPr>
              <a:t> &lt;&lt;</a:t>
            </a:r>
            <a:r>
              <a:rPr lang="en" sz="6000">
                <a:solidFill>
                  <a:schemeClr val="dk2"/>
                </a:solidFill>
                <a:latin typeface="Arial"/>
                <a:ea typeface="Arial"/>
                <a:cs typeface="Arial"/>
                <a:sym typeface="Arial"/>
              </a:rPr>
              <a:t>, &gt;&gt;, &gt;&gt;&gt;</a:t>
            </a:r>
            <a:br>
              <a:rPr lang="en" sz="6000">
                <a:solidFill>
                  <a:schemeClr val="dk2"/>
                </a:solidFill>
                <a:latin typeface="Arial"/>
                <a:ea typeface="Arial"/>
                <a:cs typeface="Arial"/>
                <a:sym typeface="Arial"/>
              </a:rPr>
            </a:br>
            <a:r>
              <a:rPr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 </a:t>
            </a:r>
            <a:r>
              <a:rPr lang="en" sz="6000">
                <a:solidFill>
                  <a:schemeClr val="dk2"/>
                </a:solidFill>
                <a:latin typeface="Arial"/>
                <a:ea typeface="Arial"/>
                <a:cs typeface="Arial"/>
                <a:sym typeface="Arial"/>
              </a:rPr>
              <a:t>Logical operators: &amp;&amp;, ||, !</a:t>
            </a:r>
            <a:br>
              <a:rPr lang="en" sz="6000">
                <a:solidFill>
                  <a:schemeClr val="dk2"/>
                </a:solidFill>
                <a:latin typeface="Arial"/>
                <a:ea typeface="Arial"/>
                <a:cs typeface="Arial"/>
                <a:sym typeface="Arial"/>
              </a:rPr>
            </a:br>
            <a:r>
              <a:rPr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 </a:t>
            </a:r>
            <a:r>
              <a:rPr lang="en" sz="6000">
                <a:solidFill>
                  <a:schemeClr val="dk2"/>
                </a:solidFill>
                <a:latin typeface="Arial"/>
                <a:ea typeface="Arial"/>
                <a:cs typeface="Arial"/>
                <a:sym typeface="Arial"/>
              </a:rPr>
              <a:t>Assignment operators: =, +=, -=, *=, /=, &amp;=</a:t>
            </a:r>
            <a:endParaRPr sz="6000">
              <a:solidFill>
                <a:schemeClr val="dk2"/>
              </a:solidFill>
              <a:latin typeface="Arial"/>
              <a:ea typeface="Arial"/>
              <a:cs typeface="Arial"/>
              <a:sym typeface="Arial"/>
            </a:endParaRPr>
          </a:p>
          <a:p>
            <a:pPr indent="0" lvl="0" marL="0" rtl="0" algn="l">
              <a:spcBef>
                <a:spcPts val="0"/>
              </a:spcBef>
              <a:spcAft>
                <a:spcPts val="0"/>
              </a:spcAft>
              <a:buNone/>
            </a:pPr>
            <a:r>
              <a:rPr lang="en" sz="6000">
                <a:solidFill>
                  <a:schemeClr val="dk2"/>
                </a:solidFill>
                <a:latin typeface="Arial"/>
                <a:ea typeface="Arial"/>
                <a:cs typeface="Arial"/>
                <a:sym typeface="Arial"/>
              </a:rPr>
              <a:t>          </a:t>
            </a:r>
            <a:r>
              <a:rPr b="1" lang="en" sz="6000">
                <a:solidFill>
                  <a:schemeClr val="dk2"/>
                </a:solidFill>
                <a:latin typeface="Arial"/>
                <a:ea typeface="Arial"/>
                <a:cs typeface="Arial"/>
                <a:sym typeface="Arial"/>
              </a:rPr>
              <a:t>–</a:t>
            </a:r>
            <a:r>
              <a:rPr lang="en" sz="6000">
                <a:solidFill>
                  <a:schemeClr val="dk2"/>
                </a:solidFill>
                <a:latin typeface="Arial"/>
                <a:ea typeface="Arial"/>
                <a:cs typeface="Arial"/>
                <a:sym typeface="Arial"/>
              </a:rPr>
              <a:t> Ternary Operator</a:t>
            </a:r>
            <a:endParaRPr sz="6000">
              <a:solidFill>
                <a:schemeClr val="dk2"/>
              </a:solidFill>
              <a:latin typeface="Arial"/>
              <a:ea typeface="Arial"/>
              <a:cs typeface="Arial"/>
              <a:sym typeface="Arial"/>
            </a:endParaRPr>
          </a:p>
          <a:p>
            <a:pPr indent="-323850" lvl="0" marL="457200" rtl="0" algn="l">
              <a:spcBef>
                <a:spcPts val="1200"/>
              </a:spcBef>
              <a:spcAft>
                <a:spcPts val="0"/>
              </a:spcAft>
              <a:buClr>
                <a:schemeClr val="dk2"/>
              </a:buClr>
              <a:buSzPct val="100000"/>
              <a:buFont typeface="Arial"/>
              <a:buChar char="●"/>
            </a:pPr>
            <a:r>
              <a:rPr lang="en" sz="6000">
                <a:solidFill>
                  <a:schemeClr val="dk2"/>
                </a:solidFill>
                <a:latin typeface="Arial"/>
                <a:ea typeface="Arial"/>
                <a:cs typeface="Arial"/>
                <a:sym typeface="Arial"/>
              </a:rPr>
              <a:t>Control Flow via if-else, for and while</a:t>
            </a:r>
            <a:endParaRPr sz="6000">
              <a:solidFill>
                <a:schemeClr val="dk2"/>
              </a:solidFill>
              <a:latin typeface="Arial"/>
              <a:ea typeface="Arial"/>
              <a:cs typeface="Arial"/>
              <a:sym typeface="Arial"/>
            </a:endParaRPr>
          </a:p>
          <a:p>
            <a:pPr indent="-323850" lvl="0" marL="457200" rtl="0" algn="l">
              <a:spcBef>
                <a:spcPts val="0"/>
              </a:spcBef>
              <a:spcAft>
                <a:spcPts val="0"/>
              </a:spcAft>
              <a:buClr>
                <a:schemeClr val="dk2"/>
              </a:buClr>
              <a:buSzPct val="100000"/>
              <a:buFont typeface="Arial"/>
              <a:buChar char="●"/>
            </a:pPr>
            <a:r>
              <a:rPr lang="en" sz="6000">
                <a:solidFill>
                  <a:schemeClr val="dk2"/>
                </a:solidFill>
                <a:latin typeface="Arial"/>
                <a:ea typeface="Arial"/>
                <a:cs typeface="Arial"/>
                <a:sym typeface="Arial"/>
              </a:rPr>
              <a:t>Methods and method calls, including both static and non-static methods</a:t>
            </a:r>
            <a:endParaRPr sz="6000">
              <a:solidFill>
                <a:schemeClr val="dk2"/>
              </a:solidFill>
              <a:latin typeface="Arial"/>
              <a:ea typeface="Arial"/>
              <a:cs typeface="Arial"/>
              <a:sym typeface="Arial"/>
            </a:endParaRPr>
          </a:p>
          <a:p>
            <a:pPr indent="-323850" lvl="0" marL="457200" rtl="0" algn="l">
              <a:spcBef>
                <a:spcPts val="0"/>
              </a:spcBef>
              <a:spcAft>
                <a:spcPts val="0"/>
              </a:spcAft>
              <a:buClr>
                <a:schemeClr val="dk2"/>
              </a:buClr>
              <a:buSzPct val="100000"/>
              <a:buFont typeface="Arial"/>
              <a:buChar char="●"/>
            </a:pPr>
            <a:r>
              <a:rPr lang="en" sz="6000">
                <a:solidFill>
                  <a:schemeClr val="dk2"/>
                </a:solidFill>
                <a:latin typeface="Arial"/>
                <a:ea typeface="Arial"/>
                <a:cs typeface="Arial"/>
                <a:sym typeface="Arial"/>
              </a:rPr>
              <a:t>Support for recursion</a:t>
            </a:r>
            <a:endParaRPr sz="6000">
              <a:solidFill>
                <a:schemeClr val="dk2"/>
              </a:solidFill>
              <a:latin typeface="Arial"/>
              <a:ea typeface="Arial"/>
              <a:cs typeface="Arial"/>
              <a:sym typeface="Arial"/>
            </a:endParaRPr>
          </a:p>
          <a:p>
            <a:pPr indent="-323850" lvl="0" marL="457200" rtl="0" algn="l">
              <a:spcBef>
                <a:spcPts val="0"/>
              </a:spcBef>
              <a:spcAft>
                <a:spcPts val="0"/>
              </a:spcAft>
              <a:buClr>
                <a:schemeClr val="dk2"/>
              </a:buClr>
              <a:buSzPct val="100000"/>
              <a:buFont typeface="Arial"/>
              <a:buChar char="●"/>
            </a:pPr>
            <a:r>
              <a:rPr lang="en" sz="6000">
                <a:solidFill>
                  <a:schemeClr val="dk2"/>
                </a:solidFill>
                <a:latin typeface="Arial"/>
                <a:ea typeface="Arial"/>
                <a:cs typeface="Arial"/>
                <a:sym typeface="Arial"/>
              </a:rPr>
              <a:t>Supported the library function println()  and print for expressions (except strings)</a:t>
            </a:r>
            <a:endParaRPr sz="6000">
              <a:solidFill>
                <a:schemeClr val="dk2"/>
              </a:solidFill>
              <a:latin typeface="Arial"/>
              <a:ea typeface="Arial"/>
              <a:cs typeface="Arial"/>
              <a:sym typeface="Arial"/>
            </a:endParaRPr>
          </a:p>
          <a:p>
            <a:pPr indent="-323850" lvl="0" marL="457200" rtl="0" algn="l">
              <a:spcBef>
                <a:spcPts val="0"/>
              </a:spcBef>
              <a:spcAft>
                <a:spcPts val="0"/>
              </a:spcAft>
              <a:buClr>
                <a:schemeClr val="dk2"/>
              </a:buClr>
              <a:buSzPct val="100000"/>
              <a:buFont typeface="Arial"/>
              <a:buChar char="●"/>
            </a:pPr>
            <a:r>
              <a:rPr lang="en" sz="6000">
                <a:solidFill>
                  <a:schemeClr val="dk2"/>
                </a:solidFill>
                <a:latin typeface="Arial"/>
                <a:ea typeface="Arial"/>
                <a:cs typeface="Arial"/>
                <a:sym typeface="Arial"/>
              </a:rPr>
              <a:t>Support for classes and objects (objects not implemented in milestone 4). </a:t>
            </a:r>
            <a:br>
              <a:rPr lang="en" sz="6000">
                <a:solidFill>
                  <a:schemeClr val="dk2"/>
                </a:solidFill>
                <a:latin typeface="Arial"/>
                <a:ea typeface="Arial"/>
                <a:cs typeface="Arial"/>
                <a:sym typeface="Arial"/>
              </a:rPr>
            </a:br>
            <a:r>
              <a:rPr lang="en" sz="6000">
                <a:solidFill>
                  <a:schemeClr val="dk2"/>
                </a:solidFill>
                <a:latin typeface="Arial"/>
                <a:ea typeface="Arial"/>
                <a:cs typeface="Arial"/>
                <a:sym typeface="Arial"/>
              </a:rPr>
              <a:t>For class definitions, supported public and private access modifiers, ignore default and protected.</a:t>
            </a:r>
            <a:endParaRPr sz="6000">
              <a:solidFill>
                <a:schemeClr val="dk2"/>
              </a:solidFill>
              <a:latin typeface="Arial"/>
              <a:ea typeface="Arial"/>
              <a:cs typeface="Arial"/>
              <a:sym typeface="Arial"/>
            </a:endParaRPr>
          </a:p>
          <a:p>
            <a:pPr indent="0" lvl="0" marL="457200" rtl="0" algn="l">
              <a:spcBef>
                <a:spcPts val="1200"/>
              </a:spcBef>
              <a:spcAft>
                <a:spcPts val="0"/>
              </a:spcAft>
              <a:buNone/>
            </a:pPr>
            <a:r>
              <a:t/>
            </a:r>
            <a:endParaRPr sz="6000">
              <a:solidFill>
                <a:schemeClr val="dk2"/>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99100" y="623325"/>
            <a:ext cx="8486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40"/>
              <a:t>Basic features that we could not support and </a:t>
            </a:r>
            <a:r>
              <a:rPr lang="en" sz="2240"/>
              <a:t>reasons</a:t>
            </a:r>
            <a:r>
              <a:rPr lang="en" sz="2240"/>
              <a:t> for it</a:t>
            </a:r>
            <a:endParaRPr sz="2240"/>
          </a:p>
        </p:txBody>
      </p:sp>
      <p:sp>
        <p:nvSpPr>
          <p:cNvPr id="100" name="Google Shape;100;p15"/>
          <p:cNvSpPr txBox="1"/>
          <p:nvPr>
            <p:ph idx="1" type="body"/>
          </p:nvPr>
        </p:nvSpPr>
        <p:spPr>
          <a:xfrm>
            <a:off x="729450" y="1312675"/>
            <a:ext cx="7688700" cy="340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Objects (Not only in Milestone 4)</a:t>
            </a:r>
            <a:endParaRPr/>
          </a:p>
          <a:p>
            <a:pPr indent="0" lvl="0" marL="457200" rtl="0" algn="l">
              <a:spcBef>
                <a:spcPts val="1200"/>
              </a:spcBef>
              <a:spcAft>
                <a:spcPts val="1200"/>
              </a:spcAft>
              <a:buNone/>
            </a:pPr>
            <a:r>
              <a:rPr lang="en"/>
              <a:t>Because we thinked of the implementation of objects in milestone 4 by use of heap memory by assigning heap memory to each object created and access heap memory at the time of object access. But we wasn’t able to implement it within deadline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5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 </a:t>
            </a:r>
            <a:endParaRPr/>
          </a:p>
        </p:txBody>
      </p:sp>
      <p:sp>
        <p:nvSpPr>
          <p:cNvPr id="106" name="Google Shape;106;p16"/>
          <p:cNvSpPr txBox="1"/>
          <p:nvPr>
            <p:ph idx="1" type="body"/>
          </p:nvPr>
        </p:nvSpPr>
        <p:spPr>
          <a:xfrm>
            <a:off x="729450" y="1384100"/>
            <a:ext cx="7688700" cy="3357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1510">
                <a:solidFill>
                  <a:schemeClr val="dk2"/>
                </a:solidFill>
              </a:rPr>
              <a:t>Milestone</a:t>
            </a:r>
            <a:r>
              <a:rPr b="1" lang="en" sz="1510">
                <a:solidFill>
                  <a:schemeClr val="dk2"/>
                </a:solidFill>
              </a:rPr>
              <a:t> 1 </a:t>
            </a:r>
            <a:endParaRPr b="1" sz="1510">
              <a:solidFill>
                <a:schemeClr val="dk2"/>
              </a:solidFill>
            </a:endParaRPr>
          </a:p>
          <a:p>
            <a:pPr indent="0" lvl="0" marL="457200" rtl="0" algn="l">
              <a:spcBef>
                <a:spcPts val="0"/>
              </a:spcBef>
              <a:spcAft>
                <a:spcPts val="0"/>
              </a:spcAft>
              <a:buNone/>
            </a:pPr>
            <a:r>
              <a:t/>
            </a:r>
            <a:endParaRPr sz="1510">
              <a:solidFill>
                <a:schemeClr val="dk2"/>
              </a:solidFill>
            </a:endParaRPr>
          </a:p>
          <a:p>
            <a:pPr indent="0" lvl="0" marL="457200" rtl="0" algn="ctr">
              <a:spcBef>
                <a:spcPts val="0"/>
              </a:spcBef>
              <a:spcAft>
                <a:spcPts val="0"/>
              </a:spcAft>
              <a:buNone/>
            </a:pPr>
            <a:r>
              <a:rPr lang="en" sz="1510">
                <a:solidFill>
                  <a:schemeClr val="dk2"/>
                </a:solidFill>
              </a:rPr>
              <a:t>Except generics and annotations , we implemented everything in our grammar which is in actual JAVA language</a:t>
            </a:r>
            <a:endParaRPr sz="1510">
              <a:solidFill>
                <a:schemeClr val="dk2"/>
              </a:solidFill>
            </a:endParaRPr>
          </a:p>
          <a:p>
            <a:pPr indent="0" lvl="0" marL="457200" rtl="0" algn="l">
              <a:spcBef>
                <a:spcPts val="0"/>
              </a:spcBef>
              <a:spcAft>
                <a:spcPts val="0"/>
              </a:spcAft>
              <a:buNone/>
            </a:pPr>
            <a:r>
              <a:t/>
            </a:r>
            <a:endParaRPr sz="1510">
              <a:solidFill>
                <a:schemeClr val="dk2"/>
              </a:solidFill>
            </a:endParaRPr>
          </a:p>
          <a:p>
            <a:pPr indent="0" lvl="0" marL="0" rtl="0" algn="l">
              <a:spcBef>
                <a:spcPts val="0"/>
              </a:spcBef>
              <a:spcAft>
                <a:spcPts val="1200"/>
              </a:spcAft>
              <a:buNone/>
            </a:pPr>
            <a:r>
              <a:rPr lang="en"/>
              <a:t>Some examples are :=</a:t>
            </a:r>
            <a:br>
              <a:rPr lang="en"/>
            </a:br>
            <a:r>
              <a:rPr lang="en"/>
              <a:t>1) do-while and switch constructs</a:t>
            </a:r>
            <a:br>
              <a:rPr lang="en"/>
            </a:br>
            <a:r>
              <a:rPr lang="en"/>
              <a:t>2) multidimensional arrays having dimensions &gt; 3 (JAVA style declarations also included)</a:t>
            </a:r>
            <a:br>
              <a:rPr lang="en"/>
            </a:br>
            <a:r>
              <a:rPr lang="en"/>
              <a:t>3) Support for Strings, including a few operations like concatenation, support for printing</a:t>
            </a:r>
            <a:br>
              <a:rPr lang="en"/>
            </a:br>
            <a:r>
              <a:rPr lang="en"/>
              <a:t>4) Support for Interfaces</a:t>
            </a:r>
            <a:br>
              <a:rPr lang="en"/>
            </a:br>
            <a:r>
              <a:rPr lang="en"/>
              <a:t>5) Type casting</a:t>
            </a:r>
            <a:br>
              <a:rPr lang="en"/>
            </a:br>
            <a:r>
              <a:rPr lang="en"/>
              <a:t>6) Static polymorphism and dynamic polymorphism via method overloading</a:t>
            </a:r>
            <a:br>
              <a:rPr lang="en"/>
            </a:br>
            <a:r>
              <a:rPr lang="en"/>
              <a:t>7) import statements like import java.util.*</a:t>
            </a:r>
            <a:br>
              <a:rPr lang="en"/>
            </a:br>
            <a:r>
              <a:rPr lang="en"/>
              <a:t>8) multiple and nested classes</a:t>
            </a:r>
            <a:br>
              <a:rPr lang="en"/>
            </a:br>
            <a:r>
              <a:rPr lang="en"/>
              <a:t>9) constructor</a:t>
            </a:r>
            <a:br>
              <a:rPr lang="en"/>
            </a:br>
            <a:r>
              <a:rPr lang="en"/>
              <a:t>9) for-each loop			</a:t>
            </a:r>
            <a:r>
              <a:rPr lang="en" sz="1200">
                <a:solidFill>
                  <a:srgbClr val="D8A0DF"/>
                </a:solidFill>
                <a:highlight>
                  <a:srgbClr val="1E1E1E"/>
                </a:highlight>
                <a:latin typeface="Courier New"/>
                <a:ea typeface="Courier New"/>
                <a:cs typeface="Courier New"/>
                <a:sym typeface="Courier New"/>
              </a:rPr>
              <a:t>for</a:t>
            </a:r>
            <a:r>
              <a:rPr lang="en" sz="1200">
                <a:solidFill>
                  <a:srgbClr val="DADADA"/>
                </a:solidFill>
                <a:highlight>
                  <a:srgbClr val="1E1E1E"/>
                </a:highlight>
                <a:latin typeface="Courier New"/>
                <a:ea typeface="Courier New"/>
                <a:cs typeface="Courier New"/>
                <a:sym typeface="Courier New"/>
              </a:rPr>
              <a:t> </a:t>
            </a:r>
            <a:r>
              <a:rPr lang="en" sz="1200">
                <a:solidFill>
                  <a:srgbClr val="B4B4B4"/>
                </a:solidFill>
                <a:highlight>
                  <a:srgbClr val="1E1E1E"/>
                </a:highlight>
                <a:latin typeface="Courier New"/>
                <a:ea typeface="Courier New"/>
                <a:cs typeface="Courier New"/>
                <a:sym typeface="Courier New"/>
              </a:rPr>
              <a:t>(</a:t>
            </a:r>
            <a:r>
              <a:rPr lang="en" sz="1200">
                <a:solidFill>
                  <a:srgbClr val="4EC9B0"/>
                </a:solidFill>
                <a:highlight>
                  <a:srgbClr val="1E1E1E"/>
                </a:highlight>
                <a:latin typeface="Courier New"/>
                <a:ea typeface="Courier New"/>
                <a:cs typeface="Courier New"/>
                <a:sym typeface="Courier New"/>
              </a:rPr>
              <a:t>String</a:t>
            </a:r>
            <a:r>
              <a:rPr lang="en" sz="1200">
                <a:solidFill>
                  <a:srgbClr val="DADADA"/>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fruit</a:t>
            </a:r>
            <a:r>
              <a:rPr lang="en" sz="1200">
                <a:solidFill>
                  <a:srgbClr val="DADADA"/>
                </a:solidFill>
                <a:highlight>
                  <a:srgbClr val="1E1E1E"/>
                </a:highlight>
                <a:latin typeface="Courier New"/>
                <a:ea typeface="Courier New"/>
                <a:cs typeface="Courier New"/>
                <a:sym typeface="Courier New"/>
              </a:rPr>
              <a:t> </a:t>
            </a:r>
            <a:r>
              <a:rPr lang="en" sz="1200">
                <a:solidFill>
                  <a:srgbClr val="D8A0DF"/>
                </a:solidFill>
                <a:highlight>
                  <a:srgbClr val="1E1E1E"/>
                </a:highlight>
                <a:latin typeface="Courier New"/>
                <a:ea typeface="Courier New"/>
                <a:cs typeface="Courier New"/>
                <a:sym typeface="Courier New"/>
              </a:rPr>
              <a:t>:</a:t>
            </a:r>
            <a:r>
              <a:rPr lang="en" sz="1200">
                <a:solidFill>
                  <a:srgbClr val="DADADA"/>
                </a:solidFill>
                <a:highlight>
                  <a:srgbClr val="1E1E1E"/>
                </a:highlight>
                <a:latin typeface="Courier New"/>
                <a:ea typeface="Courier New"/>
                <a:cs typeface="Courier New"/>
                <a:sym typeface="Courier New"/>
              </a:rPr>
              <a:t> </a:t>
            </a:r>
            <a:r>
              <a:rPr lang="en" sz="1200">
                <a:solidFill>
                  <a:srgbClr val="9CDCFE"/>
                </a:solidFill>
                <a:highlight>
                  <a:srgbClr val="1E1E1E"/>
                </a:highlight>
                <a:latin typeface="Courier New"/>
                <a:ea typeface="Courier New"/>
                <a:cs typeface="Courier New"/>
                <a:sym typeface="Courier New"/>
              </a:rPr>
              <a:t>list</a:t>
            </a:r>
            <a:r>
              <a:rPr lang="en" sz="1200">
                <a:solidFill>
                  <a:srgbClr val="B4B4B4"/>
                </a:solidFill>
                <a:highlight>
                  <a:srgbClr val="1E1E1E"/>
                </a:highlight>
                <a:latin typeface="Courier New"/>
                <a:ea typeface="Courier New"/>
                <a:cs typeface="Courier New"/>
                <a:sym typeface="Courier New"/>
              </a:rPr>
              <a:t>)</a:t>
            </a:r>
            <a:r>
              <a:rPr lang="en" sz="1200">
                <a:solidFill>
                  <a:srgbClr val="DADADA"/>
                </a:solidFill>
                <a:highlight>
                  <a:srgbClr val="1E1E1E"/>
                </a:highlight>
                <a:latin typeface="Courier New"/>
                <a:ea typeface="Courier New"/>
                <a:cs typeface="Courier New"/>
                <a:sym typeface="Courier New"/>
              </a:rPr>
              <a:t> </a:t>
            </a:r>
            <a:r>
              <a:rPr lang="en" sz="1200">
                <a:solidFill>
                  <a:srgbClr val="B4B4B4"/>
                </a:solidFill>
                <a:highlight>
                  <a:srgbClr val="1E1E1E"/>
                </a:highlight>
                <a:latin typeface="Courier New"/>
                <a:ea typeface="Courier New"/>
                <a:cs typeface="Courier New"/>
                <a:sym typeface="Courier New"/>
              </a:rPr>
              <a:t>{}</a:t>
            </a:r>
            <a:br>
              <a:rPr lang="en" sz="1200">
                <a:solidFill>
                  <a:schemeClr val="dk2"/>
                </a:solidFill>
                <a:highlight>
                  <a:schemeClr val="lt1"/>
                </a:highlight>
                <a:latin typeface="Courier New"/>
                <a:ea typeface="Courier New"/>
                <a:cs typeface="Courier New"/>
                <a:sym typeface="Courier New"/>
              </a:rPr>
            </a:br>
            <a:r>
              <a:rPr lang="en" sz="1200">
                <a:solidFill>
                  <a:srgbClr val="434343"/>
                </a:solidFill>
                <a:highlight>
                  <a:schemeClr val="lt1"/>
                </a:highlight>
                <a:latin typeface="Courier New"/>
                <a:ea typeface="Courier New"/>
                <a:cs typeface="Courier New"/>
                <a:sym typeface="Courier New"/>
              </a:rPr>
              <a:t>10) enum</a:t>
            </a:r>
            <a:br>
              <a:rPr lang="en" sz="1200">
                <a:solidFill>
                  <a:srgbClr val="434343"/>
                </a:solidFill>
                <a:highlight>
                  <a:schemeClr val="lt1"/>
                </a:highlight>
                <a:latin typeface="Courier New"/>
                <a:ea typeface="Courier New"/>
                <a:cs typeface="Courier New"/>
                <a:sym typeface="Courier New"/>
              </a:rPr>
            </a:br>
            <a:r>
              <a:rPr lang="en" sz="1200">
                <a:solidFill>
                  <a:srgbClr val="434343"/>
                </a:solidFill>
                <a:highlight>
                  <a:schemeClr val="lt1"/>
                </a:highlight>
                <a:latin typeface="Courier New"/>
                <a:ea typeface="Courier New"/>
                <a:cs typeface="Courier New"/>
                <a:sym typeface="Courier New"/>
              </a:rPr>
              <a:t>11) try-catch</a:t>
            </a:r>
            <a:br>
              <a:rPr lang="en" sz="1200">
                <a:solidFill>
                  <a:schemeClr val="dk2"/>
                </a:solidFill>
                <a:highlight>
                  <a:schemeClr val="lt1"/>
                </a:highlight>
                <a:latin typeface="Courier New"/>
                <a:ea typeface="Courier New"/>
                <a:cs typeface="Courier New"/>
                <a:sym typeface="Courier New"/>
              </a:rPr>
            </a:br>
            <a:r>
              <a:rPr lang="en" sz="1200">
                <a:solidFill>
                  <a:schemeClr val="dk2"/>
                </a:solidFill>
                <a:highlight>
                  <a:schemeClr val="lt1"/>
                </a:highlight>
                <a:latin typeface="Courier New"/>
                <a:ea typeface="Courier New"/>
                <a:cs typeface="Courier New"/>
                <a:sym typeface="Courier New"/>
              </a:rPr>
              <a:t>														etc…</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5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 </a:t>
            </a:r>
            <a:endParaRPr/>
          </a:p>
        </p:txBody>
      </p:sp>
      <p:sp>
        <p:nvSpPr>
          <p:cNvPr id="112" name="Google Shape;112;p17"/>
          <p:cNvSpPr txBox="1"/>
          <p:nvPr>
            <p:ph idx="1" type="body"/>
          </p:nvPr>
        </p:nvSpPr>
        <p:spPr>
          <a:xfrm>
            <a:off x="729450" y="1384100"/>
            <a:ext cx="7688700" cy="335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10">
                <a:solidFill>
                  <a:schemeClr val="dk2"/>
                </a:solidFill>
              </a:rPr>
              <a:t>Milestone 2 and Milestone 3</a:t>
            </a:r>
            <a:endParaRPr b="1" sz="1510">
              <a:solidFill>
                <a:schemeClr val="dk2"/>
              </a:solidFill>
            </a:endParaRPr>
          </a:p>
          <a:p>
            <a:pPr indent="0" lvl="0" marL="457200" rtl="0" algn="l">
              <a:spcBef>
                <a:spcPts val="0"/>
              </a:spcBef>
              <a:spcAft>
                <a:spcPts val="0"/>
              </a:spcAft>
              <a:buNone/>
            </a:pPr>
            <a:r>
              <a:t/>
            </a:r>
            <a:endParaRPr sz="1510">
              <a:solidFill>
                <a:schemeClr val="dk2"/>
              </a:solidFill>
            </a:endParaRPr>
          </a:p>
          <a:p>
            <a:pPr indent="0" lvl="0" marL="457200" rtl="0" algn="l">
              <a:spcBef>
                <a:spcPts val="0"/>
              </a:spcBef>
              <a:spcAft>
                <a:spcPts val="0"/>
              </a:spcAft>
              <a:buNone/>
            </a:pPr>
            <a:r>
              <a:rPr lang="en" sz="1510">
                <a:solidFill>
                  <a:schemeClr val="dk2"/>
                </a:solidFill>
              </a:rPr>
              <a:t>-&gt; JAVA style array declarations (like int [][] a)</a:t>
            </a:r>
            <a:endParaRPr sz="1510">
              <a:solidFill>
                <a:schemeClr val="dk2"/>
              </a:solidFill>
            </a:endParaRPr>
          </a:p>
          <a:p>
            <a:pPr indent="0" lvl="0" marL="457200" rtl="0" algn="l">
              <a:spcBef>
                <a:spcPts val="0"/>
              </a:spcBef>
              <a:spcAft>
                <a:spcPts val="0"/>
              </a:spcAft>
              <a:buNone/>
            </a:pPr>
            <a:r>
              <a:rPr lang="en" sz="1510">
                <a:solidFill>
                  <a:schemeClr val="dk2"/>
                </a:solidFill>
              </a:rPr>
              <a:t>-&gt; multidimensional array having dimension &gt; 3</a:t>
            </a:r>
            <a:endParaRPr sz="1510">
              <a:solidFill>
                <a:schemeClr val="dk2"/>
              </a:solidFill>
            </a:endParaRPr>
          </a:p>
          <a:p>
            <a:pPr indent="0" lvl="0" marL="457200" rtl="0" algn="l">
              <a:spcBef>
                <a:spcPts val="0"/>
              </a:spcBef>
              <a:spcAft>
                <a:spcPts val="0"/>
              </a:spcAft>
              <a:buNone/>
            </a:pPr>
            <a:r>
              <a:rPr lang="en" sz="1510">
                <a:solidFill>
                  <a:schemeClr val="dk2"/>
                </a:solidFill>
              </a:rPr>
              <a:t>-&gt;  do-while loop construct</a:t>
            </a:r>
            <a:endParaRPr sz="1510">
              <a:solidFill>
                <a:schemeClr val="dk2"/>
              </a:solidFill>
            </a:endParaRPr>
          </a:p>
          <a:p>
            <a:pPr indent="0" lvl="0" marL="457200" rtl="0" algn="l">
              <a:spcBef>
                <a:spcPts val="0"/>
              </a:spcBef>
              <a:spcAft>
                <a:spcPts val="0"/>
              </a:spcAft>
              <a:buNone/>
            </a:pPr>
            <a:r>
              <a:rPr lang="en" sz="1510">
                <a:solidFill>
                  <a:schemeClr val="dk2"/>
                </a:solidFill>
              </a:rPr>
              <a:t>-&gt; type casting</a:t>
            </a:r>
            <a:endParaRPr sz="1510">
              <a:solidFill>
                <a:schemeClr val="dk2"/>
              </a:solidFill>
            </a:endParaRPr>
          </a:p>
          <a:p>
            <a:pPr indent="0" lvl="0" marL="457200" rtl="0" algn="l">
              <a:spcBef>
                <a:spcPts val="0"/>
              </a:spcBef>
              <a:spcAft>
                <a:spcPts val="0"/>
              </a:spcAft>
              <a:buNone/>
            </a:pPr>
            <a:r>
              <a:rPr lang="en" sz="1510">
                <a:solidFill>
                  <a:schemeClr val="dk2"/>
                </a:solidFill>
              </a:rPr>
              <a:t>-&gt; support for interface</a:t>
            </a:r>
            <a:endParaRPr sz="1510">
              <a:solidFill>
                <a:schemeClr val="dk2"/>
              </a:solidFill>
            </a:endParaRPr>
          </a:p>
          <a:p>
            <a:pPr indent="0" lvl="0" marL="457200" rtl="0" algn="l">
              <a:spcBef>
                <a:spcPts val="0"/>
              </a:spcBef>
              <a:spcAft>
                <a:spcPts val="0"/>
              </a:spcAft>
              <a:buNone/>
            </a:pPr>
            <a:r>
              <a:rPr lang="en" sz="1510">
                <a:solidFill>
                  <a:schemeClr val="dk2"/>
                </a:solidFill>
              </a:rPr>
              <a:t>-&gt; multiple and nested classes</a:t>
            </a:r>
            <a:endParaRPr/>
          </a:p>
          <a:p>
            <a:pPr indent="0" lvl="0" marL="457200" rtl="0" algn="l">
              <a:spcBef>
                <a:spcPts val="0"/>
              </a:spcBef>
              <a:spcAft>
                <a:spcPts val="0"/>
              </a:spcAft>
              <a:buNone/>
            </a:pPr>
            <a:r>
              <a:t/>
            </a:r>
            <a:endParaRPr sz="1510">
              <a:solidFill>
                <a:schemeClr val="dk2"/>
              </a:solidFill>
            </a:endParaRPr>
          </a:p>
          <a:p>
            <a:pPr indent="0" lvl="0" marL="45720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5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 </a:t>
            </a:r>
            <a:endParaRPr/>
          </a:p>
        </p:txBody>
      </p:sp>
      <p:sp>
        <p:nvSpPr>
          <p:cNvPr id="118" name="Google Shape;118;p18"/>
          <p:cNvSpPr txBox="1"/>
          <p:nvPr>
            <p:ph idx="1" type="body"/>
          </p:nvPr>
        </p:nvSpPr>
        <p:spPr>
          <a:xfrm>
            <a:off x="729450" y="1384100"/>
            <a:ext cx="7688700" cy="335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10">
                <a:solidFill>
                  <a:schemeClr val="dk2"/>
                </a:solidFill>
              </a:rPr>
              <a:t>Milestone 4</a:t>
            </a:r>
            <a:endParaRPr b="1" sz="1510">
              <a:solidFill>
                <a:schemeClr val="dk2"/>
              </a:solidFill>
            </a:endParaRPr>
          </a:p>
          <a:p>
            <a:pPr indent="0" lvl="0" marL="0" rtl="0" algn="l">
              <a:spcBef>
                <a:spcPts val="0"/>
              </a:spcBef>
              <a:spcAft>
                <a:spcPts val="0"/>
              </a:spcAft>
              <a:buNone/>
            </a:pPr>
            <a:r>
              <a:t/>
            </a:r>
            <a:endParaRPr sz="1510">
              <a:solidFill>
                <a:schemeClr val="dk2"/>
              </a:solidFill>
            </a:endParaRPr>
          </a:p>
          <a:p>
            <a:pPr indent="0" lvl="0" marL="457200" rtl="0" algn="l">
              <a:spcBef>
                <a:spcPts val="0"/>
              </a:spcBef>
              <a:spcAft>
                <a:spcPts val="0"/>
              </a:spcAft>
              <a:buNone/>
            </a:pPr>
            <a:r>
              <a:rPr lang="en" sz="1510">
                <a:solidFill>
                  <a:schemeClr val="dk2"/>
                </a:solidFill>
              </a:rPr>
              <a:t>-&gt; JAVA style array declarations (like int [][] a)</a:t>
            </a:r>
            <a:endParaRPr sz="1510">
              <a:solidFill>
                <a:schemeClr val="dk2"/>
              </a:solidFill>
            </a:endParaRPr>
          </a:p>
          <a:p>
            <a:pPr indent="0" lvl="0" marL="457200" rtl="0" algn="l">
              <a:spcBef>
                <a:spcPts val="0"/>
              </a:spcBef>
              <a:spcAft>
                <a:spcPts val="0"/>
              </a:spcAft>
              <a:buNone/>
            </a:pPr>
            <a:r>
              <a:rPr lang="en" sz="1510">
                <a:solidFill>
                  <a:schemeClr val="dk2"/>
                </a:solidFill>
              </a:rPr>
              <a:t>-&gt; multidimensional array having dimension &gt; 3</a:t>
            </a:r>
            <a:endParaRPr sz="1510">
              <a:solidFill>
                <a:schemeClr val="dk2"/>
              </a:solidFill>
            </a:endParaRPr>
          </a:p>
          <a:p>
            <a:pPr indent="0" lvl="0" marL="457200" rtl="0" algn="l">
              <a:spcBef>
                <a:spcPts val="0"/>
              </a:spcBef>
              <a:spcAft>
                <a:spcPts val="0"/>
              </a:spcAft>
              <a:buNone/>
            </a:pPr>
            <a:r>
              <a:rPr lang="en" sz="1510">
                <a:solidFill>
                  <a:schemeClr val="dk2"/>
                </a:solidFill>
              </a:rPr>
              <a:t>-&gt;  do-while loop construct</a:t>
            </a:r>
            <a:endParaRPr sz="1510">
              <a:solidFill>
                <a:schemeClr val="dk2"/>
              </a:solidFill>
            </a:endParaRPr>
          </a:p>
          <a:p>
            <a:pPr indent="0" lvl="0" marL="457200" rtl="0" algn="l">
              <a:spcBef>
                <a:spcPts val="0"/>
              </a:spcBef>
              <a:spcAft>
                <a:spcPts val="0"/>
              </a:spcAft>
              <a:buNone/>
            </a:pPr>
            <a:r>
              <a:rPr lang="en" sz="1510">
                <a:solidFill>
                  <a:schemeClr val="dk2"/>
                </a:solidFill>
              </a:rPr>
              <a:t>-&gt; type casting</a:t>
            </a:r>
            <a:endParaRPr sz="1510">
              <a:solidFill>
                <a:schemeClr val="dk2"/>
              </a:solidFill>
            </a:endParaRPr>
          </a:p>
          <a:p>
            <a:pPr indent="0" lvl="0" marL="457200" rtl="0" algn="l">
              <a:spcBef>
                <a:spcPts val="0"/>
              </a:spcBef>
              <a:spcAft>
                <a:spcPts val="0"/>
              </a:spcAft>
              <a:buNone/>
            </a:pPr>
            <a:r>
              <a:rPr lang="en" sz="1510">
                <a:solidFill>
                  <a:schemeClr val="dk2"/>
                </a:solidFill>
              </a:rPr>
              <a:t>-&gt; multiple and nested classes</a:t>
            </a:r>
            <a:endParaRPr sz="1510">
              <a:solidFill>
                <a:schemeClr val="dk2"/>
              </a:solidFill>
            </a:endParaRPr>
          </a:p>
          <a:p>
            <a:pPr indent="0" lvl="0" marL="457200" rtl="0" algn="l">
              <a:spcBef>
                <a:spcPts val="0"/>
              </a:spcBef>
              <a:spcAft>
                <a:spcPts val="0"/>
              </a:spcAft>
              <a:buNone/>
            </a:pPr>
            <a:r>
              <a:t/>
            </a:r>
            <a:endParaRPr sz="1510">
              <a:solidFill>
                <a:schemeClr val="dk2"/>
              </a:solidFill>
            </a:endParaRPr>
          </a:p>
          <a:p>
            <a:pPr indent="0" lvl="0" marL="457200" rtl="0" algn="l">
              <a:spcBef>
                <a:spcPts val="0"/>
              </a:spcBef>
              <a:spcAft>
                <a:spcPts val="0"/>
              </a:spcAft>
              <a:buNone/>
            </a:pPr>
            <a:r>
              <a:t/>
            </a:r>
            <a:endParaRPr sz="1510">
              <a:solidFill>
                <a:schemeClr val="dk2"/>
              </a:solidFill>
            </a:endParaRPr>
          </a:p>
          <a:p>
            <a:pPr indent="0" lvl="0" marL="457200" rtl="0" algn="l">
              <a:spcBef>
                <a:spcPts val="0"/>
              </a:spcBef>
              <a:spcAft>
                <a:spcPts val="0"/>
              </a:spcAft>
              <a:buNone/>
            </a:pPr>
            <a:r>
              <a:t/>
            </a:r>
            <a:endParaRPr sz="1510">
              <a:solidFill>
                <a:schemeClr val="dk2"/>
              </a:solidFill>
            </a:endParaRPr>
          </a:p>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622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 Line and Test Cases</a:t>
            </a:r>
            <a:endParaRPr/>
          </a:p>
        </p:txBody>
      </p:sp>
      <p:sp>
        <p:nvSpPr>
          <p:cNvPr id="124" name="Google Shape;124;p19"/>
          <p:cNvSpPr txBox="1"/>
          <p:nvPr>
            <p:ph idx="1" type="body"/>
          </p:nvPr>
        </p:nvSpPr>
        <p:spPr>
          <a:xfrm>
            <a:off x="729450" y="1410900"/>
            <a:ext cx="7688700" cy="3170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400">
                <a:solidFill>
                  <a:schemeClr val="dk2"/>
                </a:solidFill>
              </a:rPr>
              <a:t>Use the following commands to run the code :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284162" lvl="0" marL="457200" rtl="0" algn="l">
              <a:spcBef>
                <a:spcPts val="0"/>
              </a:spcBef>
              <a:spcAft>
                <a:spcPts val="0"/>
              </a:spcAft>
              <a:buClr>
                <a:schemeClr val="dk2"/>
              </a:buClr>
              <a:buSzPct val="100000"/>
              <a:buAutoNum type="arabicParenR"/>
            </a:pPr>
            <a:r>
              <a:rPr lang="en" sz="1400">
                <a:solidFill>
                  <a:schemeClr val="dk2"/>
                </a:solidFill>
              </a:rPr>
              <a:t>To run a particular </a:t>
            </a:r>
            <a:r>
              <a:rPr lang="en" sz="1400">
                <a:solidFill>
                  <a:schemeClr val="dk2"/>
                </a:solidFill>
              </a:rPr>
              <a:t>test</a:t>
            </a:r>
            <a:r>
              <a:rPr lang="en" sz="1400">
                <a:solidFill>
                  <a:schemeClr val="dk2"/>
                </a:solidFill>
              </a:rPr>
              <a:t> case</a:t>
            </a:r>
            <a:endParaRPr sz="1400">
              <a:solidFill>
                <a:schemeClr val="dk2"/>
              </a:solidFill>
            </a:endParaRPr>
          </a:p>
          <a:p>
            <a:pPr indent="0" lvl="0" marL="457200" rtl="0" algn="l">
              <a:spcBef>
                <a:spcPts val="0"/>
              </a:spcBef>
              <a:spcAft>
                <a:spcPts val="0"/>
              </a:spcAft>
              <a:buNone/>
            </a:pPr>
            <a:r>
              <a:rPr lang="en" sz="1400">
                <a:solidFill>
                  <a:schemeClr val="dk2"/>
                </a:solidFill>
              </a:rPr>
              <a:t>-&gt; change directory to milestone4/src</a:t>
            </a:r>
            <a:endParaRPr sz="1400">
              <a:solidFill>
                <a:schemeClr val="dk2"/>
              </a:solidFill>
            </a:endParaRPr>
          </a:p>
          <a:p>
            <a:pPr indent="457200" lvl="0" marL="0" rtl="0" algn="l">
              <a:spcBef>
                <a:spcPts val="0"/>
              </a:spcBef>
              <a:spcAft>
                <a:spcPts val="0"/>
              </a:spcAft>
              <a:buNone/>
            </a:pPr>
            <a:r>
              <a:rPr lang="en" sz="1400">
                <a:solidFill>
                  <a:schemeClr val="dk2"/>
                </a:solidFill>
              </a:rPr>
              <a:t>-&gt; make clean</a:t>
            </a:r>
            <a:endParaRPr sz="1400">
              <a:solidFill>
                <a:schemeClr val="dk2"/>
              </a:solidFill>
            </a:endParaRPr>
          </a:p>
          <a:p>
            <a:pPr indent="457200" lvl="0" marL="0" rtl="0" algn="l">
              <a:spcBef>
                <a:spcPts val="0"/>
              </a:spcBef>
              <a:spcAft>
                <a:spcPts val="0"/>
              </a:spcAft>
              <a:buNone/>
            </a:pPr>
            <a:r>
              <a:rPr lang="en" sz="1400">
                <a:solidFill>
                  <a:schemeClr val="dk2"/>
                </a:solidFill>
              </a:rPr>
              <a:t>-&gt; make Java</a:t>
            </a:r>
            <a:endParaRPr sz="1400">
              <a:solidFill>
                <a:schemeClr val="dk2"/>
              </a:solidFill>
            </a:endParaRPr>
          </a:p>
          <a:p>
            <a:pPr indent="457200" lvl="0" marL="0" rtl="0" algn="l">
              <a:spcBef>
                <a:spcPts val="0"/>
              </a:spcBef>
              <a:spcAft>
                <a:spcPts val="0"/>
              </a:spcAft>
              <a:buNone/>
            </a:pPr>
            <a:r>
              <a:rPr lang="en" sz="1400">
                <a:solidFill>
                  <a:schemeClr val="dk2"/>
                </a:solidFill>
              </a:rPr>
              <a:t>-&gt; ./run.sh &lt;InputFilePath&gt;</a:t>
            </a:r>
            <a:endParaRPr sz="1400">
              <a:solidFill>
                <a:schemeClr val="dk2"/>
              </a:solidFill>
            </a:endParaRPr>
          </a:p>
          <a:p>
            <a:pPr indent="457200" lvl="0" marL="0" rtl="0" algn="l">
              <a:spcBef>
                <a:spcPts val="0"/>
              </a:spcBef>
              <a:spcAft>
                <a:spcPts val="0"/>
              </a:spcAft>
              <a:buNone/>
            </a:pPr>
            <a:r>
              <a:rPr lang="en" sz="1400">
                <a:solidFill>
                  <a:schemeClr val="dk2"/>
                </a:solidFill>
              </a:rPr>
              <a:t>-&gt; ./a.out</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284162" lvl="0" marL="457200" rtl="0" algn="l">
              <a:spcBef>
                <a:spcPts val="0"/>
              </a:spcBef>
              <a:spcAft>
                <a:spcPts val="0"/>
              </a:spcAft>
              <a:buClr>
                <a:schemeClr val="dk2"/>
              </a:buClr>
              <a:buSzPct val="100000"/>
              <a:buAutoNum type="arabicParenR"/>
            </a:pPr>
            <a:r>
              <a:rPr lang="en" sz="1400">
                <a:solidFill>
                  <a:schemeClr val="dk2"/>
                </a:solidFill>
              </a:rPr>
              <a:t>To run all test cases in tests folder</a:t>
            </a:r>
            <a:endParaRPr sz="1400">
              <a:solidFill>
                <a:schemeClr val="dk2"/>
              </a:solidFill>
            </a:endParaRPr>
          </a:p>
          <a:p>
            <a:pPr indent="0" lvl="0" marL="0" rtl="0" algn="l">
              <a:spcBef>
                <a:spcPts val="0"/>
              </a:spcBef>
              <a:spcAft>
                <a:spcPts val="0"/>
              </a:spcAft>
              <a:buNone/>
            </a:pPr>
            <a:r>
              <a:rPr lang="en" sz="1400">
                <a:solidFill>
                  <a:schemeClr val="dk2"/>
                </a:solidFill>
              </a:rPr>
              <a:t>	</a:t>
            </a:r>
            <a:r>
              <a:rPr lang="en" sz="1400">
                <a:solidFill>
                  <a:schemeClr val="dk2"/>
                </a:solidFill>
              </a:rPr>
              <a:t>-&gt; change directory to milestone4/</a:t>
            </a:r>
            <a:endParaRPr sz="1400">
              <a:solidFill>
                <a:schemeClr val="dk2"/>
              </a:solidFill>
            </a:endParaRPr>
          </a:p>
          <a:p>
            <a:pPr indent="0" lvl="0" marL="0" rtl="0" algn="l">
              <a:spcBef>
                <a:spcPts val="0"/>
              </a:spcBef>
              <a:spcAft>
                <a:spcPts val="0"/>
              </a:spcAft>
              <a:buNone/>
            </a:pPr>
            <a:r>
              <a:rPr lang="en" sz="1400">
                <a:solidFill>
                  <a:schemeClr val="dk2"/>
                </a:solidFill>
              </a:rPr>
              <a:t>	-&gt;python automate.py</a:t>
            </a:r>
            <a:endParaRPr sz="1400">
              <a:solidFill>
                <a:schemeClr val="dk2"/>
              </a:solidFill>
            </a:endParaRPr>
          </a:p>
          <a:p>
            <a:pPr indent="0" lvl="0" marL="0" rtl="0" algn="l">
              <a:spcBef>
                <a:spcPts val="0"/>
              </a:spcBef>
              <a:spcAft>
                <a:spcPts val="0"/>
              </a:spcAft>
              <a:buNone/>
            </a:pPr>
            <a:r>
              <a:rPr lang="en" sz="1400">
                <a:solidFill>
                  <a:schemeClr val="dk2"/>
                </a:solidFill>
              </a:rPr>
              <a:t>	-&gt; ./exec2 (for running executable for tests/test_2.java </a:t>
            </a:r>
            <a:endParaRPr sz="1400">
              <a:solidFill>
                <a:schemeClr val="dk2"/>
              </a:solidFill>
            </a:endParaRPr>
          </a:p>
          <a:p>
            <a:pPr indent="0" lvl="0" marL="45720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rPr lang="en" sz="1400">
                <a:solidFill>
                  <a:schemeClr val="dk2"/>
                </a:solidFill>
              </a:rPr>
              <a:t>The link to the GitHub Repository - </a:t>
            </a:r>
            <a:r>
              <a:rPr lang="en" sz="1400" u="sng">
                <a:solidFill>
                  <a:schemeClr val="hlink"/>
                </a:solidFill>
                <a:hlinkClick r:id="rId3"/>
              </a:rPr>
              <a:t>https://github.com/praths0909/cs335/tree/master</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t/>
            </a:r>
            <a:endParaRPr sz="1400">
              <a:solidFill>
                <a:schemeClr val="dk2"/>
              </a:solidFill>
            </a:endParaRPr>
          </a:p>
          <a:p>
            <a:pPr indent="0" lvl="0" marL="0" rtl="0" algn="l">
              <a:spcBef>
                <a:spcPts val="0"/>
              </a:spcBef>
              <a:spcAft>
                <a:spcPts val="0"/>
              </a:spcAft>
              <a:buNone/>
            </a:pPr>
            <a:r>
              <a:rPr lang="en" sz="1400">
                <a:solidFill>
                  <a:schemeClr val="dk2"/>
                </a:solidFill>
              </a:rPr>
              <a:t>The Repository contains a folder tests which contains all the test cases.</a:t>
            </a:r>
            <a:endParaRPr sz="14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696525" y="642925"/>
            <a:ext cx="6304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Lato"/>
                <a:ea typeface="Lato"/>
                <a:cs typeface="Lato"/>
                <a:sym typeface="Lato"/>
              </a:rPr>
              <a:t>Overall Effort Sheet </a:t>
            </a:r>
            <a:endParaRPr b="1" sz="2300">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1688750" y="1312675"/>
            <a:ext cx="5704399" cy="352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500">
                <a:solidFill>
                  <a:schemeClr val="dk2"/>
                </a:solidFill>
              </a:rPr>
              <a:t>Thank you !!</a:t>
            </a:r>
            <a:endParaRPr sz="5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