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80" r:id="rId5"/>
    <p:sldId id="274" r:id="rId6"/>
    <p:sldId id="259" r:id="rId7"/>
    <p:sldId id="260" r:id="rId8"/>
    <p:sldId id="261" r:id="rId9"/>
    <p:sldId id="277" r:id="rId10"/>
    <p:sldId id="284" r:id="rId11"/>
    <p:sldId id="286" r:id="rId12"/>
    <p:sldId id="276" r:id="rId13"/>
    <p:sldId id="262" r:id="rId14"/>
    <p:sldId id="263" r:id="rId15"/>
    <p:sldId id="278" r:id="rId16"/>
    <p:sldId id="265" r:id="rId17"/>
    <p:sldId id="287" r:id="rId18"/>
    <p:sldId id="266" r:id="rId19"/>
    <p:sldId id="288" r:id="rId20"/>
    <p:sldId id="289" r:id="rId21"/>
    <p:sldId id="267" r:id="rId22"/>
    <p:sldId id="281" r:id="rId23"/>
    <p:sldId id="268" r:id="rId24"/>
    <p:sldId id="26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50" autoAdjust="0"/>
    <p:restoredTop sz="94259" autoAdjust="0"/>
  </p:normalViewPr>
  <p:slideViewPr>
    <p:cSldViewPr snapToGrid="0">
      <p:cViewPr varScale="1">
        <p:scale>
          <a:sx n="93" d="100"/>
          <a:sy n="93" d="100"/>
        </p:scale>
        <p:origin x="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0725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20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0e18cdd5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0e18cdd5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77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0e18cdd5_0_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0e18cdd5_0_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0e18cdd5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0e18cdd5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13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0e18cdd5_0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0e18cdd5_0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1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0e18cdd5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0e18cdd5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23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0e18cdd5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0e18cdd5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97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0e18cdd5_0_1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0e18cdd5_0_1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52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5FDC-4573-468B-A226-15FCC7B83D9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E05FDC-4573-468B-A226-15FCC7B83D9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iaenvironmentportal.org.in/category/2543/thesaurus/gas-leakages/?page=3" TargetMode="External"/><Relationship Id="rId2" Type="http://schemas.openxmlformats.org/officeDocument/2006/relationships/hyperlink" Target="https://en.wikipedia.org/wiki/List_of_industrial_disasters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75096" y="2068684"/>
            <a:ext cx="7688100" cy="1073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Industrial gas </a:t>
            </a:r>
            <a:r>
              <a:rPr lang="en-GB" sz="3600" b="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leakage </a:t>
            </a:r>
            <a:r>
              <a:rPr lang="en-GB" sz="3600" b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monitoring </a:t>
            </a:r>
            <a:r>
              <a:rPr lang="en-GB" sz="3600" b="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234852" y="26799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dirty="0" smtClean="0">
                <a:latin typeface="Arial"/>
                <a:ea typeface="Arial"/>
                <a:cs typeface="Arial"/>
                <a:sym typeface="Arial"/>
              </a:rPr>
              <a:t>   Team Members    </a:t>
            </a:r>
            <a:endParaRPr lang="en-GB" sz="20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1500" dirty="0" err="1">
                <a:latin typeface="Arial"/>
                <a:ea typeface="Arial"/>
                <a:cs typeface="Arial"/>
                <a:sym typeface="Arial"/>
              </a:rPr>
              <a:t>N.Prathul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 dirty="0" smtClean="0">
                <a:latin typeface="Arial"/>
                <a:ea typeface="Arial"/>
                <a:cs typeface="Arial"/>
                <a:sym typeface="Arial"/>
              </a:rPr>
              <a:t>Sai(16VD1A0523)</a:t>
            </a:r>
            <a:endParaRPr lang="en-GB" sz="15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                                                                 B.Akhila(16VD1A0502)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D.Sai teja(16VD1A0538)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S.Navaneetha(16VD1A0519)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dirty="0" smtClean="0"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</a:t>
            </a:r>
            <a:endParaRPr lang="en-GB"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dirty="0" smtClean="0"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911925" y="3470025"/>
            <a:ext cx="2735700" cy="13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Under the guidance of</a:t>
            </a:r>
            <a:endParaRPr sz="16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Mr.Y.Satyam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Asst.Prof(c)</a:t>
            </a:r>
            <a:endParaRPr lang="en-GB" sz="16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91" y="804041"/>
            <a:ext cx="638175" cy="58102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061545" y="740979"/>
            <a:ext cx="73324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iandra GD" pitchFamily="34" charset="0"/>
                <a:ea typeface="Times New Roman" pitchFamily="18" charset="0"/>
                <a:cs typeface="Times New Roman" pitchFamily="18" charset="0"/>
              </a:rPr>
              <a:t>JNTUH College of Engineering Manthani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aiandra GD" pitchFamily="34" charset="0"/>
                <a:ea typeface="Times New Roman" pitchFamily="18" charset="0"/>
                <a:cs typeface="Times New Roman" pitchFamily="18" charset="0"/>
              </a:rPr>
              <a:t>Centenary Colony, Pannur(V), Ramagiri(M), Peddapally(D), Telangana-505212.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4428" y="13558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Department of computer science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6736" y="3637053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+mj-lt"/>
              </a:rPr>
              <a:t>NodeMCU</a:t>
            </a:r>
            <a:r>
              <a:rPr lang="en-GB" dirty="0">
                <a:latin typeface="+mj-lt"/>
              </a:rPr>
              <a:t> is an open source </a:t>
            </a:r>
            <a:r>
              <a:rPr lang="en-GB" dirty="0" err="1" smtClean="0">
                <a:latin typeface="+mj-lt"/>
              </a:rPr>
              <a:t>IoT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platform</a:t>
            </a:r>
            <a:r>
              <a:rPr lang="en-GB" dirty="0" smtClean="0">
                <a:latin typeface="+mj-lt"/>
              </a:rPr>
              <a:t>. </a:t>
            </a:r>
            <a:r>
              <a:rPr lang="en-GB" dirty="0">
                <a:latin typeface="+mj-lt"/>
              </a:rPr>
              <a:t>It includes firmware which runs on the ESP8266 Wi-Fi </a:t>
            </a:r>
            <a:r>
              <a:rPr lang="en-GB" dirty="0" err="1">
                <a:latin typeface="+mj-lt"/>
              </a:rPr>
              <a:t>SoC</a:t>
            </a:r>
            <a:r>
              <a:rPr lang="en-GB" dirty="0">
                <a:latin typeface="+mj-lt"/>
              </a:rPr>
              <a:t> from </a:t>
            </a:r>
            <a:r>
              <a:rPr lang="en-GB" dirty="0" err="1">
                <a:latin typeface="+mj-lt"/>
              </a:rPr>
              <a:t>Espressif</a:t>
            </a:r>
            <a:r>
              <a:rPr lang="en-GB" dirty="0">
                <a:latin typeface="+mj-lt"/>
              </a:rPr>
              <a:t> Systems, and hardware which is based on the ESP-12 module</a:t>
            </a:r>
            <a:endParaRPr lang="en-IN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37630" y="430691"/>
            <a:ext cx="2865384" cy="32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19" y="3380272"/>
            <a:ext cx="3707796" cy="1510148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400" dirty="0">
                <a:latin typeface="+mj-lt"/>
              </a:rPr>
              <a:t> It  is a device that detects  the one or two types of gas in the environment.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400" dirty="0">
                <a:latin typeface="+mj-lt"/>
              </a:rPr>
              <a:t>  This sensor measures the concentration of gas.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66" y="789269"/>
            <a:ext cx="3327393" cy="17689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07267" y="3483238"/>
            <a:ext cx="3041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+mj-lt"/>
              </a:rPr>
              <a:t>A buzzer is a audio signalling device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7" t="17592" r="5509" b="18596"/>
          <a:stretch/>
        </p:blipFill>
        <p:spPr>
          <a:xfrm>
            <a:off x="936205" y="677225"/>
            <a:ext cx="3221424" cy="235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03" y="1396471"/>
            <a:ext cx="7688700" cy="535200"/>
          </a:xfrm>
        </p:spPr>
        <p:txBody>
          <a:bodyPr/>
          <a:lstStyle/>
          <a:p>
            <a:r>
              <a:rPr lang="en-IN" sz="2800" dirty="0" smtClean="0">
                <a:solidFill>
                  <a:schemeClr val="tx1"/>
                </a:solidFill>
                <a:cs typeface="Arial" pitchFamily="34" charset="0"/>
              </a:rPr>
              <a:t>Technologies used</a:t>
            </a:r>
            <a:r>
              <a:rPr lang="en-IN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IN" sz="2400" dirty="0" smtClean="0">
                <a:latin typeface="+mj-lt"/>
                <a:cs typeface="Arial" pitchFamily="34" charset="0"/>
              </a:rPr>
              <a:t>Embedded C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400" dirty="0" smtClean="0">
                <a:latin typeface="+mj-lt"/>
                <a:cs typeface="Arial" pitchFamily="34" charset="0"/>
              </a:rPr>
              <a:t>Arduino IDE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400" dirty="0" err="1" smtClean="0">
                <a:latin typeface="+mj-lt"/>
                <a:cs typeface="Arial" pitchFamily="34" charset="0"/>
              </a:rPr>
              <a:t>Thingspeak</a:t>
            </a:r>
            <a:r>
              <a:rPr lang="en-IN" sz="2400" dirty="0" smtClean="0">
                <a:latin typeface="+mj-lt"/>
                <a:cs typeface="Arial" pitchFamily="34" charset="0"/>
              </a:rPr>
              <a:t> </a:t>
            </a:r>
            <a:endParaRPr lang="en-IN" sz="2400" dirty="0" smtClean="0">
              <a:latin typeface="+mj-lt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smtClean="0">
                <a:solidFill>
                  <a:schemeClr val="tx1"/>
                </a:solidFill>
                <a:cs typeface="Arial" pitchFamily="34" charset="0"/>
              </a:rPr>
              <a:t>Modules</a:t>
            </a:r>
            <a:r>
              <a:rPr lang="en-GB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GB" sz="2400" dirty="0" smtClean="0">
                <a:latin typeface="+mj-lt"/>
                <a:cs typeface="Arial" pitchFamily="34" charset="0"/>
              </a:rPr>
              <a:t>Hardware implementation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GB" sz="2400" dirty="0" smtClean="0">
                <a:latin typeface="+mj-lt"/>
                <a:cs typeface="Arial" pitchFamily="34" charset="0"/>
              </a:rPr>
              <a:t>User interface</a:t>
            </a:r>
            <a:endParaRPr lang="en-US" sz="24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40" y="793133"/>
            <a:ext cx="7688700" cy="535200"/>
          </a:xfrm>
        </p:spPr>
        <p:txBody>
          <a:bodyPr/>
          <a:lstStyle/>
          <a:p>
            <a:r>
              <a:rPr lang="en-GB" sz="3000" dirty="0" smtClean="0">
                <a:solidFill>
                  <a:schemeClr val="tx1"/>
                </a:solidFill>
                <a:cs typeface="Arial" pitchFamily="34" charset="0"/>
              </a:rPr>
              <a:t>Hardware implementation</a:t>
            </a:r>
            <a:endParaRPr lang="en-US" sz="3000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970" y="1647661"/>
            <a:ext cx="7126016" cy="308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25" y="770010"/>
            <a:ext cx="7688700" cy="535200"/>
          </a:xfrm>
        </p:spPr>
        <p:txBody>
          <a:bodyPr/>
          <a:lstStyle/>
          <a:p>
            <a:r>
              <a:rPr lang="en-IN" sz="2800" dirty="0" smtClean="0">
                <a:solidFill>
                  <a:schemeClr val="tx1"/>
                </a:solidFill>
              </a:rPr>
              <a:t>Circuit diagram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AutoShape 2" descr="blob:https://web.whatsapp.com/cb0b5f8c-8020-4dbc-ab78-b0cac516f960"/>
          <p:cNvSpPr>
            <a:spLocks noChangeAspect="1" noChangeArrowheads="1"/>
          </p:cNvSpPr>
          <p:nvPr/>
        </p:nvSpPr>
        <p:spPr bwMode="auto">
          <a:xfrm flipH="1" flipV="1">
            <a:off x="84281" y="-215756"/>
            <a:ext cx="71294" cy="7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blob:https://web.whatsapp.com/cb0b5f8c-8020-4dbc-ab78-b0cac516f96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20" y="1305210"/>
            <a:ext cx="6305550" cy="3705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698540"/>
            <a:ext cx="7688700" cy="535200"/>
          </a:xfrm>
        </p:spPr>
        <p:txBody>
          <a:bodyPr/>
          <a:lstStyle/>
          <a:p>
            <a:r>
              <a:rPr lang="en-GB" sz="3000" dirty="0" smtClean="0">
                <a:solidFill>
                  <a:schemeClr val="tx1"/>
                </a:solidFill>
                <a:cs typeface="Arial" pitchFamily="34" charset="0"/>
              </a:rPr>
              <a:t>User Interface</a:t>
            </a:r>
            <a:endParaRPr lang="en-US" sz="3000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1950" y="1312847"/>
            <a:ext cx="5263020" cy="371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0" y="1473057"/>
            <a:ext cx="432435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800" y="1705307"/>
            <a:ext cx="3330646" cy="18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656498"/>
            <a:ext cx="7688700" cy="535200"/>
          </a:xfrm>
        </p:spPr>
        <p:txBody>
          <a:bodyPr/>
          <a:lstStyle/>
          <a:p>
            <a:r>
              <a:rPr lang="en-GB" sz="3000" dirty="0" smtClean="0">
                <a:solidFill>
                  <a:schemeClr val="tx1"/>
                </a:solidFill>
                <a:cs typeface="Arial" pitchFamily="34" charset="0"/>
              </a:rPr>
              <a:t>Data flow diagram</a:t>
            </a:r>
            <a:endParaRPr lang="en-US" sz="3000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0333" y="1307158"/>
            <a:ext cx="4811981" cy="373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609733"/>
            <a:ext cx="7688700" cy="535200"/>
          </a:xfrm>
        </p:spPr>
        <p:txBody>
          <a:bodyPr/>
          <a:lstStyle/>
          <a:p>
            <a:r>
              <a:rPr lang="en-IN" dirty="0" smtClean="0"/>
              <a:t>Outcome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61" y="1263400"/>
            <a:ext cx="44481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6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19825" y="61600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sz="3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42822" y="1135599"/>
            <a:ext cx="7688700" cy="3705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0000"/>
                </a:solidFill>
                <a:latin typeface="+mj-lt"/>
                <a:ea typeface="Arial"/>
                <a:cs typeface="Arial" pitchFamily="34" charset="0"/>
                <a:sym typeface="Arial"/>
              </a:rPr>
              <a:t>Introduction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0000"/>
                </a:solidFill>
                <a:latin typeface="+mj-lt"/>
                <a:ea typeface="Arial"/>
                <a:cs typeface="Arial" pitchFamily="34" charset="0"/>
                <a:sym typeface="Arial"/>
              </a:rPr>
              <a:t>Problem Statement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0000"/>
                </a:solidFill>
                <a:latin typeface="+mj-lt"/>
                <a:ea typeface="Arial"/>
                <a:cs typeface="Arial" pitchFamily="34" charset="0"/>
                <a:sym typeface="Arial"/>
              </a:rPr>
              <a:t>Literature Survey</a:t>
            </a:r>
            <a:endParaRPr lang="en-GB" sz="2000" dirty="0">
              <a:solidFill>
                <a:srgbClr val="000000"/>
              </a:solidFill>
              <a:latin typeface="+mj-lt"/>
              <a:ea typeface="Arial"/>
              <a:cs typeface="Arial" pitchFamily="34" charset="0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0000"/>
                </a:solidFill>
                <a:latin typeface="+mj-lt"/>
                <a:ea typeface="Arial"/>
                <a:cs typeface="Arial" pitchFamily="34" charset="0"/>
                <a:sym typeface="Arial"/>
              </a:rPr>
              <a:t>Existing Solution</a:t>
            </a:r>
            <a:endParaRPr lang="en-GB" sz="2000" dirty="0">
              <a:solidFill>
                <a:srgbClr val="000000"/>
              </a:solidFill>
              <a:latin typeface="+mj-lt"/>
              <a:ea typeface="Arial"/>
              <a:cs typeface="Arial" pitchFamily="34" charset="0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0000"/>
                </a:solidFill>
                <a:latin typeface="+mj-lt"/>
                <a:ea typeface="Arial"/>
                <a:cs typeface="Arial" pitchFamily="34" charset="0"/>
                <a:sym typeface="Arial"/>
              </a:rPr>
              <a:t>Demerits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0000"/>
                </a:solidFill>
                <a:latin typeface="+mj-lt"/>
                <a:ea typeface="Arial"/>
                <a:cs typeface="Arial" pitchFamily="34" charset="0"/>
                <a:sym typeface="Arial"/>
              </a:rPr>
              <a:t>Proposed Solution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0000"/>
                </a:solidFill>
                <a:latin typeface="+mj-lt"/>
                <a:ea typeface="Arial"/>
                <a:cs typeface="Arial" pitchFamily="34" charset="0"/>
                <a:sym typeface="Arial"/>
              </a:rPr>
              <a:t>    Design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GB" sz="2000" dirty="0">
                <a:solidFill>
                  <a:srgbClr val="000000"/>
                </a:solidFill>
                <a:latin typeface="+mj-lt"/>
                <a:ea typeface="Arial"/>
                <a:cs typeface="Arial" pitchFamily="34" charset="0"/>
                <a:sym typeface="Arial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+mj-lt"/>
                <a:ea typeface="Arial"/>
                <a:cs typeface="Arial" pitchFamily="34" charset="0"/>
                <a:sym typeface="Arial"/>
              </a:rPr>
              <a:t>   Outcome</a:t>
            </a:r>
            <a:endParaRPr lang="en-GB" sz="2000" dirty="0">
              <a:solidFill>
                <a:srgbClr val="000000"/>
              </a:solidFill>
              <a:latin typeface="+mj-lt"/>
              <a:ea typeface="Arial"/>
              <a:cs typeface="Arial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0000"/>
                </a:solidFill>
                <a:latin typeface="+mj-lt"/>
                <a:ea typeface="Arial"/>
                <a:cs typeface="Arial" pitchFamily="34" charset="0"/>
                <a:sym typeface="Arial"/>
              </a:rPr>
              <a:t>    Conclusion</a:t>
            </a:r>
            <a:endParaRPr sz="2000" dirty="0" smtClean="0">
              <a:solidFill>
                <a:srgbClr val="000000"/>
              </a:solidFill>
              <a:latin typeface="+mj-lt"/>
              <a:ea typeface="Arial"/>
              <a:cs typeface="Arial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53" y="641500"/>
            <a:ext cx="2106201" cy="43550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59" y="641500"/>
            <a:ext cx="2363607" cy="4394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53" y="1715562"/>
            <a:ext cx="1123094" cy="1123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62" y="1715562"/>
            <a:ext cx="1171254" cy="11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3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 b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Conclusion</a:t>
            </a:r>
            <a:endParaRPr sz="3000"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Tx/>
              <a:buFont typeface="Wingdings" pitchFamily="2" charset="2"/>
              <a:buChar char="§"/>
            </a:pPr>
            <a:r>
              <a:rPr lang="en-GB" sz="1900" dirty="0" smtClean="0">
                <a:latin typeface="+mj-lt"/>
              </a:rPr>
              <a:t> Gas </a:t>
            </a:r>
            <a:r>
              <a:rPr lang="en-GB" sz="1900" dirty="0">
                <a:latin typeface="+mj-lt"/>
              </a:rPr>
              <a:t>leakage leads to severe accidents resulting in material losses and </a:t>
            </a:r>
            <a:r>
              <a:rPr lang="en-GB" sz="1900" dirty="0" smtClean="0">
                <a:latin typeface="+mj-lt"/>
              </a:rPr>
              <a:t>      human </a:t>
            </a:r>
            <a:r>
              <a:rPr lang="en-GB" sz="1900" dirty="0">
                <a:latin typeface="+mj-lt"/>
              </a:rPr>
              <a:t>injuries</a:t>
            </a:r>
            <a:r>
              <a:rPr lang="en-GB" sz="1900" dirty="0" smtClean="0">
                <a:latin typeface="+mj-lt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Tx/>
              <a:buFont typeface="Wingdings" pitchFamily="2" charset="2"/>
              <a:buChar char="§"/>
            </a:pPr>
            <a:r>
              <a:rPr lang="en-GB" sz="1900" dirty="0" smtClean="0">
                <a:latin typeface="+mj-lt"/>
              </a:rPr>
              <a:t> </a:t>
            </a:r>
            <a:r>
              <a:rPr lang="en-GB" sz="1900" dirty="0">
                <a:latin typeface="+mj-lt"/>
              </a:rPr>
              <a:t>Hence,  leakage detection is essential to prevent  accidents and to save human </a:t>
            </a:r>
            <a:r>
              <a:rPr lang="en-GB" sz="1900" dirty="0" smtClean="0">
                <a:latin typeface="+mj-lt"/>
              </a:rPr>
              <a:t>lives.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Tx/>
              <a:buFont typeface="Wingdings" pitchFamily="2" charset="2"/>
              <a:buChar char="§"/>
            </a:pPr>
            <a:r>
              <a:rPr lang="en-GB" sz="1900" dirty="0" smtClean="0">
                <a:latin typeface="+mj-lt"/>
              </a:rPr>
              <a:t> This is an cost efficient way to detect harmful gases. and this device is portable so can be used in Industries,home,car.</a:t>
            </a:r>
            <a:endParaRPr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 smtClean="0">
                <a:solidFill>
                  <a:schemeClr val="tx1"/>
                </a:solidFill>
              </a:rPr>
              <a:t>References</a:t>
            </a:r>
            <a:endParaRPr lang="en-IN" sz="3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IN" sz="2000" dirty="0">
                <a:hlinkClick r:id="rId2"/>
              </a:rPr>
              <a:t>Images referenced from </a:t>
            </a:r>
            <a:r>
              <a:rPr lang="en-IN" sz="2000" dirty="0" err="1" smtClean="0">
                <a:hlinkClick r:id="rId2"/>
              </a:rPr>
              <a:t>google</a:t>
            </a:r>
            <a:r>
              <a:rPr lang="en-IN" sz="2000" dirty="0" smtClean="0">
                <a:hlinkClick r:id="rId2"/>
              </a:rPr>
              <a:t> images</a:t>
            </a:r>
          </a:p>
          <a:p>
            <a:pPr>
              <a:buClrTx/>
              <a:buFont typeface="Wingdings" pitchFamily="2" charset="2"/>
              <a:buChar char="§"/>
            </a:pPr>
            <a:endParaRPr lang="en-IN" sz="2000" dirty="0" smtClean="0">
              <a:hlinkClick r:id="rId2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en.wikipedia.org/wiki/List_of_industrial_disasters</a:t>
            </a:r>
            <a:endParaRPr lang="en-US" sz="2000" dirty="0" smtClean="0"/>
          </a:p>
          <a:p>
            <a:pPr>
              <a:buClrTx/>
              <a:buFont typeface="Wingdings" pitchFamily="2" charset="2"/>
              <a:buChar char="§"/>
            </a:pPr>
            <a:endParaRPr lang="en-US" sz="2000" dirty="0">
              <a:hlinkClick r:id="rId3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://www.indiaenvironmentportal.org.in/category/2543/thesaurus/gas-leakages/?page=3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441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Any queries ?</a:t>
            </a:r>
            <a:endParaRPr sz="3800"/>
          </a:p>
        </p:txBody>
      </p:sp>
      <p:pic>
        <p:nvPicPr>
          <p:cNvPr id="4097" name="Picture 1" descr="C:\Users\jntu\Desktop\drip\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2263" y="2459038"/>
            <a:ext cx="3209925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Thank you !</a:t>
            </a:r>
            <a:endParaRPr sz="5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chemeClr val="tx1"/>
                </a:solidFill>
              </a:rPr>
              <a:t>Introduction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IN" sz="2000" dirty="0" smtClean="0">
                <a:latin typeface="+mj-lt"/>
                <a:cs typeface="Arial" pitchFamily="34" charset="0"/>
              </a:rPr>
              <a:t>Detection of poisonous gases in industries using cheap and reliable IoT sensors.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000" dirty="0" smtClean="0">
                <a:latin typeface="+mj-lt"/>
                <a:cs typeface="Arial" pitchFamily="34" charset="0"/>
              </a:rPr>
              <a:t>Preventing human, materialistic losses.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 Statement</a:t>
            </a:r>
            <a:endParaRPr lang="en-IN" sz="3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Tx/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+mj-lt"/>
                <a:ea typeface="Arial"/>
                <a:cs typeface="Arial" pitchFamily="34" charset="0"/>
                <a:sym typeface="Arial"/>
              </a:rPr>
              <a:t>Gas leakage in the industrial area causes many health issues. Every year there has been recorded no of deaths causing harm to humans as well as animals and birds.</a:t>
            </a:r>
          </a:p>
          <a:p>
            <a:endParaRPr lang="en-IN" sz="2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5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6" y="712258"/>
            <a:ext cx="7688700" cy="535200"/>
          </a:xfrm>
        </p:spPr>
        <p:txBody>
          <a:bodyPr/>
          <a:lstStyle/>
          <a:p>
            <a:r>
              <a:rPr lang="en-IN" sz="3200" dirty="0" smtClean="0">
                <a:solidFill>
                  <a:schemeClr val="tx1"/>
                </a:solidFill>
              </a:rPr>
              <a:t>Literature survey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7435" y="827771"/>
            <a:ext cx="3128159" cy="168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386" y="1614807"/>
            <a:ext cx="4176915" cy="221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0150" y="3007845"/>
            <a:ext cx="3094322" cy="197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Solution</a:t>
            </a:r>
            <a:endParaRPr sz="3000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1900" dirty="0" smtClean="0">
                <a:latin typeface="+mj-lt"/>
                <a:cs typeface="Arial" pitchFamily="34" charset="0"/>
              </a:rPr>
              <a:t>   </a:t>
            </a:r>
            <a:r>
              <a:rPr lang="en-US" sz="2000" dirty="0" smtClean="0">
                <a:latin typeface="+mj-lt"/>
                <a:cs typeface="Arial" pitchFamily="34" charset="0"/>
              </a:rPr>
              <a:t>Gas detection with laser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§"/>
            </a:pPr>
            <a:r>
              <a:rPr lang="en-US" sz="2000" dirty="0" smtClean="0">
                <a:latin typeface="+mj-lt"/>
                <a:cs typeface="Arial" pitchFamily="34" charset="0"/>
              </a:rPr>
              <a:t>    Robotic insects</a:t>
            </a:r>
            <a:endParaRPr sz="2000" dirty="0">
              <a:latin typeface="+mj-lt"/>
              <a:cs typeface="Arial" pitchFamily="34" charset="0"/>
            </a:endParaRPr>
          </a:p>
        </p:txBody>
      </p:sp>
      <p:sp>
        <p:nvSpPr>
          <p:cNvPr id="12290" name="AutoShape 2" descr="Image result for laser gas det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laser gas det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3" name="Picture 5" descr="C:\Users\jntu\Desktop\drip\las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5639" y="2059372"/>
            <a:ext cx="2847975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87288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Demerits</a:t>
            </a:r>
            <a:endParaRPr sz="3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18019" y="1667395"/>
            <a:ext cx="472025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ClrTx/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 </a:t>
            </a:r>
            <a:r>
              <a:rPr lang="en-US" sz="2000" dirty="0" smtClean="0">
                <a:latin typeface="+mj-lt"/>
                <a:cs typeface="Arial" pitchFamily="34" charset="0"/>
              </a:rPr>
              <a:t>When heavy dust , steam or fog blocks the laser beam , the system will not able to take measurements.</a:t>
            </a:r>
          </a:p>
          <a:p>
            <a:pPr marL="0" lvl="0" indent="0" algn="just">
              <a:spcAft>
                <a:spcPts val="1600"/>
              </a:spcAft>
              <a:buClrTx/>
              <a:buFont typeface="Wingdings" pitchFamily="2" charset="2"/>
              <a:buChar char="§"/>
            </a:pPr>
            <a:r>
              <a:rPr lang="en-US" sz="2000" dirty="0" smtClean="0">
                <a:latin typeface="+mj-lt"/>
                <a:cs typeface="Arial" pitchFamily="34" charset="0"/>
              </a:rPr>
              <a:t> This method is very costly so it is always ignored by small scale industries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0" lvl="0" indent="0" algn="just">
              <a:spcAft>
                <a:spcPts val="1600"/>
              </a:spcAft>
              <a:buNone/>
            </a:pPr>
            <a:endParaRPr lang="en-US" sz="2000" dirty="0" smtClean="0">
              <a:latin typeface="+mj-lt"/>
            </a:endParaRPr>
          </a:p>
          <a:p>
            <a:pPr marL="0" lvl="0" indent="0" algn="just">
              <a:spcAft>
                <a:spcPts val="1600"/>
              </a:spcAft>
              <a:buNone/>
            </a:pPr>
            <a:endParaRPr lang="en-US" sz="2000" dirty="0">
              <a:latin typeface="+mj-lt"/>
            </a:endParaRPr>
          </a:p>
        </p:txBody>
      </p:sp>
      <p:pic>
        <p:nvPicPr>
          <p:cNvPr id="10242" name="Picture 2" descr="C:\Users\jntu\Desktop\drip\f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0404" y="1503636"/>
            <a:ext cx="2925526" cy="20602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3000"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+mj-lt"/>
                <a:cs typeface="Arial" pitchFamily="34" charset="0"/>
              </a:rPr>
              <a:t>A monitoring system for gas leakage detection needs to be developed with the combustible gas sensor (MQ9) was used to detect the presence of methane (CH4) and carbon monoxide gas (CO). </a:t>
            </a:r>
            <a:endParaRPr sz="200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2" y="635256"/>
            <a:ext cx="7688700" cy="535200"/>
          </a:xfrm>
        </p:spPr>
        <p:txBody>
          <a:bodyPr/>
          <a:lstStyle/>
          <a:p>
            <a:r>
              <a:rPr lang="en-IN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Design</a:t>
            </a:r>
            <a:endParaRPr lang="en-US" sz="3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824" y="1501540"/>
            <a:ext cx="7688700" cy="3117567"/>
          </a:xfrm>
        </p:spPr>
        <p:txBody>
          <a:bodyPr/>
          <a:lstStyle/>
          <a:p>
            <a:pPr marL="146050" indent="0">
              <a:buClrTx/>
              <a:buNone/>
            </a:pPr>
            <a:r>
              <a:rPr lang="en-IN" sz="2200" dirty="0" smtClean="0">
                <a:latin typeface="+mj-lt"/>
                <a:cs typeface="Arial" pitchFamily="34" charset="0"/>
              </a:rPr>
              <a:t>Components required</a:t>
            </a:r>
          </a:p>
          <a:p>
            <a:pPr marL="146050" indent="0">
              <a:buClrTx/>
              <a:buNone/>
            </a:pPr>
            <a:endParaRPr lang="en-IN" sz="2200" dirty="0"/>
          </a:p>
          <a:p>
            <a:pPr>
              <a:buClrTx/>
              <a:buFont typeface="Wingdings" pitchFamily="2" charset="2"/>
              <a:buChar char="§"/>
            </a:pPr>
            <a:r>
              <a:rPr lang="en-IN" sz="2000" dirty="0" err="1" smtClean="0">
                <a:latin typeface="+mj-lt"/>
                <a:cs typeface="Arial" pitchFamily="34" charset="0"/>
              </a:rPr>
              <a:t>Nodemcu</a:t>
            </a:r>
            <a:r>
              <a:rPr lang="en-IN" sz="2000" dirty="0" smtClean="0">
                <a:latin typeface="+mj-lt"/>
                <a:cs typeface="Arial" pitchFamily="34" charset="0"/>
              </a:rPr>
              <a:t> </a:t>
            </a:r>
            <a:endParaRPr lang="en-IN" sz="2000" dirty="0">
              <a:latin typeface="+mj-lt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IN" sz="2000" dirty="0" smtClean="0">
                <a:latin typeface="+mj-lt"/>
                <a:cs typeface="Arial" pitchFamily="34" charset="0"/>
              </a:rPr>
              <a:t>MQ9</a:t>
            </a:r>
            <a:r>
              <a:rPr lang="en-US" sz="2000" dirty="0" smtClean="0">
                <a:latin typeface="+mj-lt"/>
                <a:cs typeface="Arial" pitchFamily="34" charset="0"/>
              </a:rPr>
              <a:t> sensor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000" dirty="0" smtClean="0">
                <a:latin typeface="+mj-lt"/>
                <a:cs typeface="Arial" pitchFamily="34" charset="0"/>
              </a:rPr>
              <a:t>Bread board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000" dirty="0" smtClean="0">
                <a:latin typeface="+mj-lt"/>
                <a:cs typeface="Arial" pitchFamily="34" charset="0"/>
              </a:rPr>
              <a:t>Buzzer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000" dirty="0" smtClean="0">
                <a:latin typeface="+mj-lt"/>
                <a:cs typeface="Arial" pitchFamily="34" charset="0"/>
              </a:rPr>
              <a:t>Jumper wires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383</Words>
  <Application>Microsoft Office PowerPoint</Application>
  <PresentationFormat>On-screen Show (16:9)</PresentationFormat>
  <Paragraphs>77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Constantia</vt:lpstr>
      <vt:lpstr>Lato</vt:lpstr>
      <vt:lpstr>Maiandra GD</vt:lpstr>
      <vt:lpstr>Times New Roman</vt:lpstr>
      <vt:lpstr>Wingdings</vt:lpstr>
      <vt:lpstr>Wingdings 2</vt:lpstr>
      <vt:lpstr>Flow</vt:lpstr>
      <vt:lpstr>Industrial gas leakage monitoring system</vt:lpstr>
      <vt:lpstr>Contents</vt:lpstr>
      <vt:lpstr>Introduction </vt:lpstr>
      <vt:lpstr>Problem Statement</vt:lpstr>
      <vt:lpstr>Literature survey</vt:lpstr>
      <vt:lpstr>Existing Solution</vt:lpstr>
      <vt:lpstr>Demerits</vt:lpstr>
      <vt:lpstr>Proposed Solution</vt:lpstr>
      <vt:lpstr>Design</vt:lpstr>
      <vt:lpstr>PowerPoint Presentation</vt:lpstr>
      <vt:lpstr>PowerPoint Presentation</vt:lpstr>
      <vt:lpstr>Technologies used </vt:lpstr>
      <vt:lpstr>Modules </vt:lpstr>
      <vt:lpstr>Hardware implementation</vt:lpstr>
      <vt:lpstr>Circuit diagram </vt:lpstr>
      <vt:lpstr>User Interface</vt:lpstr>
      <vt:lpstr>PowerPoint Presentation</vt:lpstr>
      <vt:lpstr>Data flow diagram</vt:lpstr>
      <vt:lpstr>Outcome </vt:lpstr>
      <vt:lpstr>PowerPoint Presentation</vt:lpstr>
      <vt:lpstr>Conclusion</vt:lpstr>
      <vt:lpstr>References</vt:lpstr>
      <vt:lpstr>Any queries ?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gas leakage monitoring system</dc:title>
  <dc:creator>Akki</dc:creator>
  <cp:lastModifiedBy>prathul sai</cp:lastModifiedBy>
  <cp:revision>73</cp:revision>
  <dcterms:modified xsi:type="dcterms:W3CDTF">2019-10-30T22:10:45Z</dcterms:modified>
</cp:coreProperties>
</file>