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79" r:id="rId4"/>
    <p:sldId id="274" r:id="rId5"/>
    <p:sldId id="258" r:id="rId6"/>
    <p:sldId id="259" r:id="rId7"/>
    <p:sldId id="260" r:id="rId8"/>
    <p:sldId id="261" r:id="rId9"/>
    <p:sldId id="277" r:id="rId10"/>
    <p:sldId id="276" r:id="rId11"/>
    <p:sldId id="262" r:id="rId12"/>
    <p:sldId id="263" r:id="rId13"/>
    <p:sldId id="271" r:id="rId14"/>
    <p:sldId id="270" r:id="rId15"/>
    <p:sldId id="278" r:id="rId16"/>
    <p:sldId id="275" r:id="rId17"/>
    <p:sldId id="265" r:id="rId18"/>
    <p:sldId id="272" r:id="rId19"/>
    <p:sldId id="266" r:id="rId20"/>
    <p:sldId id="267" r:id="rId21"/>
    <p:sldId id="268" r:id="rId22"/>
    <p:sldId id="269" r:id="rId23"/>
    <p:sldId id="273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912" autoAdjust="0"/>
    <p:restoredTop sz="94660"/>
  </p:normalViewPr>
  <p:slideViewPr>
    <p:cSldViewPr snapToGrid="0">
      <p:cViewPr>
        <p:scale>
          <a:sx n="99" d="100"/>
          <a:sy n="99" d="100"/>
        </p:scale>
        <p:origin x="-492" y="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66072572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10e18cdd5_0_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10e18cdd5_0_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10e18cdd5_0_8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10e18cdd5_0_8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10e18cdd5_0_9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10e18cdd5_0_9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10e18cdd5_0_10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10e18cdd5_0_10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10e18cdd5_0_10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10e18cdd5_0_10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10e18cdd5_0_10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10e18cdd5_0_10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10e18cdd5_0_10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10e18cdd5_0_10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10e18cdd5_0_1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10e18cdd5_0_1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028700"/>
            <a:ext cx="7851648" cy="13716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2421402"/>
            <a:ext cx="7854696" cy="131445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5FDC-4573-468B-A226-15FCC7B83D92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5FDC-4573-468B-A226-15FCC7B83D92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85801"/>
            <a:ext cx="2057400" cy="3908822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1"/>
            <a:ext cx="6019800" cy="3908822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5FDC-4573-468B-A226-15FCC7B83D92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5FDC-4573-468B-A226-15FCC7B83D92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987552"/>
            <a:ext cx="7772400" cy="1021842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028498"/>
            <a:ext cx="7772400" cy="1132284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5FDC-4573-468B-A226-15FCC7B83D92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5FDC-4573-468B-A226-15FCC7B83D92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1436"/>
            <a:ext cx="4040188" cy="494514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394818"/>
            <a:ext cx="4041775" cy="491132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885950"/>
            <a:ext cx="4040188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85950"/>
            <a:ext cx="4041775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5FDC-4573-468B-A226-15FCC7B83D92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305800" cy="85725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5FDC-4573-468B-A226-15FCC7B83D92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5FDC-4573-468B-A226-15FCC7B83D92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5764"/>
            <a:ext cx="2743200" cy="87153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257300"/>
            <a:ext cx="2743200" cy="3429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257300"/>
            <a:ext cx="5111750" cy="3429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5FDC-4573-468B-A226-15FCC7B83D92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831058"/>
            <a:ext cx="5257800" cy="30861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4019827"/>
            <a:ext cx="155448" cy="116586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82747"/>
            <a:ext cx="2212848" cy="1186966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21589"/>
            <a:ext cx="2209800" cy="163449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5FDC-4573-468B-A226-15FCC7B83D92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4767263"/>
            <a:ext cx="6096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899638"/>
            <a:ext cx="4617720" cy="294894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4362450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4664869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5358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5358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51610"/>
            <a:ext cx="8229600" cy="32918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1E05FDC-4573-468B-A226-15FCC7B83D92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19017" y="151806"/>
            <a:ext cx="9180548" cy="486918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diaenvironmentportal.org.in/category/2543/thesaurus/gas-leakages/?page=3" TargetMode="External"/><Relationship Id="rId2" Type="http://schemas.openxmlformats.org/officeDocument/2006/relationships/hyperlink" Target="https://en.wikipedia.org/wiki/List_of_industrial_disasters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875096" y="2068684"/>
            <a:ext cx="7688100" cy="10739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Industrial gas </a:t>
            </a:r>
            <a:r>
              <a:rPr lang="en-GB" sz="3600" b="0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leakage </a:t>
            </a:r>
            <a:r>
              <a:rPr lang="en-GB" sz="3600" b="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monitoring </a:t>
            </a:r>
            <a:r>
              <a:rPr lang="en-GB" sz="3600" b="0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endParaRPr sz="4800">
              <a:solidFill>
                <a:schemeClr val="tx1"/>
              </a:solidFill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1234852" y="267995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500" dirty="0"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</a:t>
            </a:r>
          </a:p>
          <a:p>
            <a:pPr marL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000" dirty="0" smtClean="0">
                <a:latin typeface="Arial"/>
                <a:ea typeface="Arial"/>
                <a:cs typeface="Arial"/>
                <a:sym typeface="Arial"/>
              </a:rPr>
              <a:t>   Team Members    </a:t>
            </a:r>
            <a:endParaRPr lang="en-GB" sz="2000" dirty="0"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GB" sz="1500" dirty="0">
                <a:latin typeface="Arial"/>
                <a:ea typeface="Arial"/>
                <a:cs typeface="Arial"/>
                <a:sym typeface="Arial"/>
              </a:rPr>
              <a:t>N.Prathul Sai(16VD1A0502)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GB" sz="1500" dirty="0">
                <a:latin typeface="Arial"/>
                <a:ea typeface="Arial"/>
                <a:cs typeface="Arial"/>
                <a:sym typeface="Arial"/>
              </a:rPr>
              <a:t>                                                                 B.Akhila(16VD1A0502)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1500" dirty="0">
                <a:latin typeface="Arial"/>
                <a:ea typeface="Arial"/>
                <a:cs typeface="Arial"/>
                <a:sym typeface="Arial"/>
              </a:rPr>
              <a:t>D.Sai teja(16VD1A0538)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GB" sz="1500" dirty="0">
                <a:latin typeface="Arial"/>
                <a:ea typeface="Arial"/>
                <a:cs typeface="Arial"/>
                <a:sym typeface="Arial"/>
              </a:rPr>
              <a:t>S.Navaneetha(16VD1A0519)</a:t>
            </a: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500" dirty="0" smtClean="0"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</a:t>
            </a:r>
            <a:endParaRPr lang="en-GB" sz="15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500" dirty="0" smtClean="0"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</a:t>
            </a:r>
            <a:endParaRPr sz="15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700" dirty="0"/>
          </a:p>
        </p:txBody>
      </p:sp>
      <p:sp>
        <p:nvSpPr>
          <p:cNvPr id="88" name="Google Shape;88;p13"/>
          <p:cNvSpPr txBox="1"/>
          <p:nvPr/>
        </p:nvSpPr>
        <p:spPr>
          <a:xfrm>
            <a:off x="911925" y="3470025"/>
            <a:ext cx="2735700" cy="13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Under the guidance of</a:t>
            </a:r>
            <a:endParaRPr sz="16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Mr.Y.Satyam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Asst.Prof(c)</a:t>
            </a:r>
            <a:endParaRPr lang="en-GB" sz="16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5491" y="804041"/>
            <a:ext cx="638175" cy="581025"/>
          </a:xfrm>
          <a:prstGeom prst="rect">
            <a:avLst/>
          </a:prstGeom>
          <a:noFill/>
        </p:spPr>
      </p:pic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1061545" y="740979"/>
            <a:ext cx="733245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aiandra GD" pitchFamily="34" charset="0"/>
                <a:ea typeface="Times New Roman" pitchFamily="18" charset="0"/>
                <a:cs typeface="Times New Roman" pitchFamily="18" charset="0"/>
              </a:rPr>
              <a:t>JNTUH College of Engineering Manthani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aiandra GD" pitchFamily="34" charset="0"/>
                <a:ea typeface="Times New Roman" pitchFamily="18" charset="0"/>
                <a:cs typeface="Times New Roman" pitchFamily="18" charset="0"/>
              </a:rPr>
              <a:t>Centenary Colony, Pannur(V), Ramagiri(M), Peddapally(D), Telangana-505212.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74428" y="1355834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Department of computer science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Languages used	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Font typeface="Wingdings" pitchFamily="2" charset="2"/>
              <a:buChar char="§"/>
            </a:pPr>
            <a:r>
              <a:rPr lang="en-IN" dirty="0" smtClean="0"/>
              <a:t>C </a:t>
            </a:r>
          </a:p>
          <a:p>
            <a:pPr>
              <a:buClrTx/>
              <a:buFont typeface="Wingdings" pitchFamily="2" charset="2"/>
              <a:buChar char="§"/>
            </a:pPr>
            <a:r>
              <a:rPr lang="en-IN" dirty="0" smtClean="0"/>
              <a:t>Php </a:t>
            </a:r>
          </a:p>
          <a:p>
            <a:pPr>
              <a:buClrTx/>
              <a:buFont typeface="Wingdings" pitchFamily="2" charset="2"/>
              <a:buChar char="§"/>
            </a:pPr>
            <a:r>
              <a:rPr lang="en-IN" dirty="0" smtClean="0"/>
              <a:t>Html</a:t>
            </a:r>
          </a:p>
          <a:p>
            <a:pPr>
              <a:buClrTx/>
              <a:buFont typeface="Wingdings" pitchFamily="2" charset="2"/>
              <a:buChar char="§"/>
            </a:pPr>
            <a:r>
              <a:rPr lang="en-IN" dirty="0" smtClean="0"/>
              <a:t>Css </a:t>
            </a:r>
          </a:p>
          <a:p>
            <a:pPr>
              <a:buClrTx/>
              <a:buFont typeface="Wingdings" pitchFamily="2" charset="2"/>
              <a:buChar char="§"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Modules </a:t>
            </a:r>
            <a:endParaRPr lang="en-US" sz="3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Font typeface="Wingdings" pitchFamily="2" charset="2"/>
              <a:buChar char="§"/>
            </a:pPr>
            <a:r>
              <a:rPr lang="en-GB" dirty="0" smtClean="0"/>
              <a:t>Hardware implementation</a:t>
            </a:r>
            <a:endParaRPr lang="en-GB" dirty="0" smtClean="0"/>
          </a:p>
          <a:p>
            <a:pPr>
              <a:buClrTx/>
              <a:buFont typeface="Wingdings" pitchFamily="2" charset="2"/>
              <a:buChar char="§"/>
            </a:pPr>
            <a:r>
              <a:rPr lang="en-GB" dirty="0" smtClean="0"/>
              <a:t>User interface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940" y="793133"/>
            <a:ext cx="7688700" cy="535200"/>
          </a:xfrm>
        </p:spPr>
        <p:txBody>
          <a:bodyPr/>
          <a:lstStyle/>
          <a:p>
            <a:r>
              <a:rPr lang="en-GB" sz="3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Hardware implementation</a:t>
            </a:r>
            <a:endParaRPr lang="en-US" sz="3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7970" y="1647661"/>
            <a:ext cx="7126016" cy="308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944" y="1738513"/>
            <a:ext cx="3958054" cy="3208872"/>
          </a:xfrm>
        </p:spPr>
        <p:txBody>
          <a:bodyPr/>
          <a:lstStyle/>
          <a:p>
            <a:pPr algn="just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1800" dirty="0" smtClean="0"/>
              <a:t> </a:t>
            </a:r>
            <a:r>
              <a:rPr lang="en-US" sz="1900" dirty="0" smtClean="0"/>
              <a:t>Arduino</a:t>
            </a:r>
            <a:r>
              <a:rPr lang="en-US" sz="1900" dirty="0"/>
              <a:t> is an open-source platform used for building electronics projects. </a:t>
            </a:r>
          </a:p>
          <a:p>
            <a:pPr algn="just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1900" dirty="0" smtClean="0"/>
              <a:t>It </a:t>
            </a:r>
            <a:r>
              <a:rPr lang="en-US" sz="1900" dirty="0"/>
              <a:t>consists of both a physical programmable circuit </a:t>
            </a:r>
            <a:r>
              <a:rPr lang="en-US" sz="1900" dirty="0" smtClean="0"/>
              <a:t>board and </a:t>
            </a:r>
            <a:r>
              <a:rPr lang="en-US" sz="1900" dirty="0"/>
              <a:t>a piece of </a:t>
            </a:r>
            <a:r>
              <a:rPr lang="en-US" sz="1900" dirty="0" smtClean="0"/>
              <a:t>software, </a:t>
            </a:r>
            <a:r>
              <a:rPr lang="en-US" sz="1900" dirty="0"/>
              <a:t>or IDE </a:t>
            </a:r>
            <a:r>
              <a:rPr lang="en-US" sz="1900" dirty="0" smtClean="0"/>
              <a:t>that </a:t>
            </a:r>
            <a:r>
              <a:rPr lang="en-US" sz="1900" dirty="0"/>
              <a:t>runs on your computer, used to write and upload computer code to the physical </a:t>
            </a:r>
            <a:r>
              <a:rPr lang="en-US" sz="1900" dirty="0" smtClean="0"/>
              <a:t>board.</a:t>
            </a:r>
            <a:endParaRPr lang="en-IN" sz="1900" dirty="0"/>
          </a:p>
        </p:txBody>
      </p:sp>
      <p:pic>
        <p:nvPicPr>
          <p:cNvPr id="4" name="Picture 3" descr="C:\Users\jntu\Desktop\drip\aurdin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7503" y="1184515"/>
            <a:ext cx="4128959" cy="302681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79647" y="927374"/>
            <a:ext cx="15071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dirty="0" smtClean="0"/>
              <a:t>Arduino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xmlns="" val="1099853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4439" y="2040374"/>
            <a:ext cx="3861801" cy="2261100"/>
          </a:xfrm>
        </p:spPr>
        <p:txBody>
          <a:bodyPr/>
          <a:lstStyle/>
          <a:p>
            <a:pPr algn="just">
              <a:buClr>
                <a:schemeClr val="tx1"/>
              </a:buClr>
              <a:buFont typeface="Wingdings" pitchFamily="2" charset="2"/>
              <a:buChar char="§"/>
            </a:pPr>
            <a:r>
              <a:rPr lang="en-IN" sz="1900" dirty="0" smtClean="0"/>
              <a:t>It  is a device that detects  the one or more types of gas in the environment.</a:t>
            </a:r>
          </a:p>
          <a:p>
            <a:pPr algn="just">
              <a:buClr>
                <a:schemeClr val="tx1"/>
              </a:buClr>
              <a:buFont typeface="Wingdings" pitchFamily="2" charset="2"/>
              <a:buChar char="§"/>
            </a:pPr>
            <a:r>
              <a:rPr lang="en-IN" sz="1900" dirty="0" smtClean="0"/>
              <a:t>This sensor measures the concentration of gas.</a:t>
            </a:r>
            <a:endParaRPr lang="en-IN" sz="1900" dirty="0"/>
          </a:p>
        </p:txBody>
      </p:sp>
      <p:pic>
        <p:nvPicPr>
          <p:cNvPr id="4" name="Picture 4" descr="C:\Users\jntu\Desktop\drip\mq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49712" y="1471449"/>
            <a:ext cx="2816826" cy="2816826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10267" y="1224062"/>
            <a:ext cx="247054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sz="3000" dirty="0"/>
              <a:t>MQ-9 Sensor</a:t>
            </a:r>
          </a:p>
        </p:txBody>
      </p:sp>
    </p:spTree>
    <p:extLst>
      <p:ext uri="{BB962C8B-B14F-4D97-AF65-F5344CB8AC3E}">
        <p14:creationId xmlns:p14="http://schemas.microsoft.com/office/powerpoint/2010/main" xmlns="" val="3666304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825" y="770010"/>
            <a:ext cx="7688700" cy="535200"/>
          </a:xfrm>
        </p:spPr>
        <p:txBody>
          <a:bodyPr/>
          <a:lstStyle/>
          <a:p>
            <a:r>
              <a:rPr lang="en-IN" sz="2800" dirty="0" smtClean="0">
                <a:solidFill>
                  <a:schemeClr val="tx1"/>
                </a:solidFill>
              </a:rPr>
              <a:t>Circuit diagram 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7697" y="1427617"/>
            <a:ext cx="3830855" cy="3534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825" y="760384"/>
            <a:ext cx="7688700" cy="535200"/>
          </a:xfrm>
        </p:spPr>
        <p:txBody>
          <a:bodyPr/>
          <a:lstStyle/>
          <a:p>
            <a:r>
              <a:rPr lang="en-IN" sz="3200" dirty="0" smtClean="0">
                <a:solidFill>
                  <a:schemeClr val="tx1"/>
                </a:solidFill>
              </a:rPr>
              <a:t>Code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8247" y="1524552"/>
            <a:ext cx="5505450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50" y="698540"/>
            <a:ext cx="7688700" cy="535200"/>
          </a:xfrm>
        </p:spPr>
        <p:txBody>
          <a:bodyPr/>
          <a:lstStyle/>
          <a:p>
            <a:r>
              <a:rPr lang="en-GB" sz="3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User Interface</a:t>
            </a:r>
            <a:endParaRPr lang="en-US" sz="3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487" y="1271751"/>
            <a:ext cx="5263020" cy="3714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 descr="https://thinger.io/wp-content/uploads/2016/08/real-time-iot-dashboard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59668" y="1786494"/>
            <a:ext cx="2648608" cy="2270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5642" y="683394"/>
            <a:ext cx="34708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dirty="0" smtClean="0"/>
              <a:t>Sequence Diagram</a:t>
            </a:r>
            <a:endParaRPr lang="en-IN" sz="3000" dirty="0"/>
          </a:p>
        </p:txBody>
      </p:sp>
      <p:pic>
        <p:nvPicPr>
          <p:cNvPr id="1026" name="Picture 2" descr="C:\Users\MNOPQR\Pictures\Saved Pictures\Screenshots\Screenshot (97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2325" y="1347537"/>
            <a:ext cx="7497763" cy="342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21833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50" y="656498"/>
            <a:ext cx="7688700" cy="535200"/>
          </a:xfrm>
        </p:spPr>
        <p:txBody>
          <a:bodyPr/>
          <a:lstStyle/>
          <a:p>
            <a:r>
              <a:rPr lang="en-GB" sz="3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 flow diagram</a:t>
            </a:r>
            <a:endParaRPr lang="en-US" sz="3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20334" y="1307158"/>
            <a:ext cx="4633386" cy="3595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Topics</a:t>
            </a:r>
            <a:endParaRPr sz="3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5605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GB" sz="19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lang="en-GB" sz="19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GB" sz="19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Existing Solution</a:t>
            </a:r>
            <a:endParaRPr lang="en-GB" sz="19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GB" sz="19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Demerits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GB" sz="19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Font typeface="Wingdings" pitchFamily="2" charset="2"/>
              <a:buChar char="§"/>
            </a:pPr>
            <a:r>
              <a:rPr lang="en-GB" sz="19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Design</a:t>
            </a:r>
            <a:endParaRPr lang="en-GB" sz="19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Font typeface="Wingdings" pitchFamily="2" charset="2"/>
              <a:buChar char="§"/>
            </a:pPr>
            <a:r>
              <a:rPr lang="en-GB" sz="19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Conclusion</a:t>
            </a:r>
            <a:endParaRPr sz="19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30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sz="3000" dirty="0"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ClrTx/>
              <a:buFont typeface="Wingdings" pitchFamily="2" charset="2"/>
              <a:buChar char="§"/>
            </a:pPr>
            <a:r>
              <a:rPr lang="en-GB" sz="1900" dirty="0" smtClean="0"/>
              <a:t> Gas </a:t>
            </a:r>
            <a:r>
              <a:rPr lang="en-GB" sz="1900" dirty="0"/>
              <a:t>leakage leads to severe accidents resulting in material losses and </a:t>
            </a:r>
            <a:r>
              <a:rPr lang="en-GB" sz="1900" dirty="0" smtClean="0"/>
              <a:t>    human </a:t>
            </a:r>
            <a:r>
              <a:rPr lang="en-GB" sz="1900" dirty="0"/>
              <a:t>injuries</a:t>
            </a:r>
            <a:r>
              <a:rPr lang="en-GB" sz="1900" dirty="0" smtClean="0"/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ClrTx/>
              <a:buFont typeface="Wingdings" pitchFamily="2" charset="2"/>
              <a:buChar char="§"/>
            </a:pPr>
            <a:r>
              <a:rPr lang="en-GB" sz="1900" dirty="0" smtClean="0"/>
              <a:t> </a:t>
            </a:r>
            <a:r>
              <a:rPr lang="en-GB" sz="1900" dirty="0"/>
              <a:t>Hence,  leakage detection is essential to prevent  accidents and to save human </a:t>
            </a:r>
            <a:r>
              <a:rPr lang="en-GB" sz="1900" dirty="0" smtClean="0"/>
              <a:t>lives.</a:t>
            </a:r>
          </a:p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ClrTx/>
              <a:buFont typeface="Wingdings" pitchFamily="2" charset="2"/>
              <a:buChar char="§"/>
            </a:pPr>
            <a:r>
              <a:rPr lang="en-GB" sz="1900" dirty="0" smtClean="0"/>
              <a:t> This is an cost efficient way to detect harmful gases. and this device is portable so can be used in Industries,home,car.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/>
              <a:t>Any queries ?</a:t>
            </a:r>
            <a:endParaRPr sz="3800"/>
          </a:p>
        </p:txBody>
      </p:sp>
      <p:pic>
        <p:nvPicPr>
          <p:cNvPr id="4097" name="Picture 1" descr="C:\Users\jntu\Desktop\drip\questi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62263" y="2459038"/>
            <a:ext cx="3209925" cy="1428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500"/>
              <a:t>Thank you !</a:t>
            </a:r>
            <a:endParaRPr sz="55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200" y="721883"/>
            <a:ext cx="7688700" cy="535200"/>
          </a:xfrm>
        </p:spPr>
        <p:txBody>
          <a:bodyPr/>
          <a:lstStyle/>
          <a:p>
            <a:r>
              <a:rPr lang="en-IN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50" y="1395481"/>
            <a:ext cx="7688700" cy="22611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sz="1600" dirty="0" smtClean="0">
                <a:hlinkClick r:id="rId2"/>
              </a:rPr>
              <a:t>Images referenced from </a:t>
            </a:r>
            <a:r>
              <a:rPr lang="en-IN" sz="1600" dirty="0" err="1" smtClean="0">
                <a:hlinkClick r:id="rId2"/>
              </a:rPr>
              <a:t>google</a:t>
            </a:r>
            <a:r>
              <a:rPr lang="en-IN" sz="1600" dirty="0" smtClean="0">
                <a:hlinkClick r:id="rId2"/>
              </a:rPr>
              <a:t> images</a:t>
            </a:r>
          </a:p>
          <a:p>
            <a:pPr>
              <a:buFont typeface="Arial" pitchFamily="34" charset="0"/>
              <a:buChar char="•"/>
            </a:pPr>
            <a:endParaRPr lang="en-US" sz="1600" dirty="0" smtClean="0">
              <a:hlinkClick r:id="rId2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hlinkClick r:id="rId2"/>
              </a:rPr>
              <a:t>https</a:t>
            </a:r>
            <a:r>
              <a:rPr lang="en-US" sz="1600" dirty="0" smtClean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en.wikipedia.org/wiki/List_of_industrial_disasters</a:t>
            </a:r>
            <a:endParaRPr lang="en-US" sz="1600" dirty="0" smtClean="0"/>
          </a:p>
          <a:p>
            <a:pPr>
              <a:buFont typeface="Arial" pitchFamily="34" charset="0"/>
              <a:buChar char="•"/>
            </a:pPr>
            <a:endParaRPr lang="en-IN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hlinkClick r:id="rId3"/>
              </a:rPr>
              <a:t>http://www.indiaenvironmentportal.org.in/category/2543/thesaurus/gas-leakages/?</a:t>
            </a:r>
            <a:r>
              <a:rPr lang="en-US" sz="1600" dirty="0" smtClean="0">
                <a:hlinkClick r:id="rId3"/>
              </a:rPr>
              <a:t>page=3</a:t>
            </a:r>
            <a:endParaRPr lang="en-US" sz="1600" dirty="0" smtClean="0"/>
          </a:p>
          <a:p>
            <a:pPr>
              <a:buFont typeface="Arial" pitchFamily="34" charset="0"/>
              <a:buChar char="•"/>
            </a:pP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 smtClean="0">
                <a:solidFill>
                  <a:schemeClr val="tx1"/>
                </a:solidFill>
              </a:rPr>
              <a:t>Abstract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Font typeface="Wingdings" pitchFamily="2" charset="2"/>
              <a:buChar char="§"/>
            </a:pPr>
            <a:r>
              <a:rPr lang="en-IN" sz="2400" dirty="0" smtClean="0"/>
              <a:t>Detection of poisonous gases in industries using cheap and reliable </a:t>
            </a:r>
            <a:r>
              <a:rPr lang="en-IN" sz="2400" dirty="0" err="1" smtClean="0"/>
              <a:t>IoT</a:t>
            </a:r>
            <a:r>
              <a:rPr lang="en-IN" sz="2400" dirty="0" smtClean="0"/>
              <a:t> sensors.</a:t>
            </a:r>
          </a:p>
          <a:p>
            <a:pPr>
              <a:buClrTx/>
              <a:buFont typeface="Wingdings" pitchFamily="2" charset="2"/>
              <a:buChar char="§"/>
            </a:pPr>
            <a:r>
              <a:rPr lang="en-IN" sz="2400" dirty="0" smtClean="0"/>
              <a:t>Preventing human, materialistic losses.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076" y="712258"/>
            <a:ext cx="7688700" cy="535200"/>
          </a:xfrm>
        </p:spPr>
        <p:txBody>
          <a:bodyPr/>
          <a:lstStyle/>
          <a:p>
            <a:r>
              <a:rPr lang="en-IN" sz="3200" dirty="0" smtClean="0">
                <a:solidFill>
                  <a:schemeClr val="tx1"/>
                </a:solidFill>
              </a:rPr>
              <a:t>Literature survey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47435" y="827771"/>
            <a:ext cx="3128159" cy="1684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5386" y="1614807"/>
            <a:ext cx="4176915" cy="2214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10150" y="3007845"/>
            <a:ext cx="3094322" cy="1978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GB" sz="3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roble</a:t>
            </a:r>
            <a:r>
              <a:rPr lang="en-GB" sz="30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GB" sz="3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30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Statement</a:t>
            </a:r>
            <a:endParaRPr sz="3000" dirty="0"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9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Gas leakage in the industrial area causes many health issues. Every year there has been recorded no of deaths causing harm to humans as well as animals and birds.</a:t>
            </a:r>
            <a:endParaRPr sz="19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30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Existing Solution</a:t>
            </a:r>
            <a:endParaRPr sz="3000" dirty="0"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Tx/>
              <a:buFont typeface="Wingdings" pitchFamily="2" charset="2"/>
              <a:buChar char="§"/>
            </a:pPr>
            <a:r>
              <a:rPr lang="en-US" sz="1900" dirty="0" smtClean="0"/>
              <a:t>   Gas detection with laser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sz="1900" dirty="0" smtClean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Tx/>
              <a:buFont typeface="Wingdings" pitchFamily="2" charset="2"/>
              <a:buChar char="§"/>
            </a:pPr>
            <a:r>
              <a:rPr lang="en-US" sz="1900" dirty="0" smtClean="0"/>
              <a:t>    Robotic insects</a:t>
            </a:r>
            <a:endParaRPr sz="1900" dirty="0"/>
          </a:p>
        </p:txBody>
      </p:sp>
      <p:sp>
        <p:nvSpPr>
          <p:cNvPr id="12290" name="AutoShape 2" descr="Image result for laser gas detec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2" name="AutoShape 4" descr="Image result for laser gas detec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293" name="Picture 5" descr="C:\Users\jntu\Desktop\drip\lase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5639" y="2059372"/>
            <a:ext cx="2847975" cy="160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29450" y="87288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30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Demerits</a:t>
            </a:r>
            <a:endParaRPr sz="3000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718019" y="1667395"/>
            <a:ext cx="4484601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Aft>
                <a:spcPts val="1600"/>
              </a:spcAft>
              <a:buClrTx/>
              <a:buFont typeface="Wingdings" pitchFamily="2" charset="2"/>
              <a:buChar char="§"/>
            </a:pPr>
            <a:r>
              <a:rPr lang="en-US" sz="1900" dirty="0" smtClean="0"/>
              <a:t>  When heavy dust , steam or fog blocks the laser beam , the system will not able to take measurements.</a:t>
            </a:r>
          </a:p>
          <a:p>
            <a:pPr marL="0" lvl="0" indent="0" algn="just">
              <a:spcAft>
                <a:spcPts val="1600"/>
              </a:spcAft>
              <a:buClrTx/>
              <a:buFont typeface="Wingdings" pitchFamily="2" charset="2"/>
              <a:buChar char="§"/>
            </a:pPr>
            <a:r>
              <a:rPr lang="en-US" sz="1900" dirty="0" smtClean="0"/>
              <a:t> This method is very costly so it is always                           ignored  by small scale industries.</a:t>
            </a:r>
          </a:p>
          <a:p>
            <a:pPr marL="0" lvl="0" indent="0" algn="just">
              <a:spcAft>
                <a:spcPts val="1600"/>
              </a:spcAft>
              <a:buNone/>
            </a:pPr>
            <a:endParaRPr lang="en-US" sz="1900" dirty="0" smtClean="0"/>
          </a:p>
          <a:p>
            <a:pPr marL="0" lvl="0" indent="0" algn="just">
              <a:spcAft>
                <a:spcPts val="1600"/>
              </a:spcAft>
              <a:buNone/>
            </a:pPr>
            <a:endParaRPr lang="en-US" sz="1900" dirty="0"/>
          </a:p>
        </p:txBody>
      </p:sp>
      <p:pic>
        <p:nvPicPr>
          <p:cNvPr id="10242" name="Picture 2" descr="C:\Users\jntu\Desktop\drip\fog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69922" y="1503636"/>
            <a:ext cx="3096008" cy="20602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30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 sz="3000" dirty="0"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900" dirty="0">
                <a:solidFill>
                  <a:srgbClr val="000000"/>
                </a:solidFill>
              </a:rPr>
              <a:t>A monitoring system for gas leakage detection needs to be developed with the combustible gas sensor (MQ9) was used to detect the presence of methane (CH4) and carbon monoxide gas (CO). </a:t>
            </a:r>
            <a:endParaRPr sz="19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 smtClean="0">
                <a:solidFill>
                  <a:schemeClr val="tx1"/>
                </a:solidFill>
              </a:rPr>
              <a:t>Components 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Font typeface="Wingdings" pitchFamily="2" charset="2"/>
              <a:buChar char="§"/>
            </a:pPr>
            <a:r>
              <a:rPr lang="en-IN" dirty="0" smtClean="0"/>
              <a:t>Arduino Uno board</a:t>
            </a:r>
          </a:p>
          <a:p>
            <a:pPr>
              <a:buClrTx/>
              <a:buFont typeface="Wingdings" pitchFamily="2" charset="2"/>
              <a:buChar char="§"/>
            </a:pPr>
            <a:r>
              <a:rPr lang="en-IN" dirty="0" smtClean="0"/>
              <a:t>MQ9</a:t>
            </a:r>
            <a:r>
              <a:rPr lang="en-US" dirty="0" smtClean="0"/>
              <a:t> sensor</a:t>
            </a:r>
          </a:p>
          <a:p>
            <a:pPr>
              <a:buClrTx/>
              <a:buFont typeface="Wingdings" pitchFamily="2" charset="2"/>
              <a:buChar char="§"/>
            </a:pPr>
            <a:r>
              <a:rPr lang="en-IN" dirty="0" smtClean="0"/>
              <a:t>Bread board</a:t>
            </a:r>
          </a:p>
          <a:p>
            <a:pPr>
              <a:buClrTx/>
              <a:buFont typeface="Wingdings" pitchFamily="2" charset="2"/>
              <a:buChar char="§"/>
            </a:pPr>
            <a:r>
              <a:rPr lang="en-IN" dirty="0" smtClean="0"/>
              <a:t>Alarm </a:t>
            </a:r>
          </a:p>
          <a:p>
            <a:pPr>
              <a:buClrTx/>
              <a:buFont typeface="Wingdings" pitchFamily="2" charset="2"/>
              <a:buChar char="§"/>
            </a:pPr>
            <a:r>
              <a:rPr lang="en-IN" dirty="0" smtClean="0"/>
              <a:t>Jumper wires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344</Words>
  <Application>Microsoft Office PowerPoint</Application>
  <PresentationFormat>On-screen Show (16:9)</PresentationFormat>
  <Paragraphs>76</Paragraphs>
  <Slides>23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Flow</vt:lpstr>
      <vt:lpstr>Industrial gas leakage monitoring system</vt:lpstr>
      <vt:lpstr>Topics</vt:lpstr>
      <vt:lpstr>Abstract</vt:lpstr>
      <vt:lpstr>Literature survey</vt:lpstr>
      <vt:lpstr>Problem Statement</vt:lpstr>
      <vt:lpstr>Existing Solution</vt:lpstr>
      <vt:lpstr>Demerits</vt:lpstr>
      <vt:lpstr>Proposed Solution</vt:lpstr>
      <vt:lpstr>Components </vt:lpstr>
      <vt:lpstr>Languages used </vt:lpstr>
      <vt:lpstr>Modules </vt:lpstr>
      <vt:lpstr>Hardware implementation</vt:lpstr>
      <vt:lpstr>Slide 13</vt:lpstr>
      <vt:lpstr>Slide 14</vt:lpstr>
      <vt:lpstr>Circuit diagram </vt:lpstr>
      <vt:lpstr>Code</vt:lpstr>
      <vt:lpstr>User Interface</vt:lpstr>
      <vt:lpstr>Slide 18</vt:lpstr>
      <vt:lpstr>Data flow diagram</vt:lpstr>
      <vt:lpstr>Conclusion</vt:lpstr>
      <vt:lpstr>Any queries ?</vt:lpstr>
      <vt:lpstr>Thank you !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Industrial gas leakage monitoring system</dc:title>
  <cp:lastModifiedBy>prathul</cp:lastModifiedBy>
  <cp:revision>26</cp:revision>
  <dcterms:modified xsi:type="dcterms:W3CDTF">2019-09-25T19:28:06Z</dcterms:modified>
</cp:coreProperties>
</file>