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27dd44d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27dd44d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d93a1466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d93a1466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d93a146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d93a146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3c5e4c3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3c5e4c3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d93a1466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7d93a1466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d93a1466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d93a1466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0462dd4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d0462dd4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049d8a180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d049d8a180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d049d8a180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d049d8a18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62848aa5c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62848aa5c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d0462dd4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d0462dd4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627dd44d08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627dd44d08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6fb1715f8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6fb1715f8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049d8a180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d049d8a180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7d93a1466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7d93a1466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6fb1715f8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6fb1715f8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27dd44d08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27dd44d08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27dd44d0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27dd44d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27dd44d0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27dd44d0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27dd44d0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27dd44d0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27dd44d0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27dd44d0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27dd44d08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27dd44d0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3.png"/><Relationship Id="rId7" Type="http://schemas.openxmlformats.org/officeDocument/2006/relationships/image" Target="../media/image7.png"/><Relationship Id="rId8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5" Type="http://schemas.openxmlformats.org/officeDocument/2006/relationships/image" Target="../media/image29.png"/><Relationship Id="rId6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hyperlink" Target="https://pubs.aip.org/aip/pof/article/34/5/055130/2847510/Physics-informed-data-based-neural-networks-for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9452" y="2876775"/>
            <a:ext cx="1445100" cy="16173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396075" y="347225"/>
            <a:ext cx="45021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Physics Informed </a:t>
            </a:r>
            <a:r>
              <a:rPr b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Operator Networks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950775" y="798725"/>
            <a:ext cx="3538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Bachelor’s Thesis Project -I and II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720125" y="1246000"/>
            <a:ext cx="18540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Prathvik G S          20PH20028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317275" y="1927600"/>
            <a:ext cx="68058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Under the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Guidance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Dr Venkatesh Gopinath   - Bosch Research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Prof Shivakiran Bhaktha - IIT Kharagpur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310675" y="4558600"/>
            <a:ext cx="6672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Physics, Indian Institute of Technology, Kharagpur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000" y="232150"/>
            <a:ext cx="4060449" cy="246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0502" y="2695675"/>
            <a:ext cx="3899248" cy="22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/>
          <p:nvPr/>
        </p:nvSpPr>
        <p:spPr>
          <a:xfrm>
            <a:off x="5896975" y="2571750"/>
            <a:ext cx="247800" cy="22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22"/>
          <p:cNvCxnSpPr>
            <a:endCxn id="125" idx="0"/>
          </p:cNvCxnSpPr>
          <p:nvPr/>
        </p:nvCxnSpPr>
        <p:spPr>
          <a:xfrm>
            <a:off x="5427775" y="887250"/>
            <a:ext cx="593100" cy="16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22"/>
          <p:cNvCxnSpPr>
            <a:endCxn id="125" idx="0"/>
          </p:cNvCxnSpPr>
          <p:nvPr/>
        </p:nvCxnSpPr>
        <p:spPr>
          <a:xfrm>
            <a:off x="5463175" y="1205850"/>
            <a:ext cx="557700" cy="13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22"/>
          <p:cNvCxnSpPr>
            <a:endCxn id="125" idx="0"/>
          </p:cNvCxnSpPr>
          <p:nvPr/>
        </p:nvCxnSpPr>
        <p:spPr>
          <a:xfrm>
            <a:off x="5427775" y="1516950"/>
            <a:ext cx="593100" cy="10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2"/>
          <p:cNvCxnSpPr>
            <a:endCxn id="125" idx="0"/>
          </p:cNvCxnSpPr>
          <p:nvPr/>
        </p:nvCxnSpPr>
        <p:spPr>
          <a:xfrm>
            <a:off x="5427775" y="1870050"/>
            <a:ext cx="593100" cy="70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2"/>
          <p:cNvCxnSpPr>
            <a:endCxn id="125" idx="0"/>
          </p:cNvCxnSpPr>
          <p:nvPr/>
        </p:nvCxnSpPr>
        <p:spPr>
          <a:xfrm>
            <a:off x="5445475" y="2170650"/>
            <a:ext cx="575400" cy="4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2"/>
          <p:cNvCxnSpPr>
            <a:endCxn id="125" idx="3"/>
          </p:cNvCxnSpPr>
          <p:nvPr/>
        </p:nvCxnSpPr>
        <p:spPr>
          <a:xfrm flipH="1" rot="10800000">
            <a:off x="5427764" y="2766104"/>
            <a:ext cx="5055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2"/>
          <p:cNvCxnSpPr>
            <a:endCxn id="125" idx="3"/>
          </p:cNvCxnSpPr>
          <p:nvPr/>
        </p:nvCxnSpPr>
        <p:spPr>
          <a:xfrm flipH="1" rot="10800000">
            <a:off x="5445464" y="2766104"/>
            <a:ext cx="487800" cy="7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2"/>
          <p:cNvCxnSpPr>
            <a:stCxn id="124" idx="3"/>
            <a:endCxn id="125" idx="3"/>
          </p:cNvCxnSpPr>
          <p:nvPr/>
        </p:nvCxnSpPr>
        <p:spPr>
          <a:xfrm flipH="1" rot="10800000">
            <a:off x="5489750" y="2766000"/>
            <a:ext cx="443400" cy="10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2"/>
          <p:cNvCxnSpPr>
            <a:endCxn id="125" idx="3"/>
          </p:cNvCxnSpPr>
          <p:nvPr/>
        </p:nvCxnSpPr>
        <p:spPr>
          <a:xfrm flipH="1" rot="10800000">
            <a:off x="5445464" y="2766104"/>
            <a:ext cx="487800" cy="134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2"/>
          <p:cNvCxnSpPr>
            <a:endCxn id="125" idx="3"/>
          </p:cNvCxnSpPr>
          <p:nvPr/>
        </p:nvCxnSpPr>
        <p:spPr>
          <a:xfrm flipH="1" rot="10800000">
            <a:off x="5454464" y="2766104"/>
            <a:ext cx="478800" cy="16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22"/>
          <p:cNvSpPr txBox="1"/>
          <p:nvPr/>
        </p:nvSpPr>
        <p:spPr>
          <a:xfrm>
            <a:off x="98350" y="81625"/>
            <a:ext cx="35322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Model architecture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6224450" y="2457150"/>
            <a:ext cx="19122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Comic Sans MS"/>
                <a:ea typeface="Comic Sans MS"/>
                <a:cs typeface="Comic Sans MS"/>
                <a:sym typeface="Comic Sans MS"/>
              </a:rPr>
              <a:t>output= ∑ti.bi + (bias)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0" y="3645425"/>
            <a:ext cx="1142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Trunck</a:t>
            </a: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 net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0" y="1350063"/>
            <a:ext cx="1089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Branch net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6162575" y="550850"/>
            <a:ext cx="407400" cy="17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bn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6180275" y="596025"/>
            <a:ext cx="372000" cy="14346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6180275" y="2984950"/>
            <a:ext cx="5055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t1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t2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t3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tn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6180275" y="2984950"/>
            <a:ext cx="372000" cy="14346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1018350" y="807575"/>
            <a:ext cx="575400" cy="1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mic Sans MS"/>
                <a:ea typeface="Comic Sans MS"/>
                <a:cs typeface="Comic Sans MS"/>
                <a:sym typeface="Comic Sans MS"/>
              </a:rPr>
              <a:t>u(</a:t>
            </a:r>
            <a:r>
              <a:rPr lang="en-GB" sz="1100"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GB" sz="1100">
                <a:latin typeface="Comic Sans MS"/>
                <a:ea typeface="Comic Sans MS"/>
                <a:cs typeface="Comic Sans MS"/>
                <a:sym typeface="Comic Sans MS"/>
              </a:rPr>
              <a:t>1)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mic Sans MS"/>
                <a:ea typeface="Comic Sans MS"/>
                <a:cs typeface="Comic Sans MS"/>
                <a:sym typeface="Comic Sans MS"/>
              </a:rPr>
              <a:t>u(</a:t>
            </a:r>
            <a:r>
              <a:rPr lang="en-GB" sz="1100"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GB" sz="1100">
                <a:latin typeface="Comic Sans MS"/>
                <a:ea typeface="Comic Sans MS"/>
                <a:cs typeface="Comic Sans MS"/>
                <a:sym typeface="Comic Sans MS"/>
              </a:rPr>
              <a:t>2)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mic Sans MS"/>
                <a:ea typeface="Comic Sans MS"/>
                <a:cs typeface="Comic Sans MS"/>
                <a:sym typeface="Comic Sans MS"/>
              </a:rPr>
              <a:t>u(</a:t>
            </a:r>
            <a:r>
              <a:rPr lang="en-GB" sz="1100"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GB" sz="1100">
                <a:latin typeface="Comic Sans MS"/>
                <a:ea typeface="Comic Sans MS"/>
                <a:cs typeface="Comic Sans MS"/>
                <a:sym typeface="Comic Sans MS"/>
              </a:rPr>
              <a:t>3)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mic Sans MS"/>
                <a:ea typeface="Comic Sans MS"/>
                <a:cs typeface="Comic Sans MS"/>
                <a:sym typeface="Comic Sans MS"/>
              </a:rPr>
              <a:t>u(xn)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1098725" y="3506525"/>
            <a:ext cx="3720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GB" sz="1300"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Comic Sans MS"/>
                <a:ea typeface="Comic Sans MS"/>
                <a:cs typeface="Comic Sans MS"/>
                <a:sym typeface="Comic Sans MS"/>
              </a:rPr>
              <a:t>tj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1143000" y="3543100"/>
            <a:ext cx="247800" cy="566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1081025" y="869550"/>
            <a:ext cx="407400" cy="1301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063" y="768600"/>
            <a:ext cx="5553075" cy="41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2726125" y="352500"/>
            <a:ext cx="37803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mic Sans MS"/>
                <a:ea typeface="Comic Sans MS"/>
                <a:cs typeface="Comic Sans MS"/>
                <a:sym typeface="Comic Sans MS"/>
              </a:rPr>
              <a:t>Training Loss vs Epochs 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2400100" y="285250"/>
            <a:ext cx="4709700" cy="483300"/>
          </a:xfrm>
          <a:prstGeom prst="round1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88" y="2222050"/>
            <a:ext cx="3876624" cy="12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800" y="836875"/>
            <a:ext cx="3838439" cy="129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2593" y="2222050"/>
            <a:ext cx="3784433" cy="12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2593" y="3576400"/>
            <a:ext cx="3784426" cy="1278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7788" y="3576400"/>
            <a:ext cx="3876626" cy="129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52600" y="867700"/>
            <a:ext cx="3747303" cy="126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24"/>
          <p:cNvCxnSpPr/>
          <p:nvPr/>
        </p:nvCxnSpPr>
        <p:spPr>
          <a:xfrm>
            <a:off x="4462825" y="851850"/>
            <a:ext cx="26700" cy="41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4"/>
          <p:cNvCxnSpPr/>
          <p:nvPr/>
        </p:nvCxnSpPr>
        <p:spPr>
          <a:xfrm>
            <a:off x="169200" y="2144350"/>
            <a:ext cx="874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4"/>
          <p:cNvCxnSpPr/>
          <p:nvPr/>
        </p:nvCxnSpPr>
        <p:spPr>
          <a:xfrm>
            <a:off x="102925" y="3536150"/>
            <a:ext cx="874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4"/>
          <p:cNvSpPr txBox="1"/>
          <p:nvPr/>
        </p:nvSpPr>
        <p:spPr>
          <a:xfrm>
            <a:off x="187800" y="134750"/>
            <a:ext cx="86616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PI-DeepOnet solution for different </a:t>
            </a:r>
            <a:r>
              <a:rPr b="1" i="1" lang="en-GB"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i="1" lang="en-GB">
                <a:latin typeface="Comic Sans MS"/>
                <a:ea typeface="Comic Sans MS"/>
                <a:cs typeface="Comic Sans MS"/>
                <a:sym typeface="Comic Sans MS"/>
              </a:rPr>
              <a:t>ew Unseen functions</a:t>
            </a: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 along with numerical solution.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The solutions are of different types and the PI-DeepOnet approximates it welly.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9" name="Google Shape;169;p24"/>
          <p:cNvSpPr/>
          <p:nvPr/>
        </p:nvSpPr>
        <p:spPr>
          <a:xfrm>
            <a:off x="647250" y="134750"/>
            <a:ext cx="7737300" cy="558000"/>
          </a:xfrm>
          <a:prstGeom prst="round1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425" y="968175"/>
            <a:ext cx="4988850" cy="37416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5" name="Google Shape;175;p25"/>
          <p:cNvSpPr txBox="1"/>
          <p:nvPr/>
        </p:nvSpPr>
        <p:spPr>
          <a:xfrm>
            <a:off x="1505975" y="232150"/>
            <a:ext cx="67902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mic Sans MS"/>
                <a:ea typeface="Comic Sans MS"/>
                <a:cs typeface="Comic Sans MS"/>
                <a:sym typeface="Comic Sans MS"/>
              </a:rPr>
              <a:t>R2 Scores - 250 New Functions , Avg R2 = 0.9 for ~500 epochs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213825" y="134750"/>
            <a:ext cx="7170600" cy="558000"/>
          </a:xfrm>
          <a:prstGeom prst="round1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/>
        </p:nvSpPr>
        <p:spPr>
          <a:xfrm>
            <a:off x="293125" y="338375"/>
            <a:ext cx="8543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latin typeface="Comic Sans MS"/>
                <a:ea typeface="Comic Sans MS"/>
                <a:cs typeface="Comic Sans MS"/>
                <a:sym typeface="Comic Sans MS"/>
              </a:rPr>
              <a:t>DeepOnet </a:t>
            </a:r>
            <a:r>
              <a:rPr b="1" lang="en-GB" sz="1300">
                <a:latin typeface="Comic Sans MS"/>
                <a:ea typeface="Comic Sans MS"/>
                <a:cs typeface="Comic Sans MS"/>
                <a:sym typeface="Comic Sans MS"/>
              </a:rPr>
              <a:t>solution</a:t>
            </a:r>
            <a:r>
              <a:rPr b="1" lang="en-GB" sz="1300">
                <a:latin typeface="Comic Sans MS"/>
                <a:ea typeface="Comic Sans MS"/>
                <a:cs typeface="Comic Sans MS"/>
                <a:sym typeface="Comic Sans MS"/>
              </a:rPr>
              <a:t> for New unseen type of function- Quadratic equation with random coefficients</a:t>
            </a:r>
            <a:endParaRPr b="1" sz="1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475" y="810800"/>
            <a:ext cx="2320550" cy="201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10797"/>
            <a:ext cx="2320550" cy="2018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5475" y="3071250"/>
            <a:ext cx="2320550" cy="19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071225"/>
            <a:ext cx="2320550" cy="1976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26"/>
          <p:cNvCxnSpPr/>
          <p:nvPr/>
        </p:nvCxnSpPr>
        <p:spPr>
          <a:xfrm>
            <a:off x="718075" y="2879150"/>
            <a:ext cx="7533900" cy="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6"/>
          <p:cNvSpPr/>
          <p:nvPr/>
        </p:nvSpPr>
        <p:spPr>
          <a:xfrm>
            <a:off x="562475" y="267575"/>
            <a:ext cx="8162400" cy="493200"/>
          </a:xfrm>
          <a:prstGeom prst="round1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1761900" y="372000"/>
            <a:ext cx="593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Deep Operator networks for Fluids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600" y="1027275"/>
            <a:ext cx="41148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3525" y="3093750"/>
            <a:ext cx="3156953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 txBox="1"/>
          <p:nvPr/>
        </p:nvSpPr>
        <p:spPr>
          <a:xfrm>
            <a:off x="2222850" y="2508125"/>
            <a:ext cx="46983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terms of stream function,the governing equation is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2739500" y="3603575"/>
            <a:ext cx="3495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Constants -</a:t>
            </a: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alpha=0.05, nu=0.001, rho=1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Boundary conditions - doubly periodic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1692250" y="386725"/>
            <a:ext cx="5665200" cy="493200"/>
          </a:xfrm>
          <a:prstGeom prst="round1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7"/>
          <p:cNvSpPr txBox="1"/>
          <p:nvPr/>
        </p:nvSpPr>
        <p:spPr>
          <a:xfrm>
            <a:off x="3761900" y="4406025"/>
            <a:ext cx="14502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Incompressible</a:t>
            </a:r>
            <a:r>
              <a:rPr b="1" lang="en-GB" sz="1300">
                <a:solidFill>
                  <a:schemeClr val="dk1"/>
                </a:solidFill>
              </a:rPr>
              <a:t> </a:t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000" y="232150"/>
            <a:ext cx="4060449" cy="246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0502" y="2695675"/>
            <a:ext cx="3899248" cy="22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8"/>
          <p:cNvSpPr/>
          <p:nvPr/>
        </p:nvSpPr>
        <p:spPr>
          <a:xfrm>
            <a:off x="5896975" y="2571750"/>
            <a:ext cx="247800" cy="22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" name="Google Shape;206;p28"/>
          <p:cNvCxnSpPr>
            <a:endCxn id="205" idx="0"/>
          </p:cNvCxnSpPr>
          <p:nvPr/>
        </p:nvCxnSpPr>
        <p:spPr>
          <a:xfrm>
            <a:off x="5427775" y="887250"/>
            <a:ext cx="593100" cy="16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8"/>
          <p:cNvCxnSpPr>
            <a:endCxn id="205" idx="0"/>
          </p:cNvCxnSpPr>
          <p:nvPr/>
        </p:nvCxnSpPr>
        <p:spPr>
          <a:xfrm>
            <a:off x="5463175" y="1205850"/>
            <a:ext cx="557700" cy="13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8"/>
          <p:cNvCxnSpPr>
            <a:endCxn id="205" idx="0"/>
          </p:cNvCxnSpPr>
          <p:nvPr/>
        </p:nvCxnSpPr>
        <p:spPr>
          <a:xfrm>
            <a:off x="5427775" y="1516950"/>
            <a:ext cx="593100" cy="10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8"/>
          <p:cNvCxnSpPr>
            <a:endCxn id="205" idx="0"/>
          </p:cNvCxnSpPr>
          <p:nvPr/>
        </p:nvCxnSpPr>
        <p:spPr>
          <a:xfrm>
            <a:off x="5427775" y="1870050"/>
            <a:ext cx="593100" cy="70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8"/>
          <p:cNvCxnSpPr>
            <a:endCxn id="205" idx="0"/>
          </p:cNvCxnSpPr>
          <p:nvPr/>
        </p:nvCxnSpPr>
        <p:spPr>
          <a:xfrm>
            <a:off x="5445475" y="2170650"/>
            <a:ext cx="575400" cy="4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8"/>
          <p:cNvCxnSpPr>
            <a:endCxn id="205" idx="3"/>
          </p:cNvCxnSpPr>
          <p:nvPr/>
        </p:nvCxnSpPr>
        <p:spPr>
          <a:xfrm flipH="1" rot="10800000">
            <a:off x="5427764" y="2766104"/>
            <a:ext cx="5055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8"/>
          <p:cNvCxnSpPr>
            <a:endCxn id="205" idx="3"/>
          </p:cNvCxnSpPr>
          <p:nvPr/>
        </p:nvCxnSpPr>
        <p:spPr>
          <a:xfrm flipH="1" rot="10800000">
            <a:off x="5445464" y="2766104"/>
            <a:ext cx="487800" cy="7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8"/>
          <p:cNvCxnSpPr>
            <a:stCxn id="204" idx="3"/>
            <a:endCxn id="205" idx="3"/>
          </p:cNvCxnSpPr>
          <p:nvPr/>
        </p:nvCxnSpPr>
        <p:spPr>
          <a:xfrm flipH="1" rot="10800000">
            <a:off x="5489750" y="2766000"/>
            <a:ext cx="443400" cy="10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>
            <a:endCxn id="205" idx="3"/>
          </p:cNvCxnSpPr>
          <p:nvPr/>
        </p:nvCxnSpPr>
        <p:spPr>
          <a:xfrm flipH="1" rot="10800000">
            <a:off x="5445464" y="2766104"/>
            <a:ext cx="487800" cy="134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8"/>
          <p:cNvCxnSpPr>
            <a:endCxn id="205" idx="3"/>
          </p:cNvCxnSpPr>
          <p:nvPr/>
        </p:nvCxnSpPr>
        <p:spPr>
          <a:xfrm flipH="1" rot="10800000">
            <a:off x="5454464" y="2766104"/>
            <a:ext cx="478800" cy="16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8"/>
          <p:cNvSpPr txBox="1"/>
          <p:nvPr/>
        </p:nvSpPr>
        <p:spPr>
          <a:xfrm>
            <a:off x="98350" y="81625"/>
            <a:ext cx="35322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Model architecture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6224450" y="2457150"/>
            <a:ext cx="19122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Comic Sans MS"/>
                <a:ea typeface="Comic Sans MS"/>
                <a:cs typeface="Comic Sans MS"/>
                <a:sym typeface="Comic Sans MS"/>
              </a:rPr>
              <a:t>output= ∑ti.bi + (bias)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0" y="3645425"/>
            <a:ext cx="1142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Trunck net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0" y="1350063"/>
            <a:ext cx="1089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Branch net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6162575" y="550850"/>
            <a:ext cx="407400" cy="17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b1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b2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b3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bn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1" name="Google Shape;221;p28"/>
          <p:cNvSpPr/>
          <p:nvPr/>
        </p:nvSpPr>
        <p:spPr>
          <a:xfrm>
            <a:off x="6180275" y="596025"/>
            <a:ext cx="372000" cy="14346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8"/>
          <p:cNvSpPr txBox="1"/>
          <p:nvPr/>
        </p:nvSpPr>
        <p:spPr>
          <a:xfrm>
            <a:off x="6180275" y="2984950"/>
            <a:ext cx="5055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t1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t2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t3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tn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3" name="Google Shape;223;p28"/>
          <p:cNvSpPr/>
          <p:nvPr/>
        </p:nvSpPr>
        <p:spPr>
          <a:xfrm>
            <a:off x="6180275" y="2984950"/>
            <a:ext cx="372000" cy="14346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8"/>
          <p:cNvSpPr txBox="1"/>
          <p:nvPr/>
        </p:nvSpPr>
        <p:spPr>
          <a:xfrm>
            <a:off x="1018350" y="807575"/>
            <a:ext cx="575400" cy="1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mic Sans MS"/>
                <a:ea typeface="Comic Sans MS"/>
                <a:cs typeface="Comic Sans MS"/>
                <a:sym typeface="Comic Sans MS"/>
              </a:rPr>
              <a:t>u(x1)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mic Sans MS"/>
                <a:ea typeface="Comic Sans MS"/>
                <a:cs typeface="Comic Sans MS"/>
                <a:sym typeface="Comic Sans MS"/>
              </a:rPr>
              <a:t>u(x2)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mic Sans MS"/>
                <a:ea typeface="Comic Sans MS"/>
                <a:cs typeface="Comic Sans MS"/>
                <a:sym typeface="Comic Sans MS"/>
              </a:rPr>
              <a:t>u(x3)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mic Sans MS"/>
                <a:ea typeface="Comic Sans MS"/>
                <a:cs typeface="Comic Sans MS"/>
                <a:sym typeface="Comic Sans MS"/>
              </a:rPr>
              <a:t>u(xn)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1098725" y="3506525"/>
            <a:ext cx="3720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Comic Sans MS"/>
                <a:ea typeface="Comic Sans MS"/>
                <a:cs typeface="Comic Sans MS"/>
                <a:sym typeface="Comic Sans MS"/>
              </a:rPr>
              <a:t>xj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Comic Sans MS"/>
                <a:ea typeface="Comic Sans MS"/>
                <a:cs typeface="Comic Sans MS"/>
                <a:sym typeface="Comic Sans MS"/>
              </a:rPr>
              <a:t>tj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6" name="Google Shape;226;p28"/>
          <p:cNvSpPr/>
          <p:nvPr/>
        </p:nvSpPr>
        <p:spPr>
          <a:xfrm>
            <a:off x="1143000" y="3543100"/>
            <a:ext cx="247800" cy="566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8"/>
          <p:cNvSpPr/>
          <p:nvPr/>
        </p:nvSpPr>
        <p:spPr>
          <a:xfrm>
            <a:off x="1081025" y="869550"/>
            <a:ext cx="407400" cy="1301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8"/>
          <p:cNvSpPr/>
          <p:nvPr/>
        </p:nvSpPr>
        <p:spPr>
          <a:xfrm>
            <a:off x="106200" y="141000"/>
            <a:ext cx="1912200" cy="332700"/>
          </a:xfrm>
          <a:prstGeom prst="round1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000" y="232150"/>
            <a:ext cx="4060449" cy="246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0502" y="2695675"/>
            <a:ext cx="3899248" cy="22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9"/>
          <p:cNvSpPr/>
          <p:nvPr/>
        </p:nvSpPr>
        <p:spPr>
          <a:xfrm>
            <a:off x="5896975" y="2571750"/>
            <a:ext cx="247800" cy="22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6" name="Google Shape;236;p29"/>
          <p:cNvCxnSpPr>
            <a:endCxn id="235" idx="0"/>
          </p:cNvCxnSpPr>
          <p:nvPr/>
        </p:nvCxnSpPr>
        <p:spPr>
          <a:xfrm>
            <a:off x="5427775" y="1516950"/>
            <a:ext cx="593100" cy="10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9"/>
          <p:cNvCxnSpPr>
            <a:endCxn id="235" idx="0"/>
          </p:cNvCxnSpPr>
          <p:nvPr/>
        </p:nvCxnSpPr>
        <p:spPr>
          <a:xfrm>
            <a:off x="5427775" y="1870050"/>
            <a:ext cx="593100" cy="70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9"/>
          <p:cNvCxnSpPr>
            <a:endCxn id="235" idx="0"/>
          </p:cNvCxnSpPr>
          <p:nvPr/>
        </p:nvCxnSpPr>
        <p:spPr>
          <a:xfrm>
            <a:off x="5445475" y="2170650"/>
            <a:ext cx="575400" cy="4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9"/>
          <p:cNvCxnSpPr>
            <a:stCxn id="234" idx="3"/>
            <a:endCxn id="235" idx="3"/>
          </p:cNvCxnSpPr>
          <p:nvPr/>
        </p:nvCxnSpPr>
        <p:spPr>
          <a:xfrm flipH="1" rot="10800000">
            <a:off x="5489750" y="2766000"/>
            <a:ext cx="443400" cy="10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9"/>
          <p:cNvCxnSpPr>
            <a:endCxn id="235" idx="3"/>
          </p:cNvCxnSpPr>
          <p:nvPr/>
        </p:nvCxnSpPr>
        <p:spPr>
          <a:xfrm flipH="1" rot="10800000">
            <a:off x="5445464" y="2766104"/>
            <a:ext cx="487800" cy="134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9"/>
          <p:cNvCxnSpPr>
            <a:endCxn id="235" idx="3"/>
          </p:cNvCxnSpPr>
          <p:nvPr/>
        </p:nvCxnSpPr>
        <p:spPr>
          <a:xfrm flipH="1" rot="10800000">
            <a:off x="5454464" y="2766104"/>
            <a:ext cx="478800" cy="16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29"/>
          <p:cNvSpPr txBox="1"/>
          <p:nvPr/>
        </p:nvSpPr>
        <p:spPr>
          <a:xfrm>
            <a:off x="77475" y="0"/>
            <a:ext cx="35322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Architecture for 2 output DeepOnet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6376850" y="2057275"/>
            <a:ext cx="2145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Comic Sans MS"/>
                <a:ea typeface="Comic Sans MS"/>
                <a:cs typeface="Comic Sans MS"/>
                <a:sym typeface="Comic Sans MS"/>
              </a:rPr>
              <a:t>output2= ∑ti.bi + (bias)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0" y="3645425"/>
            <a:ext cx="1142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Trunck net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5" name="Google Shape;245;p29"/>
          <p:cNvSpPr txBox="1"/>
          <p:nvPr/>
        </p:nvSpPr>
        <p:spPr>
          <a:xfrm>
            <a:off x="0" y="1350063"/>
            <a:ext cx="1089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Branch net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6162575" y="550850"/>
            <a:ext cx="407400" cy="17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b1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b2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b3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bn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7" name="Google Shape;247;p29"/>
          <p:cNvSpPr/>
          <p:nvPr/>
        </p:nvSpPr>
        <p:spPr>
          <a:xfrm>
            <a:off x="6180275" y="596025"/>
            <a:ext cx="372000" cy="14346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9"/>
          <p:cNvSpPr txBox="1"/>
          <p:nvPr/>
        </p:nvSpPr>
        <p:spPr>
          <a:xfrm>
            <a:off x="6180275" y="2984950"/>
            <a:ext cx="5055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t1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t2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t3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tn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9" name="Google Shape;249;p29"/>
          <p:cNvSpPr/>
          <p:nvPr/>
        </p:nvSpPr>
        <p:spPr>
          <a:xfrm>
            <a:off x="6180275" y="2984950"/>
            <a:ext cx="372000" cy="14346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9"/>
          <p:cNvSpPr txBox="1"/>
          <p:nvPr/>
        </p:nvSpPr>
        <p:spPr>
          <a:xfrm>
            <a:off x="1018350" y="807575"/>
            <a:ext cx="575400" cy="1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mic Sans MS"/>
                <a:ea typeface="Comic Sans MS"/>
                <a:cs typeface="Comic Sans MS"/>
                <a:sym typeface="Comic Sans MS"/>
              </a:rPr>
              <a:t>u(x1)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mic Sans MS"/>
                <a:ea typeface="Comic Sans MS"/>
                <a:cs typeface="Comic Sans MS"/>
                <a:sym typeface="Comic Sans MS"/>
              </a:rPr>
              <a:t>u(x2)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mic Sans MS"/>
                <a:ea typeface="Comic Sans MS"/>
                <a:cs typeface="Comic Sans MS"/>
                <a:sym typeface="Comic Sans MS"/>
              </a:rPr>
              <a:t>u(x3)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mic Sans MS"/>
                <a:ea typeface="Comic Sans MS"/>
                <a:cs typeface="Comic Sans MS"/>
                <a:sym typeface="Comic Sans MS"/>
              </a:rPr>
              <a:t>u(xn)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1098725" y="3506525"/>
            <a:ext cx="3720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Comic Sans MS"/>
                <a:ea typeface="Comic Sans MS"/>
                <a:cs typeface="Comic Sans MS"/>
                <a:sym typeface="Comic Sans MS"/>
              </a:rPr>
              <a:t>xj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Comic Sans MS"/>
                <a:ea typeface="Comic Sans MS"/>
                <a:cs typeface="Comic Sans MS"/>
                <a:sym typeface="Comic Sans MS"/>
              </a:rPr>
              <a:t>tj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2" name="Google Shape;252;p29"/>
          <p:cNvSpPr/>
          <p:nvPr/>
        </p:nvSpPr>
        <p:spPr>
          <a:xfrm>
            <a:off x="1143000" y="3543100"/>
            <a:ext cx="247800" cy="566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9"/>
          <p:cNvSpPr/>
          <p:nvPr/>
        </p:nvSpPr>
        <p:spPr>
          <a:xfrm>
            <a:off x="1081025" y="869550"/>
            <a:ext cx="407400" cy="1301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4" name="Google Shape;254;p29"/>
          <p:cNvCxnSpPr/>
          <p:nvPr/>
        </p:nvCxnSpPr>
        <p:spPr>
          <a:xfrm flipH="1" rot="10800000">
            <a:off x="5427275" y="2330825"/>
            <a:ext cx="573900" cy="11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9"/>
          <p:cNvCxnSpPr/>
          <p:nvPr/>
        </p:nvCxnSpPr>
        <p:spPr>
          <a:xfrm flipH="1" rot="10800000">
            <a:off x="5448150" y="2341325"/>
            <a:ext cx="542400" cy="8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29"/>
          <p:cNvCxnSpPr/>
          <p:nvPr/>
        </p:nvCxnSpPr>
        <p:spPr>
          <a:xfrm>
            <a:off x="5458575" y="901425"/>
            <a:ext cx="521700" cy="12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9"/>
          <p:cNvCxnSpPr/>
          <p:nvPr/>
        </p:nvCxnSpPr>
        <p:spPr>
          <a:xfrm>
            <a:off x="5469000" y="1214400"/>
            <a:ext cx="542400" cy="97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29"/>
          <p:cNvSpPr/>
          <p:nvPr/>
        </p:nvSpPr>
        <p:spPr>
          <a:xfrm>
            <a:off x="5896975" y="2107050"/>
            <a:ext cx="247800" cy="22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9"/>
          <p:cNvSpPr txBox="1"/>
          <p:nvPr/>
        </p:nvSpPr>
        <p:spPr>
          <a:xfrm>
            <a:off x="6376850" y="2485050"/>
            <a:ext cx="2145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Comic Sans MS"/>
                <a:ea typeface="Comic Sans MS"/>
                <a:cs typeface="Comic Sans MS"/>
                <a:sym typeface="Comic Sans MS"/>
              </a:rPr>
              <a:t>output1= ∑ti.bi + (bias)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77475" y="57525"/>
            <a:ext cx="3284100" cy="280500"/>
          </a:xfrm>
          <a:prstGeom prst="round1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000" y="285850"/>
            <a:ext cx="6250651" cy="476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type="title"/>
          </p:nvPr>
        </p:nvSpPr>
        <p:spPr>
          <a:xfrm>
            <a:off x="353425" y="319850"/>
            <a:ext cx="82038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GB" sz="1400">
                <a:latin typeface="Comic Sans MS"/>
                <a:ea typeface="Comic Sans MS"/>
                <a:cs typeface="Comic Sans MS"/>
                <a:sym typeface="Comic Sans MS"/>
              </a:rPr>
              <a:t>rchitecture for 2 output DeepOnet</a:t>
            </a:r>
            <a:endParaRPr/>
          </a:p>
        </p:txBody>
      </p:sp>
      <p:pic>
        <p:nvPicPr>
          <p:cNvPr id="271" name="Google Shape;2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825" y="682250"/>
            <a:ext cx="6578425" cy="441180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1"/>
          <p:cNvSpPr/>
          <p:nvPr/>
        </p:nvSpPr>
        <p:spPr>
          <a:xfrm>
            <a:off x="353425" y="319850"/>
            <a:ext cx="2903700" cy="332700"/>
          </a:xfrm>
          <a:prstGeom prst="round1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776" y="613871"/>
            <a:ext cx="8520600" cy="382335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311700" y="4481500"/>
            <a:ext cx="806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Source: </a:t>
            </a:r>
            <a:r>
              <a:rPr lang="en-GB" sz="13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https://pubs.aip.org/aip/pof/article/34/5/055130/2847510/Physics-informed-data-based-neural-networks-for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258825" y="187850"/>
            <a:ext cx="24081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does a PINN work</a:t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/>
          <p:nvPr/>
        </p:nvSpPr>
        <p:spPr>
          <a:xfrm>
            <a:off x="2191575" y="90325"/>
            <a:ext cx="5364000" cy="332700"/>
          </a:xfrm>
          <a:prstGeom prst="round1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GB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Custom Loss function for the equations</a:t>
            </a:r>
            <a:endParaRPr/>
          </a:p>
        </p:txBody>
      </p:sp>
      <p:pic>
        <p:nvPicPr>
          <p:cNvPr id="278" name="Google Shape;2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575" y="533675"/>
            <a:ext cx="4986089" cy="44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 txBox="1"/>
          <p:nvPr>
            <p:ph type="title"/>
          </p:nvPr>
        </p:nvSpPr>
        <p:spPr>
          <a:xfrm>
            <a:off x="2346150" y="142450"/>
            <a:ext cx="475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Mean squared error vs epochs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84" name="Google Shape;2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900" y="1017713"/>
            <a:ext cx="5295900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3"/>
          <p:cNvSpPr/>
          <p:nvPr/>
        </p:nvSpPr>
        <p:spPr>
          <a:xfrm>
            <a:off x="2182375" y="189400"/>
            <a:ext cx="4985400" cy="478800"/>
          </a:xfrm>
          <a:prstGeom prst="round1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/>
        </p:nvSpPr>
        <p:spPr>
          <a:xfrm>
            <a:off x="186900" y="1144000"/>
            <a:ext cx="8994600" cy="20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*Let Cost of one PINN simulation for a single f be ‘ </a:t>
            </a:r>
            <a:r>
              <a:rPr b="1" i="1" lang="en-GB">
                <a:latin typeface="Comic Sans MS"/>
                <a:ea typeface="Comic Sans MS"/>
                <a:cs typeface="Comic Sans MS"/>
                <a:sym typeface="Comic Sans MS"/>
              </a:rPr>
              <a:t>S </a:t>
            </a:r>
            <a:r>
              <a:rPr b="1" lang="en-GB">
                <a:latin typeface="Comic Sans MS"/>
                <a:ea typeface="Comic Sans MS"/>
                <a:cs typeface="Comic Sans MS"/>
                <a:sym typeface="Comic Sans MS"/>
              </a:rPr>
              <a:t>‘. </a:t>
            </a: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Then if we want simulations for 500 different functions with different forcing functions, solving using PINNs =[500*S]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*Now Using DeepOnet (Using 100 functions for training let’s say)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Cost to train using 100 functions ~ 100*S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*Using this we can Obtain the solution for as many functions as we want with any random  coefficients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/>
          <p:nvPr>
            <p:ph type="title"/>
          </p:nvPr>
        </p:nvSpPr>
        <p:spPr>
          <a:xfrm>
            <a:off x="3347725" y="1895225"/>
            <a:ext cx="179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375" y="1444225"/>
            <a:ext cx="4379376" cy="26578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914952" y="311800"/>
            <a:ext cx="37788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dk1"/>
                </a:solidFill>
              </a:rPr>
              <a:t>Mean Squared Loss Function</a:t>
            </a:r>
            <a:endParaRPr b="1" sz="18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212" y="724732"/>
            <a:ext cx="4290425" cy="35685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2426650" y="108200"/>
            <a:ext cx="50727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dk1"/>
                </a:solidFill>
              </a:rPr>
              <a:t>Example- solving a system of equations</a:t>
            </a:r>
            <a:endParaRPr b="1" sz="18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50" y="1852625"/>
            <a:ext cx="349567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4575" y="1852625"/>
            <a:ext cx="3495675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1428938" y="889875"/>
            <a:ext cx="18327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PINN Solution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5570763" y="945900"/>
            <a:ext cx="22752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Analytical solution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825" y="1863938"/>
            <a:ext cx="3600450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075" y="1927838"/>
            <a:ext cx="3600450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1261075" y="1276775"/>
            <a:ext cx="33540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Pressure Field obtained from PINN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5411125" y="1276775"/>
            <a:ext cx="18225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Analytical Pressure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744600" y="364925"/>
            <a:ext cx="80649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We can obtain the pressure upto a constant without even using any information about the pressure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850" y="1675125"/>
            <a:ext cx="3343275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2287950" y="550825"/>
            <a:ext cx="45681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Times New Roman"/>
                <a:ea typeface="Times New Roman"/>
                <a:cs typeface="Times New Roman"/>
                <a:sym typeface="Times New Roman"/>
              </a:rPr>
              <a:t>Heat equation solution on a square plate using PINN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9175" y="1675125"/>
            <a:ext cx="25908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430600" y="646400"/>
            <a:ext cx="5061300" cy="4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accent2"/>
                </a:solidFill>
              </a:rPr>
              <a:t>def</a:t>
            </a:r>
            <a:r>
              <a:rPr lang="en-GB" sz="800">
                <a:solidFill>
                  <a:schemeClr val="accent2"/>
                </a:solidFill>
              </a:rPr>
              <a:t> loss(xy,xyb1,xyb2,xyb3,xyb4):</a:t>
            </a:r>
            <a:endParaRPr sz="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2"/>
                </a:solidFill>
              </a:rPr>
              <a:t>    </a:t>
            </a:r>
            <a:r>
              <a:rPr b="1" lang="en-GB" sz="800">
                <a:solidFill>
                  <a:schemeClr val="accent2"/>
                </a:solidFill>
              </a:rPr>
              <a:t>with</a:t>
            </a:r>
            <a:r>
              <a:rPr lang="en-GB" sz="800">
                <a:solidFill>
                  <a:schemeClr val="accent2"/>
                </a:solidFill>
              </a:rPr>
              <a:t> tf</a:t>
            </a:r>
            <a:r>
              <a:rPr b="1" lang="en-GB" sz="800">
                <a:solidFill>
                  <a:schemeClr val="accent2"/>
                </a:solidFill>
              </a:rPr>
              <a:t>.</a:t>
            </a:r>
            <a:r>
              <a:rPr lang="en-GB" sz="800">
                <a:solidFill>
                  <a:schemeClr val="accent2"/>
                </a:solidFill>
              </a:rPr>
              <a:t>GradientTape(persistent</a:t>
            </a:r>
            <a:r>
              <a:rPr b="1" lang="en-GB" sz="800">
                <a:solidFill>
                  <a:schemeClr val="accent2"/>
                </a:solidFill>
              </a:rPr>
              <a:t>=True</a:t>
            </a:r>
            <a:r>
              <a:rPr lang="en-GB" sz="800">
                <a:solidFill>
                  <a:schemeClr val="accent2"/>
                </a:solidFill>
              </a:rPr>
              <a:t>) </a:t>
            </a:r>
            <a:r>
              <a:rPr b="1" lang="en-GB" sz="800">
                <a:solidFill>
                  <a:schemeClr val="accent2"/>
                </a:solidFill>
              </a:rPr>
              <a:t>as</a:t>
            </a:r>
            <a:r>
              <a:rPr lang="en-GB" sz="800">
                <a:solidFill>
                  <a:schemeClr val="accent2"/>
                </a:solidFill>
              </a:rPr>
              <a:t> tape:</a:t>
            </a:r>
            <a:endParaRPr sz="7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2"/>
                </a:solidFill>
              </a:rPr>
              <a:t>        </a:t>
            </a:r>
            <a:endParaRPr sz="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2"/>
                </a:solidFill>
              </a:rPr>
              <a:t>        x,y</a:t>
            </a:r>
            <a:r>
              <a:rPr b="1" lang="en-GB" sz="800">
                <a:solidFill>
                  <a:schemeClr val="accent2"/>
                </a:solidFill>
              </a:rPr>
              <a:t>=</a:t>
            </a:r>
            <a:r>
              <a:rPr lang="en-GB" sz="800">
                <a:solidFill>
                  <a:schemeClr val="accent2"/>
                </a:solidFill>
              </a:rPr>
              <a:t>tf</a:t>
            </a:r>
            <a:r>
              <a:rPr b="1" lang="en-GB" sz="800">
                <a:solidFill>
                  <a:schemeClr val="accent2"/>
                </a:solidFill>
              </a:rPr>
              <a:t>.</a:t>
            </a:r>
            <a:r>
              <a:rPr lang="en-GB" sz="800">
                <a:solidFill>
                  <a:schemeClr val="accent2"/>
                </a:solidFill>
              </a:rPr>
              <a:t>unstack(xy,axis</a:t>
            </a:r>
            <a:r>
              <a:rPr b="1" lang="en-GB" sz="800">
                <a:solidFill>
                  <a:schemeClr val="accent2"/>
                </a:solidFill>
              </a:rPr>
              <a:t>=</a:t>
            </a:r>
            <a:r>
              <a:rPr lang="en-GB" sz="800">
                <a:solidFill>
                  <a:schemeClr val="accent2"/>
                </a:solidFill>
              </a:rPr>
              <a:t>1)</a:t>
            </a:r>
            <a:endParaRPr sz="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2"/>
                </a:solidFill>
              </a:rPr>
              <a:t>        </a:t>
            </a:r>
            <a:endParaRPr sz="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2"/>
                </a:solidFill>
              </a:rPr>
              <a:t>        tape</a:t>
            </a:r>
            <a:r>
              <a:rPr b="1" lang="en-GB" sz="800">
                <a:solidFill>
                  <a:schemeClr val="accent2"/>
                </a:solidFill>
              </a:rPr>
              <a:t>.</a:t>
            </a:r>
            <a:r>
              <a:rPr lang="en-GB" sz="800">
                <a:solidFill>
                  <a:schemeClr val="accent2"/>
                </a:solidFill>
              </a:rPr>
              <a:t>watch(x)</a:t>
            </a:r>
            <a:endParaRPr sz="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2"/>
                </a:solidFill>
              </a:rPr>
              <a:t>        tape</a:t>
            </a:r>
            <a:r>
              <a:rPr b="1" lang="en-GB" sz="800">
                <a:solidFill>
                  <a:schemeClr val="accent2"/>
                </a:solidFill>
              </a:rPr>
              <a:t>.</a:t>
            </a:r>
            <a:r>
              <a:rPr lang="en-GB" sz="800">
                <a:solidFill>
                  <a:schemeClr val="accent2"/>
                </a:solidFill>
              </a:rPr>
              <a:t>watch(y)</a:t>
            </a:r>
            <a:endParaRPr sz="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2"/>
                </a:solidFill>
              </a:rPr>
              <a:t>        </a:t>
            </a:r>
            <a:endParaRPr sz="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2"/>
                </a:solidFill>
              </a:rPr>
              <a:t>        T</a:t>
            </a:r>
            <a:r>
              <a:rPr b="1" lang="en-GB" sz="800">
                <a:solidFill>
                  <a:schemeClr val="accent2"/>
                </a:solidFill>
              </a:rPr>
              <a:t>=</a:t>
            </a:r>
            <a:r>
              <a:rPr lang="en-GB" sz="800">
                <a:solidFill>
                  <a:schemeClr val="accent2"/>
                </a:solidFill>
              </a:rPr>
              <a:t>modelheat(tf</a:t>
            </a:r>
            <a:r>
              <a:rPr b="1" lang="en-GB" sz="800">
                <a:solidFill>
                  <a:schemeClr val="accent2"/>
                </a:solidFill>
              </a:rPr>
              <a:t>.</a:t>
            </a:r>
            <a:r>
              <a:rPr lang="en-GB" sz="800">
                <a:solidFill>
                  <a:schemeClr val="accent2"/>
                </a:solidFill>
              </a:rPr>
              <a:t>stack((x,y),axis</a:t>
            </a:r>
            <a:r>
              <a:rPr b="1" lang="en-GB" sz="800">
                <a:solidFill>
                  <a:schemeClr val="accent2"/>
                </a:solidFill>
              </a:rPr>
              <a:t>=</a:t>
            </a:r>
            <a:r>
              <a:rPr lang="en-GB" sz="800">
                <a:solidFill>
                  <a:schemeClr val="accent2"/>
                </a:solidFill>
              </a:rPr>
              <a:t>1))</a:t>
            </a:r>
            <a:endParaRPr sz="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2"/>
                </a:solidFill>
              </a:rPr>
              <a:t>        dTdx</a:t>
            </a:r>
            <a:r>
              <a:rPr b="1" lang="en-GB" sz="800">
                <a:solidFill>
                  <a:schemeClr val="accent2"/>
                </a:solidFill>
              </a:rPr>
              <a:t>=</a:t>
            </a:r>
            <a:r>
              <a:rPr lang="en-GB" sz="800">
                <a:solidFill>
                  <a:schemeClr val="accent2"/>
                </a:solidFill>
              </a:rPr>
              <a:t>tape</a:t>
            </a:r>
            <a:r>
              <a:rPr b="1" lang="en-GB" sz="800">
                <a:solidFill>
                  <a:schemeClr val="accent2"/>
                </a:solidFill>
              </a:rPr>
              <a:t>.</a:t>
            </a:r>
            <a:r>
              <a:rPr lang="en-GB" sz="800">
                <a:solidFill>
                  <a:schemeClr val="accent2"/>
                </a:solidFill>
              </a:rPr>
              <a:t>gradient(T,x)</a:t>
            </a:r>
            <a:endParaRPr sz="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2"/>
                </a:solidFill>
              </a:rPr>
              <a:t>        dTdy</a:t>
            </a:r>
            <a:r>
              <a:rPr b="1" lang="en-GB" sz="800">
                <a:solidFill>
                  <a:schemeClr val="accent2"/>
                </a:solidFill>
              </a:rPr>
              <a:t>=</a:t>
            </a:r>
            <a:r>
              <a:rPr lang="en-GB" sz="800">
                <a:solidFill>
                  <a:schemeClr val="accent2"/>
                </a:solidFill>
              </a:rPr>
              <a:t>tape</a:t>
            </a:r>
            <a:r>
              <a:rPr b="1" lang="en-GB" sz="800">
                <a:solidFill>
                  <a:schemeClr val="accent2"/>
                </a:solidFill>
              </a:rPr>
              <a:t>.</a:t>
            </a:r>
            <a:r>
              <a:rPr lang="en-GB" sz="800">
                <a:solidFill>
                  <a:schemeClr val="accent2"/>
                </a:solidFill>
              </a:rPr>
              <a:t>gradient(T,y)</a:t>
            </a:r>
            <a:endParaRPr sz="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2"/>
                </a:solidFill>
              </a:rPr>
              <a:t>        </a:t>
            </a:r>
            <a:endParaRPr sz="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2"/>
                </a:solidFill>
              </a:rPr>
              <a:t>        d2Tdx2</a:t>
            </a:r>
            <a:r>
              <a:rPr b="1" lang="en-GB" sz="800">
                <a:solidFill>
                  <a:schemeClr val="accent2"/>
                </a:solidFill>
              </a:rPr>
              <a:t>=</a:t>
            </a:r>
            <a:r>
              <a:rPr lang="en-GB" sz="800">
                <a:solidFill>
                  <a:schemeClr val="accent2"/>
                </a:solidFill>
              </a:rPr>
              <a:t>tape</a:t>
            </a:r>
            <a:r>
              <a:rPr b="1" lang="en-GB" sz="800">
                <a:solidFill>
                  <a:schemeClr val="accent2"/>
                </a:solidFill>
              </a:rPr>
              <a:t>.</a:t>
            </a:r>
            <a:r>
              <a:rPr lang="en-GB" sz="800">
                <a:solidFill>
                  <a:schemeClr val="accent2"/>
                </a:solidFill>
              </a:rPr>
              <a:t>gradient(dTdx,x)</a:t>
            </a:r>
            <a:endParaRPr sz="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2"/>
                </a:solidFill>
              </a:rPr>
              <a:t>        d2Tdy2</a:t>
            </a:r>
            <a:r>
              <a:rPr b="1" lang="en-GB" sz="800">
                <a:solidFill>
                  <a:schemeClr val="accent2"/>
                </a:solidFill>
              </a:rPr>
              <a:t>=</a:t>
            </a:r>
            <a:r>
              <a:rPr lang="en-GB" sz="800">
                <a:solidFill>
                  <a:schemeClr val="accent2"/>
                </a:solidFill>
              </a:rPr>
              <a:t>tape</a:t>
            </a:r>
            <a:r>
              <a:rPr b="1" lang="en-GB" sz="800">
                <a:solidFill>
                  <a:schemeClr val="accent2"/>
                </a:solidFill>
              </a:rPr>
              <a:t>.</a:t>
            </a:r>
            <a:r>
              <a:rPr lang="en-GB" sz="800">
                <a:solidFill>
                  <a:schemeClr val="accent2"/>
                </a:solidFill>
              </a:rPr>
              <a:t>gradient(dTdy,y)</a:t>
            </a:r>
            <a:endParaRPr sz="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2"/>
                </a:solidFill>
              </a:rPr>
              <a:t>        </a:t>
            </a:r>
            <a:endParaRPr sz="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2"/>
                </a:solidFill>
              </a:rPr>
              <a:t>        xb1,yb1</a:t>
            </a:r>
            <a:r>
              <a:rPr b="1" lang="en-GB" sz="800">
                <a:solidFill>
                  <a:schemeClr val="accent2"/>
                </a:solidFill>
              </a:rPr>
              <a:t>=</a:t>
            </a:r>
            <a:r>
              <a:rPr lang="en-GB" sz="800">
                <a:solidFill>
                  <a:schemeClr val="accent2"/>
                </a:solidFill>
              </a:rPr>
              <a:t>tf</a:t>
            </a:r>
            <a:r>
              <a:rPr b="1" lang="en-GB" sz="800">
                <a:solidFill>
                  <a:schemeClr val="accent2"/>
                </a:solidFill>
              </a:rPr>
              <a:t>.</a:t>
            </a:r>
            <a:r>
              <a:rPr lang="en-GB" sz="800">
                <a:solidFill>
                  <a:schemeClr val="accent2"/>
                </a:solidFill>
              </a:rPr>
              <a:t>unstack(xyb1,axis</a:t>
            </a:r>
            <a:r>
              <a:rPr b="1" lang="en-GB" sz="800">
                <a:solidFill>
                  <a:schemeClr val="accent2"/>
                </a:solidFill>
              </a:rPr>
              <a:t>=</a:t>
            </a:r>
            <a:r>
              <a:rPr lang="en-GB" sz="800">
                <a:solidFill>
                  <a:schemeClr val="accent2"/>
                </a:solidFill>
              </a:rPr>
              <a:t>1)</a:t>
            </a:r>
            <a:endParaRPr sz="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2"/>
                </a:solidFill>
              </a:rPr>
              <a:t>        Tb1 </a:t>
            </a:r>
            <a:r>
              <a:rPr b="1" lang="en-GB" sz="800">
                <a:solidFill>
                  <a:schemeClr val="accent2"/>
                </a:solidFill>
              </a:rPr>
              <a:t>=</a:t>
            </a:r>
            <a:r>
              <a:rPr lang="en-GB" sz="800">
                <a:solidFill>
                  <a:schemeClr val="accent2"/>
                </a:solidFill>
              </a:rPr>
              <a:t> modelheat(tf</a:t>
            </a:r>
            <a:r>
              <a:rPr b="1" lang="en-GB" sz="800">
                <a:solidFill>
                  <a:schemeClr val="accent2"/>
                </a:solidFill>
              </a:rPr>
              <a:t>.</a:t>
            </a:r>
            <a:r>
              <a:rPr lang="en-GB" sz="800">
                <a:solidFill>
                  <a:schemeClr val="accent2"/>
                </a:solidFill>
              </a:rPr>
              <a:t>stack((xb1,yb1),axis</a:t>
            </a:r>
            <a:r>
              <a:rPr b="1" lang="en-GB" sz="800">
                <a:solidFill>
                  <a:schemeClr val="accent2"/>
                </a:solidFill>
              </a:rPr>
              <a:t>=</a:t>
            </a:r>
            <a:r>
              <a:rPr lang="en-GB" sz="800">
                <a:solidFill>
                  <a:schemeClr val="accent2"/>
                </a:solidFill>
              </a:rPr>
              <a:t>1))</a:t>
            </a:r>
            <a:endParaRPr sz="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2"/>
                </a:solidFill>
              </a:rPr>
              <a:t>        </a:t>
            </a:r>
            <a:endParaRPr sz="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2"/>
                </a:solidFill>
              </a:rPr>
              <a:t>        xb2,yb2</a:t>
            </a:r>
            <a:r>
              <a:rPr b="1" lang="en-GB" sz="800">
                <a:solidFill>
                  <a:schemeClr val="accent2"/>
                </a:solidFill>
              </a:rPr>
              <a:t>=</a:t>
            </a:r>
            <a:r>
              <a:rPr lang="en-GB" sz="800">
                <a:solidFill>
                  <a:schemeClr val="accent2"/>
                </a:solidFill>
              </a:rPr>
              <a:t>tf</a:t>
            </a:r>
            <a:r>
              <a:rPr b="1" lang="en-GB" sz="800">
                <a:solidFill>
                  <a:schemeClr val="accent2"/>
                </a:solidFill>
              </a:rPr>
              <a:t>.</a:t>
            </a:r>
            <a:r>
              <a:rPr lang="en-GB" sz="800">
                <a:solidFill>
                  <a:schemeClr val="accent2"/>
                </a:solidFill>
              </a:rPr>
              <a:t>unstack(xyb2,axis</a:t>
            </a:r>
            <a:r>
              <a:rPr b="1" lang="en-GB" sz="800">
                <a:solidFill>
                  <a:schemeClr val="accent2"/>
                </a:solidFill>
              </a:rPr>
              <a:t>=</a:t>
            </a:r>
            <a:r>
              <a:rPr lang="en-GB" sz="800">
                <a:solidFill>
                  <a:schemeClr val="accent2"/>
                </a:solidFill>
              </a:rPr>
              <a:t>1)</a:t>
            </a:r>
            <a:endParaRPr sz="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2"/>
                </a:solidFill>
              </a:rPr>
              <a:t>        Tb2 </a:t>
            </a:r>
            <a:r>
              <a:rPr b="1" lang="en-GB" sz="800">
                <a:solidFill>
                  <a:schemeClr val="accent2"/>
                </a:solidFill>
              </a:rPr>
              <a:t>=</a:t>
            </a:r>
            <a:r>
              <a:rPr lang="en-GB" sz="800">
                <a:solidFill>
                  <a:schemeClr val="accent2"/>
                </a:solidFill>
              </a:rPr>
              <a:t> modelheat(tf</a:t>
            </a:r>
            <a:r>
              <a:rPr b="1" lang="en-GB" sz="800">
                <a:solidFill>
                  <a:schemeClr val="accent2"/>
                </a:solidFill>
              </a:rPr>
              <a:t>.</a:t>
            </a:r>
            <a:r>
              <a:rPr lang="en-GB" sz="800">
                <a:solidFill>
                  <a:schemeClr val="accent2"/>
                </a:solidFill>
              </a:rPr>
              <a:t>stack((xb2,yb2),axis</a:t>
            </a:r>
            <a:r>
              <a:rPr b="1" lang="en-GB" sz="800">
                <a:solidFill>
                  <a:schemeClr val="accent2"/>
                </a:solidFill>
              </a:rPr>
              <a:t>=</a:t>
            </a:r>
            <a:r>
              <a:rPr lang="en-GB" sz="800">
                <a:solidFill>
                  <a:schemeClr val="accent2"/>
                </a:solidFill>
              </a:rPr>
              <a:t>1))</a:t>
            </a:r>
            <a:endParaRPr sz="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2"/>
                </a:solidFill>
              </a:rPr>
              <a:t>        </a:t>
            </a:r>
            <a:endParaRPr sz="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2"/>
                </a:solidFill>
              </a:rPr>
              <a:t>        xb3,yb3</a:t>
            </a:r>
            <a:r>
              <a:rPr b="1" lang="en-GB" sz="800">
                <a:solidFill>
                  <a:schemeClr val="accent2"/>
                </a:solidFill>
              </a:rPr>
              <a:t>=</a:t>
            </a:r>
            <a:r>
              <a:rPr lang="en-GB" sz="800">
                <a:solidFill>
                  <a:schemeClr val="accent2"/>
                </a:solidFill>
              </a:rPr>
              <a:t>tf</a:t>
            </a:r>
            <a:r>
              <a:rPr b="1" lang="en-GB" sz="800">
                <a:solidFill>
                  <a:schemeClr val="accent2"/>
                </a:solidFill>
              </a:rPr>
              <a:t>.</a:t>
            </a:r>
            <a:r>
              <a:rPr lang="en-GB" sz="800">
                <a:solidFill>
                  <a:schemeClr val="accent2"/>
                </a:solidFill>
              </a:rPr>
              <a:t>unstack(xyb3,axis</a:t>
            </a:r>
            <a:r>
              <a:rPr b="1" lang="en-GB" sz="800">
                <a:solidFill>
                  <a:schemeClr val="accent2"/>
                </a:solidFill>
              </a:rPr>
              <a:t>=</a:t>
            </a:r>
            <a:r>
              <a:rPr lang="en-GB" sz="800">
                <a:solidFill>
                  <a:schemeClr val="accent2"/>
                </a:solidFill>
              </a:rPr>
              <a:t>1)</a:t>
            </a:r>
            <a:endParaRPr sz="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2"/>
                </a:solidFill>
              </a:rPr>
              <a:t>        Tb3 </a:t>
            </a:r>
            <a:r>
              <a:rPr b="1" lang="en-GB" sz="800">
                <a:solidFill>
                  <a:schemeClr val="accent2"/>
                </a:solidFill>
              </a:rPr>
              <a:t>=</a:t>
            </a:r>
            <a:r>
              <a:rPr lang="en-GB" sz="800">
                <a:solidFill>
                  <a:schemeClr val="accent2"/>
                </a:solidFill>
              </a:rPr>
              <a:t> modelheat(tf</a:t>
            </a:r>
            <a:r>
              <a:rPr b="1" lang="en-GB" sz="800">
                <a:solidFill>
                  <a:schemeClr val="accent2"/>
                </a:solidFill>
              </a:rPr>
              <a:t>.</a:t>
            </a:r>
            <a:r>
              <a:rPr lang="en-GB" sz="800">
                <a:solidFill>
                  <a:schemeClr val="accent2"/>
                </a:solidFill>
              </a:rPr>
              <a:t>stack((xb3,yb3),axis</a:t>
            </a:r>
            <a:r>
              <a:rPr b="1" lang="en-GB" sz="800">
                <a:solidFill>
                  <a:schemeClr val="accent2"/>
                </a:solidFill>
              </a:rPr>
              <a:t>=</a:t>
            </a:r>
            <a:r>
              <a:rPr lang="en-GB" sz="800">
                <a:solidFill>
                  <a:schemeClr val="accent2"/>
                </a:solidFill>
              </a:rPr>
              <a:t>1))</a:t>
            </a:r>
            <a:endParaRPr sz="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2"/>
                </a:solidFill>
              </a:rPr>
              <a:t>        </a:t>
            </a:r>
            <a:endParaRPr sz="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2"/>
                </a:solidFill>
              </a:rPr>
              <a:t>        xb4,yb4</a:t>
            </a:r>
            <a:r>
              <a:rPr b="1" lang="en-GB" sz="800">
                <a:solidFill>
                  <a:schemeClr val="accent2"/>
                </a:solidFill>
              </a:rPr>
              <a:t>=</a:t>
            </a:r>
            <a:r>
              <a:rPr lang="en-GB" sz="800">
                <a:solidFill>
                  <a:schemeClr val="accent2"/>
                </a:solidFill>
              </a:rPr>
              <a:t>tf</a:t>
            </a:r>
            <a:r>
              <a:rPr b="1" lang="en-GB" sz="800">
                <a:solidFill>
                  <a:schemeClr val="accent2"/>
                </a:solidFill>
              </a:rPr>
              <a:t>.</a:t>
            </a:r>
            <a:r>
              <a:rPr lang="en-GB" sz="800">
                <a:solidFill>
                  <a:schemeClr val="accent2"/>
                </a:solidFill>
              </a:rPr>
              <a:t>unstack(xyb4,axis</a:t>
            </a:r>
            <a:r>
              <a:rPr b="1" lang="en-GB" sz="800">
                <a:solidFill>
                  <a:schemeClr val="accent2"/>
                </a:solidFill>
              </a:rPr>
              <a:t>=</a:t>
            </a:r>
            <a:r>
              <a:rPr lang="en-GB" sz="800">
                <a:solidFill>
                  <a:schemeClr val="accent2"/>
                </a:solidFill>
              </a:rPr>
              <a:t>1)</a:t>
            </a:r>
            <a:endParaRPr sz="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2"/>
                </a:solidFill>
              </a:rPr>
              <a:t>        Tb4 </a:t>
            </a:r>
            <a:r>
              <a:rPr b="1" lang="en-GB" sz="800">
                <a:solidFill>
                  <a:schemeClr val="accent2"/>
                </a:solidFill>
              </a:rPr>
              <a:t>=</a:t>
            </a:r>
            <a:r>
              <a:rPr lang="en-GB" sz="800">
                <a:solidFill>
                  <a:schemeClr val="accent2"/>
                </a:solidFill>
              </a:rPr>
              <a:t> modelheat(tf</a:t>
            </a:r>
            <a:r>
              <a:rPr b="1" lang="en-GB" sz="800">
                <a:solidFill>
                  <a:schemeClr val="accent2"/>
                </a:solidFill>
              </a:rPr>
              <a:t>.</a:t>
            </a:r>
            <a:r>
              <a:rPr lang="en-GB" sz="800">
                <a:solidFill>
                  <a:schemeClr val="accent2"/>
                </a:solidFill>
              </a:rPr>
              <a:t>stack((xb4,yb4),axis</a:t>
            </a:r>
            <a:r>
              <a:rPr b="1" lang="en-GB" sz="800">
                <a:solidFill>
                  <a:schemeClr val="accent2"/>
                </a:solidFill>
              </a:rPr>
              <a:t>=</a:t>
            </a:r>
            <a:r>
              <a:rPr lang="en-GB" sz="800">
                <a:solidFill>
                  <a:schemeClr val="accent2"/>
                </a:solidFill>
              </a:rPr>
              <a:t>1))</a:t>
            </a:r>
            <a:endParaRPr sz="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2"/>
                </a:solidFill>
              </a:rPr>
              <a:t>        </a:t>
            </a:r>
            <a:endParaRPr sz="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2"/>
                </a:solidFill>
              </a:rPr>
              <a:t>        </a:t>
            </a:r>
            <a:endParaRPr sz="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2"/>
                </a:solidFill>
              </a:rPr>
              <a:t>    loss </a:t>
            </a:r>
            <a:r>
              <a:rPr b="1" lang="en-GB" sz="800">
                <a:solidFill>
                  <a:schemeClr val="accent2"/>
                </a:solidFill>
              </a:rPr>
              <a:t>=</a:t>
            </a:r>
            <a:r>
              <a:rPr lang="en-GB" sz="800">
                <a:solidFill>
                  <a:schemeClr val="accent2"/>
                </a:solidFill>
              </a:rPr>
              <a:t> tf</a:t>
            </a:r>
            <a:r>
              <a:rPr b="1" lang="en-GB" sz="800">
                <a:solidFill>
                  <a:schemeClr val="accent2"/>
                </a:solidFill>
              </a:rPr>
              <a:t>.</a:t>
            </a:r>
            <a:r>
              <a:rPr lang="en-GB" sz="800">
                <a:solidFill>
                  <a:schemeClr val="accent2"/>
                </a:solidFill>
              </a:rPr>
              <a:t>reduce_mean(tf</a:t>
            </a:r>
            <a:r>
              <a:rPr b="1" lang="en-GB" sz="800">
                <a:solidFill>
                  <a:schemeClr val="accent2"/>
                </a:solidFill>
              </a:rPr>
              <a:t>.</a:t>
            </a:r>
            <a:r>
              <a:rPr lang="en-GB" sz="800">
                <a:solidFill>
                  <a:schemeClr val="accent2"/>
                </a:solidFill>
              </a:rPr>
              <a:t>square(d2Tdx2</a:t>
            </a:r>
            <a:r>
              <a:rPr b="1" lang="en-GB" sz="800">
                <a:solidFill>
                  <a:schemeClr val="accent2"/>
                </a:solidFill>
              </a:rPr>
              <a:t>+</a:t>
            </a:r>
            <a:r>
              <a:rPr lang="en-GB" sz="800">
                <a:solidFill>
                  <a:schemeClr val="accent2"/>
                </a:solidFill>
              </a:rPr>
              <a:t>d2Tdy2))</a:t>
            </a:r>
            <a:r>
              <a:rPr b="1" lang="en-GB" sz="800">
                <a:solidFill>
                  <a:schemeClr val="accent2"/>
                </a:solidFill>
              </a:rPr>
              <a:t>+</a:t>
            </a:r>
            <a:r>
              <a:rPr lang="en-GB" sz="800">
                <a:solidFill>
                  <a:schemeClr val="accent2"/>
                </a:solidFill>
              </a:rPr>
              <a:t>tf</a:t>
            </a:r>
            <a:r>
              <a:rPr b="1" lang="en-GB" sz="800">
                <a:solidFill>
                  <a:schemeClr val="accent2"/>
                </a:solidFill>
              </a:rPr>
              <a:t>.</a:t>
            </a:r>
            <a:r>
              <a:rPr lang="en-GB" sz="800">
                <a:solidFill>
                  <a:schemeClr val="accent2"/>
                </a:solidFill>
              </a:rPr>
              <a:t>reduce_mean(tf</a:t>
            </a:r>
            <a:r>
              <a:rPr b="1" lang="en-GB" sz="800">
                <a:solidFill>
                  <a:schemeClr val="accent2"/>
                </a:solidFill>
              </a:rPr>
              <a:t>.</a:t>
            </a:r>
            <a:r>
              <a:rPr lang="en-GB" sz="800">
                <a:solidFill>
                  <a:schemeClr val="accent2"/>
                </a:solidFill>
              </a:rPr>
              <a:t>square(Tb1</a:t>
            </a:r>
            <a:r>
              <a:rPr b="1" lang="en-GB" sz="800">
                <a:solidFill>
                  <a:schemeClr val="accent2"/>
                </a:solidFill>
              </a:rPr>
              <a:t>-</a:t>
            </a:r>
            <a:r>
              <a:rPr lang="en-GB" sz="800">
                <a:solidFill>
                  <a:schemeClr val="accent2"/>
                </a:solidFill>
              </a:rPr>
              <a:t>100))</a:t>
            </a:r>
            <a:r>
              <a:rPr b="1" lang="en-GB" sz="800">
                <a:solidFill>
                  <a:schemeClr val="accent2"/>
                </a:solidFill>
              </a:rPr>
              <a:t>+</a:t>
            </a:r>
            <a:r>
              <a:rPr lang="en-GB" sz="800">
                <a:solidFill>
                  <a:schemeClr val="accent2"/>
                </a:solidFill>
              </a:rPr>
              <a:t>\</a:t>
            </a:r>
            <a:endParaRPr sz="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2"/>
                </a:solidFill>
              </a:rPr>
              <a:t>               tf</a:t>
            </a:r>
            <a:r>
              <a:rPr b="1" lang="en-GB" sz="800">
                <a:solidFill>
                  <a:schemeClr val="accent2"/>
                </a:solidFill>
              </a:rPr>
              <a:t>.</a:t>
            </a:r>
            <a:r>
              <a:rPr lang="en-GB" sz="800">
                <a:solidFill>
                  <a:schemeClr val="accent2"/>
                </a:solidFill>
              </a:rPr>
              <a:t>reduce_mean(tf</a:t>
            </a:r>
            <a:r>
              <a:rPr b="1" lang="en-GB" sz="800">
                <a:solidFill>
                  <a:schemeClr val="accent2"/>
                </a:solidFill>
              </a:rPr>
              <a:t>.</a:t>
            </a:r>
            <a:r>
              <a:rPr lang="en-GB" sz="800">
                <a:solidFill>
                  <a:schemeClr val="accent2"/>
                </a:solidFill>
              </a:rPr>
              <a:t>square(Tb2</a:t>
            </a:r>
            <a:r>
              <a:rPr b="1" lang="en-GB" sz="800">
                <a:solidFill>
                  <a:schemeClr val="accent2"/>
                </a:solidFill>
              </a:rPr>
              <a:t>+</a:t>
            </a:r>
            <a:r>
              <a:rPr lang="en-GB" sz="800">
                <a:solidFill>
                  <a:schemeClr val="accent2"/>
                </a:solidFill>
              </a:rPr>
              <a:t>100))</a:t>
            </a:r>
            <a:r>
              <a:rPr b="1" lang="en-GB" sz="800">
                <a:solidFill>
                  <a:schemeClr val="accent2"/>
                </a:solidFill>
              </a:rPr>
              <a:t>+</a:t>
            </a:r>
            <a:r>
              <a:rPr lang="en-GB" sz="800">
                <a:solidFill>
                  <a:schemeClr val="accent2"/>
                </a:solidFill>
              </a:rPr>
              <a:t>tf</a:t>
            </a:r>
            <a:r>
              <a:rPr b="1" lang="en-GB" sz="800">
                <a:solidFill>
                  <a:schemeClr val="accent2"/>
                </a:solidFill>
              </a:rPr>
              <a:t>.</a:t>
            </a:r>
            <a:r>
              <a:rPr lang="en-GB" sz="800">
                <a:solidFill>
                  <a:schemeClr val="accent2"/>
                </a:solidFill>
              </a:rPr>
              <a:t>reduce_mean(tf</a:t>
            </a:r>
            <a:r>
              <a:rPr b="1" lang="en-GB" sz="800">
                <a:solidFill>
                  <a:schemeClr val="accent2"/>
                </a:solidFill>
              </a:rPr>
              <a:t>.</a:t>
            </a:r>
            <a:r>
              <a:rPr lang="en-GB" sz="800">
                <a:solidFill>
                  <a:schemeClr val="accent2"/>
                </a:solidFill>
              </a:rPr>
              <a:t>square(Tb3))</a:t>
            </a:r>
            <a:r>
              <a:rPr b="1" lang="en-GB" sz="800">
                <a:solidFill>
                  <a:schemeClr val="accent2"/>
                </a:solidFill>
              </a:rPr>
              <a:t>+</a:t>
            </a:r>
            <a:r>
              <a:rPr lang="en-GB" sz="800">
                <a:solidFill>
                  <a:schemeClr val="accent2"/>
                </a:solidFill>
              </a:rPr>
              <a:t>tf</a:t>
            </a:r>
            <a:r>
              <a:rPr b="1" lang="en-GB" sz="800">
                <a:solidFill>
                  <a:schemeClr val="accent2"/>
                </a:solidFill>
              </a:rPr>
              <a:t>.</a:t>
            </a:r>
            <a:r>
              <a:rPr lang="en-GB" sz="800">
                <a:solidFill>
                  <a:schemeClr val="accent2"/>
                </a:solidFill>
              </a:rPr>
              <a:t>reduce_mean(tf</a:t>
            </a:r>
            <a:r>
              <a:rPr b="1" lang="en-GB" sz="800">
                <a:solidFill>
                  <a:schemeClr val="accent2"/>
                </a:solidFill>
              </a:rPr>
              <a:t>.</a:t>
            </a:r>
            <a:r>
              <a:rPr lang="en-GB" sz="800">
                <a:solidFill>
                  <a:schemeClr val="accent2"/>
                </a:solidFill>
              </a:rPr>
              <a:t>square(Tb4))</a:t>
            </a:r>
            <a:endParaRPr sz="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2"/>
                </a:solidFill>
              </a:rPr>
              <a:t>          </a:t>
            </a:r>
            <a:endParaRPr sz="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accent2"/>
                </a:solidFill>
              </a:rPr>
              <a:t>    </a:t>
            </a:r>
            <a:r>
              <a:rPr b="1" lang="en-GB" sz="800">
                <a:solidFill>
                  <a:schemeClr val="accent2"/>
                </a:solidFill>
              </a:rPr>
              <a:t>return</a:t>
            </a:r>
            <a:r>
              <a:rPr lang="en-GB" sz="800">
                <a:solidFill>
                  <a:schemeClr val="accent2"/>
                </a:solidFill>
              </a:rPr>
              <a:t> loss</a:t>
            </a:r>
            <a:endParaRPr sz="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0" name="Google Shape;110;p20"/>
          <p:cNvSpPr txBox="1"/>
          <p:nvPr/>
        </p:nvSpPr>
        <p:spPr>
          <a:xfrm>
            <a:off x="4572000" y="1710950"/>
            <a:ext cx="4211700" cy="1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800">
                <a:solidFill>
                  <a:schemeClr val="accent2"/>
                </a:solidFill>
              </a:rPr>
              <a:t>#Define the neural network architecture- takes 2 inputs, the x ,y and gives Temparature</a:t>
            </a:r>
            <a:endParaRPr i="1" sz="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2"/>
                </a:solidFill>
              </a:rPr>
              <a:t>modelheat </a:t>
            </a:r>
            <a:r>
              <a:rPr b="1" lang="en-GB" sz="800">
                <a:solidFill>
                  <a:schemeClr val="accent2"/>
                </a:solidFill>
              </a:rPr>
              <a:t>=</a:t>
            </a:r>
            <a:r>
              <a:rPr lang="en-GB" sz="800">
                <a:solidFill>
                  <a:schemeClr val="accent2"/>
                </a:solidFill>
              </a:rPr>
              <a:t> tf</a:t>
            </a:r>
            <a:r>
              <a:rPr b="1" lang="en-GB" sz="800">
                <a:solidFill>
                  <a:schemeClr val="accent2"/>
                </a:solidFill>
              </a:rPr>
              <a:t>.</a:t>
            </a:r>
            <a:r>
              <a:rPr lang="en-GB" sz="800">
                <a:solidFill>
                  <a:schemeClr val="accent2"/>
                </a:solidFill>
              </a:rPr>
              <a:t>keras</a:t>
            </a:r>
            <a:r>
              <a:rPr b="1" lang="en-GB" sz="800">
                <a:solidFill>
                  <a:schemeClr val="accent2"/>
                </a:solidFill>
              </a:rPr>
              <a:t>.</a:t>
            </a:r>
            <a:r>
              <a:rPr lang="en-GB" sz="800">
                <a:solidFill>
                  <a:schemeClr val="accent2"/>
                </a:solidFill>
              </a:rPr>
              <a:t>Sequential([</a:t>
            </a:r>
            <a:endParaRPr sz="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2"/>
                </a:solidFill>
              </a:rPr>
              <a:t>    tf</a:t>
            </a:r>
            <a:r>
              <a:rPr b="1" lang="en-GB" sz="800">
                <a:solidFill>
                  <a:schemeClr val="accent2"/>
                </a:solidFill>
              </a:rPr>
              <a:t>.</a:t>
            </a:r>
            <a:r>
              <a:rPr lang="en-GB" sz="800">
                <a:solidFill>
                  <a:schemeClr val="accent2"/>
                </a:solidFill>
              </a:rPr>
              <a:t>keras</a:t>
            </a:r>
            <a:r>
              <a:rPr b="1" lang="en-GB" sz="800">
                <a:solidFill>
                  <a:schemeClr val="accent2"/>
                </a:solidFill>
              </a:rPr>
              <a:t>.</a:t>
            </a:r>
            <a:r>
              <a:rPr lang="en-GB" sz="800">
                <a:solidFill>
                  <a:schemeClr val="accent2"/>
                </a:solidFill>
              </a:rPr>
              <a:t>layers</a:t>
            </a:r>
            <a:r>
              <a:rPr b="1" lang="en-GB" sz="800">
                <a:solidFill>
                  <a:schemeClr val="accent2"/>
                </a:solidFill>
              </a:rPr>
              <a:t>.</a:t>
            </a:r>
            <a:r>
              <a:rPr lang="en-GB" sz="800">
                <a:solidFill>
                  <a:schemeClr val="accent2"/>
                </a:solidFill>
              </a:rPr>
              <a:t>Dense(20, activation</a:t>
            </a:r>
            <a:r>
              <a:rPr b="1" lang="en-GB" sz="800">
                <a:solidFill>
                  <a:schemeClr val="accent2"/>
                </a:solidFill>
              </a:rPr>
              <a:t>=</a:t>
            </a:r>
            <a:r>
              <a:rPr lang="en-GB" sz="800">
                <a:solidFill>
                  <a:schemeClr val="accent2"/>
                </a:solidFill>
              </a:rPr>
              <a:t>'tanh', input_shape</a:t>
            </a:r>
            <a:r>
              <a:rPr b="1" lang="en-GB" sz="800">
                <a:solidFill>
                  <a:schemeClr val="accent2"/>
                </a:solidFill>
              </a:rPr>
              <a:t>=</a:t>
            </a:r>
            <a:r>
              <a:rPr lang="en-GB" sz="800">
                <a:solidFill>
                  <a:schemeClr val="accent2"/>
                </a:solidFill>
              </a:rPr>
              <a:t>(2,)),</a:t>
            </a:r>
            <a:endParaRPr sz="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2"/>
                </a:solidFill>
              </a:rPr>
              <a:t>    tf</a:t>
            </a:r>
            <a:r>
              <a:rPr b="1" lang="en-GB" sz="800">
                <a:solidFill>
                  <a:schemeClr val="accent2"/>
                </a:solidFill>
              </a:rPr>
              <a:t>.</a:t>
            </a:r>
            <a:r>
              <a:rPr lang="en-GB" sz="800">
                <a:solidFill>
                  <a:schemeClr val="accent2"/>
                </a:solidFill>
              </a:rPr>
              <a:t>keras</a:t>
            </a:r>
            <a:r>
              <a:rPr b="1" lang="en-GB" sz="800">
                <a:solidFill>
                  <a:schemeClr val="accent2"/>
                </a:solidFill>
              </a:rPr>
              <a:t>.</a:t>
            </a:r>
            <a:r>
              <a:rPr lang="en-GB" sz="800">
                <a:solidFill>
                  <a:schemeClr val="accent2"/>
                </a:solidFill>
              </a:rPr>
              <a:t>layers</a:t>
            </a:r>
            <a:r>
              <a:rPr b="1" lang="en-GB" sz="800">
                <a:solidFill>
                  <a:schemeClr val="accent2"/>
                </a:solidFill>
              </a:rPr>
              <a:t>.</a:t>
            </a:r>
            <a:r>
              <a:rPr lang="en-GB" sz="800">
                <a:solidFill>
                  <a:schemeClr val="accent2"/>
                </a:solidFill>
              </a:rPr>
              <a:t>Dense(20, activation</a:t>
            </a:r>
            <a:r>
              <a:rPr b="1" lang="en-GB" sz="800">
                <a:solidFill>
                  <a:schemeClr val="accent2"/>
                </a:solidFill>
              </a:rPr>
              <a:t>=</a:t>
            </a:r>
            <a:r>
              <a:rPr lang="en-GB" sz="800">
                <a:solidFill>
                  <a:schemeClr val="accent2"/>
                </a:solidFill>
              </a:rPr>
              <a:t>'tanh'),</a:t>
            </a:r>
            <a:endParaRPr sz="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2"/>
                </a:solidFill>
              </a:rPr>
              <a:t>     tf</a:t>
            </a:r>
            <a:r>
              <a:rPr b="1" lang="en-GB" sz="800">
                <a:solidFill>
                  <a:schemeClr val="accent2"/>
                </a:solidFill>
              </a:rPr>
              <a:t>.</a:t>
            </a:r>
            <a:r>
              <a:rPr lang="en-GB" sz="800">
                <a:solidFill>
                  <a:schemeClr val="accent2"/>
                </a:solidFill>
              </a:rPr>
              <a:t>keras</a:t>
            </a:r>
            <a:r>
              <a:rPr b="1" lang="en-GB" sz="800">
                <a:solidFill>
                  <a:schemeClr val="accent2"/>
                </a:solidFill>
              </a:rPr>
              <a:t>.</a:t>
            </a:r>
            <a:r>
              <a:rPr lang="en-GB" sz="800">
                <a:solidFill>
                  <a:schemeClr val="accent2"/>
                </a:solidFill>
              </a:rPr>
              <a:t>layers</a:t>
            </a:r>
            <a:r>
              <a:rPr b="1" lang="en-GB" sz="800">
                <a:solidFill>
                  <a:schemeClr val="accent2"/>
                </a:solidFill>
              </a:rPr>
              <a:t>.</a:t>
            </a:r>
            <a:r>
              <a:rPr lang="en-GB" sz="800">
                <a:solidFill>
                  <a:schemeClr val="accent2"/>
                </a:solidFill>
              </a:rPr>
              <a:t>Dense(20, activation</a:t>
            </a:r>
            <a:r>
              <a:rPr b="1" lang="en-GB" sz="800">
                <a:solidFill>
                  <a:schemeClr val="accent2"/>
                </a:solidFill>
              </a:rPr>
              <a:t>=</a:t>
            </a:r>
            <a:r>
              <a:rPr lang="en-GB" sz="800">
                <a:solidFill>
                  <a:schemeClr val="accent2"/>
                </a:solidFill>
              </a:rPr>
              <a:t>'tanh'),</a:t>
            </a:r>
            <a:endParaRPr sz="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2"/>
                </a:solidFill>
              </a:rPr>
              <a:t>     tf</a:t>
            </a:r>
            <a:r>
              <a:rPr b="1" lang="en-GB" sz="800">
                <a:solidFill>
                  <a:schemeClr val="accent2"/>
                </a:solidFill>
              </a:rPr>
              <a:t>.</a:t>
            </a:r>
            <a:r>
              <a:rPr lang="en-GB" sz="800">
                <a:solidFill>
                  <a:schemeClr val="accent2"/>
                </a:solidFill>
              </a:rPr>
              <a:t>keras</a:t>
            </a:r>
            <a:r>
              <a:rPr b="1" lang="en-GB" sz="800">
                <a:solidFill>
                  <a:schemeClr val="accent2"/>
                </a:solidFill>
              </a:rPr>
              <a:t>.</a:t>
            </a:r>
            <a:r>
              <a:rPr lang="en-GB" sz="800">
                <a:solidFill>
                  <a:schemeClr val="accent2"/>
                </a:solidFill>
              </a:rPr>
              <a:t>layers</a:t>
            </a:r>
            <a:r>
              <a:rPr b="1" lang="en-GB" sz="800">
                <a:solidFill>
                  <a:schemeClr val="accent2"/>
                </a:solidFill>
              </a:rPr>
              <a:t>.</a:t>
            </a:r>
            <a:r>
              <a:rPr lang="en-GB" sz="800">
                <a:solidFill>
                  <a:schemeClr val="accent2"/>
                </a:solidFill>
              </a:rPr>
              <a:t>Dense(20, activation</a:t>
            </a:r>
            <a:r>
              <a:rPr b="1" lang="en-GB" sz="800">
                <a:solidFill>
                  <a:schemeClr val="accent2"/>
                </a:solidFill>
              </a:rPr>
              <a:t>=</a:t>
            </a:r>
            <a:r>
              <a:rPr lang="en-GB" sz="800">
                <a:solidFill>
                  <a:schemeClr val="accent2"/>
                </a:solidFill>
              </a:rPr>
              <a:t>'tanh'),</a:t>
            </a:r>
            <a:endParaRPr sz="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2"/>
                </a:solidFill>
              </a:rPr>
              <a:t>    tf</a:t>
            </a:r>
            <a:r>
              <a:rPr b="1" lang="en-GB" sz="800">
                <a:solidFill>
                  <a:schemeClr val="accent2"/>
                </a:solidFill>
              </a:rPr>
              <a:t>.</a:t>
            </a:r>
            <a:r>
              <a:rPr lang="en-GB" sz="800">
                <a:solidFill>
                  <a:schemeClr val="accent2"/>
                </a:solidFill>
              </a:rPr>
              <a:t>keras</a:t>
            </a:r>
            <a:r>
              <a:rPr b="1" lang="en-GB" sz="800">
                <a:solidFill>
                  <a:schemeClr val="accent2"/>
                </a:solidFill>
              </a:rPr>
              <a:t>.</a:t>
            </a:r>
            <a:r>
              <a:rPr lang="en-GB" sz="800">
                <a:solidFill>
                  <a:schemeClr val="accent2"/>
                </a:solidFill>
              </a:rPr>
              <a:t>layers</a:t>
            </a:r>
            <a:r>
              <a:rPr b="1" lang="en-GB" sz="800">
                <a:solidFill>
                  <a:schemeClr val="accent2"/>
                </a:solidFill>
              </a:rPr>
              <a:t>.</a:t>
            </a:r>
            <a:r>
              <a:rPr lang="en-GB" sz="800">
                <a:solidFill>
                  <a:schemeClr val="accent2"/>
                </a:solidFill>
              </a:rPr>
              <a:t>Dense(1)</a:t>
            </a:r>
            <a:endParaRPr sz="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accent2"/>
                </a:solidFill>
              </a:rPr>
              <a:t>])</a:t>
            </a:r>
            <a:endParaRPr sz="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1250150" y="205575"/>
            <a:ext cx="74088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Training info: </a:t>
            </a:r>
            <a:r>
              <a:rPr b="1" lang="en-GB" sz="1500">
                <a:latin typeface="Comic Sans MS"/>
                <a:ea typeface="Comic Sans MS"/>
                <a:cs typeface="Comic Sans MS"/>
                <a:sym typeface="Comic Sans MS"/>
              </a:rPr>
              <a:t>Physics informed DeepONet for </a:t>
            </a:r>
            <a:r>
              <a:rPr b="1" lang="en-GB" sz="1500">
                <a:latin typeface="Comic Sans MS"/>
                <a:ea typeface="Comic Sans MS"/>
                <a:cs typeface="Comic Sans MS"/>
                <a:sym typeface="Comic Sans MS"/>
              </a:rPr>
              <a:t>Diffusion</a:t>
            </a:r>
            <a:r>
              <a:rPr b="1" lang="en-GB" sz="1500">
                <a:latin typeface="Comic Sans MS"/>
                <a:ea typeface="Comic Sans MS"/>
                <a:cs typeface="Comic Sans MS"/>
                <a:sym typeface="Comic Sans MS"/>
              </a:rPr>
              <a:t> Reaction system</a:t>
            </a:r>
            <a:endParaRPr b="1"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Comic Sans MS"/>
                <a:ea typeface="Comic Sans MS"/>
                <a:cs typeface="Comic Sans MS"/>
                <a:sym typeface="Comic Sans MS"/>
              </a:rPr>
              <a:t>No of functions u(x) used for training     = </a:t>
            </a:r>
            <a:r>
              <a:rPr b="1" lang="en-GB" sz="1300">
                <a:latin typeface="Comic Sans MS"/>
                <a:ea typeface="Comic Sans MS"/>
                <a:cs typeface="Comic Sans MS"/>
                <a:sym typeface="Comic Sans MS"/>
              </a:rPr>
              <a:t>50</a:t>
            </a:r>
            <a:endParaRPr b="1"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Comic Sans MS"/>
                <a:ea typeface="Comic Sans MS"/>
                <a:cs typeface="Comic Sans MS"/>
                <a:sym typeface="Comic Sans MS"/>
              </a:rPr>
              <a:t>No of grid points used for obtaining sol  = </a:t>
            </a:r>
            <a:r>
              <a:rPr b="1" lang="en-GB" sz="1300">
                <a:latin typeface="Comic Sans MS"/>
                <a:ea typeface="Comic Sans MS"/>
                <a:cs typeface="Comic Sans MS"/>
                <a:sym typeface="Comic Sans MS"/>
              </a:rPr>
              <a:t>2500</a:t>
            </a:r>
            <a:endParaRPr b="1"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Comic Sans MS"/>
                <a:ea typeface="Comic Sans MS"/>
                <a:cs typeface="Comic Sans MS"/>
                <a:sym typeface="Comic Sans MS"/>
              </a:rPr>
              <a:t>No of epochs                                          </a:t>
            </a:r>
            <a:r>
              <a:rPr b="1" lang="en-GB" sz="1300">
                <a:latin typeface="Comic Sans MS"/>
                <a:ea typeface="Comic Sans MS"/>
                <a:cs typeface="Comic Sans MS"/>
                <a:sym typeface="Comic Sans MS"/>
              </a:rPr>
              <a:t>~ 500</a:t>
            </a:r>
            <a:endParaRPr b="1"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Comic Sans MS"/>
                <a:ea typeface="Comic Sans MS"/>
                <a:cs typeface="Comic Sans MS"/>
                <a:sym typeface="Comic Sans MS"/>
              </a:rPr>
              <a:t>Loss function                                          = </a:t>
            </a:r>
            <a:r>
              <a:rPr b="1" lang="en-GB" sz="1300">
                <a:latin typeface="Comic Sans MS"/>
                <a:ea typeface="Comic Sans MS"/>
                <a:cs typeface="Comic Sans MS"/>
                <a:sym typeface="Comic Sans MS"/>
              </a:rPr>
              <a:t>equation_loss+ Initial_Loss</a:t>
            </a:r>
            <a:endParaRPr b="1"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Comic Sans MS"/>
                <a:ea typeface="Comic Sans MS"/>
                <a:cs typeface="Comic Sans MS"/>
                <a:sym typeface="Comic Sans MS"/>
              </a:rPr>
              <a:t>Any Numerical Data use                         - </a:t>
            </a:r>
            <a:r>
              <a:rPr b="1" lang="en-GB" sz="1300">
                <a:latin typeface="Comic Sans MS"/>
                <a:ea typeface="Comic Sans MS"/>
                <a:cs typeface="Comic Sans MS"/>
                <a:sym typeface="Comic Sans MS"/>
              </a:rPr>
              <a:t>No</a:t>
            </a:r>
            <a:endParaRPr b="1"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u(x) </a:t>
            </a:r>
            <a:r>
              <a:rPr lang="en-GB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form -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Where A and B are random coefficients</a:t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Equations =&gt;</a:t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850" y="1843350"/>
            <a:ext cx="5285124" cy="34061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4650" y="2764050"/>
            <a:ext cx="3100525" cy="20550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8" name="Google Shape;118;p21"/>
          <p:cNvSpPr/>
          <p:nvPr/>
        </p:nvSpPr>
        <p:spPr>
          <a:xfrm>
            <a:off x="780025" y="205550"/>
            <a:ext cx="7799100" cy="398400"/>
          </a:xfrm>
          <a:prstGeom prst="round1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