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9" r:id="rId4"/>
    <p:sldId id="315" r:id="rId5"/>
    <p:sldId id="260" r:id="rId6"/>
    <p:sldId id="261" r:id="rId7"/>
    <p:sldId id="262" r:id="rId8"/>
    <p:sldId id="263" r:id="rId9"/>
    <p:sldId id="274" r:id="rId10"/>
    <p:sldId id="275" r:id="rId11"/>
    <p:sldId id="317" r:id="rId12"/>
    <p:sldId id="276" r:id="rId13"/>
    <p:sldId id="277" r:id="rId14"/>
    <p:sldId id="279" r:id="rId15"/>
    <p:sldId id="280" r:id="rId16"/>
    <p:sldId id="281" r:id="rId17"/>
    <p:sldId id="320" r:id="rId18"/>
    <p:sldId id="282" r:id="rId19"/>
    <p:sldId id="318" r:id="rId20"/>
    <p:sldId id="319" r:id="rId21"/>
    <p:sldId id="295" r:id="rId22"/>
    <p:sldId id="298" r:id="rId23"/>
    <p:sldId id="321" r:id="rId24"/>
    <p:sldId id="312" r:id="rId25"/>
    <p:sldId id="314"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FA6193-36C4-4555-B023-BE87E6EE5694}">
  <a:tblStyle styleId="{62FA6193-36C4-4555-B023-BE87E6EE569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C50C26-FA07-438B-90E6-C878AC74FF0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F33AF21-4BB3-428B-9C9A-B2F58BE06751}" styleName="Table_2">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 Choudhary" userId="6370b4ddb7615406" providerId="LiveId" clId="{27248B9E-8F79-4C35-8670-C66488F526A3}"/>
    <pc:docChg chg="undo custSel addSld modSld">
      <pc:chgData name="Praveen Choudhary" userId="6370b4ddb7615406" providerId="LiveId" clId="{27248B9E-8F79-4C35-8670-C66488F526A3}" dt="2024-02-25T18:07:50.592" v="598" actId="27636"/>
      <pc:docMkLst>
        <pc:docMk/>
      </pc:docMkLst>
      <pc:sldChg chg="delSp modSp mod">
        <pc:chgData name="Praveen Choudhary" userId="6370b4ddb7615406" providerId="LiveId" clId="{27248B9E-8F79-4C35-8670-C66488F526A3}" dt="2024-02-25T17:45:01.738" v="16" actId="20577"/>
        <pc:sldMkLst>
          <pc:docMk/>
          <pc:sldMk cId="0" sldId="276"/>
        </pc:sldMkLst>
        <pc:spChg chg="mod">
          <ac:chgData name="Praveen Choudhary" userId="6370b4ddb7615406" providerId="LiveId" clId="{27248B9E-8F79-4C35-8670-C66488F526A3}" dt="2024-02-25T17:44:33.026" v="2" actId="1076"/>
          <ac:spMkLst>
            <pc:docMk/>
            <pc:sldMk cId="0" sldId="276"/>
            <ac:spMk id="2" creationId="{F97ED88C-D510-0884-4754-94CD23EB226D}"/>
          </ac:spMkLst>
        </pc:spChg>
        <pc:spChg chg="mod">
          <ac:chgData name="Praveen Choudhary" userId="6370b4ddb7615406" providerId="LiveId" clId="{27248B9E-8F79-4C35-8670-C66488F526A3}" dt="2024-02-25T17:44:26.545" v="1" actId="1076"/>
          <ac:spMkLst>
            <pc:docMk/>
            <pc:sldMk cId="0" sldId="276"/>
            <ac:spMk id="4" creationId="{579874E5-A5ED-3DDA-9DF1-E57651625A80}"/>
          </ac:spMkLst>
        </pc:spChg>
        <pc:spChg chg="del mod">
          <ac:chgData name="Praveen Choudhary" userId="6370b4ddb7615406" providerId="LiveId" clId="{27248B9E-8F79-4C35-8670-C66488F526A3}" dt="2024-02-25T17:44:57.626" v="11"/>
          <ac:spMkLst>
            <pc:docMk/>
            <pc:sldMk cId="0" sldId="276"/>
            <ac:spMk id="5" creationId="{8061C0B2-337C-95C1-58B8-E3F90D2B2769}"/>
          </ac:spMkLst>
        </pc:spChg>
        <pc:spChg chg="mod">
          <ac:chgData name="Praveen Choudhary" userId="6370b4ddb7615406" providerId="LiveId" clId="{27248B9E-8F79-4C35-8670-C66488F526A3}" dt="2024-02-25T17:44:49.084" v="5" actId="1076"/>
          <ac:spMkLst>
            <pc:docMk/>
            <pc:sldMk cId="0" sldId="276"/>
            <ac:spMk id="193" creationId="{00000000-0000-0000-0000-000000000000}"/>
          </ac:spMkLst>
        </pc:spChg>
        <pc:spChg chg="mod">
          <ac:chgData name="Praveen Choudhary" userId="6370b4ddb7615406" providerId="LiveId" clId="{27248B9E-8F79-4C35-8670-C66488F526A3}" dt="2024-02-25T17:45:01.738" v="16" actId="20577"/>
          <ac:spMkLst>
            <pc:docMk/>
            <pc:sldMk cId="0" sldId="276"/>
            <ac:spMk id="194" creationId="{00000000-0000-0000-0000-000000000000}"/>
          </ac:spMkLst>
        </pc:spChg>
      </pc:sldChg>
      <pc:sldChg chg="modSp mod">
        <pc:chgData name="Praveen Choudhary" userId="6370b4ddb7615406" providerId="LiveId" clId="{27248B9E-8F79-4C35-8670-C66488F526A3}" dt="2024-02-25T17:45:25.010" v="39" actId="1076"/>
        <pc:sldMkLst>
          <pc:docMk/>
          <pc:sldMk cId="0" sldId="277"/>
        </pc:sldMkLst>
        <pc:spChg chg="mod">
          <ac:chgData name="Praveen Choudhary" userId="6370b4ddb7615406" providerId="LiveId" clId="{27248B9E-8F79-4C35-8670-C66488F526A3}" dt="2024-02-25T17:45:25.010" v="39" actId="1076"/>
          <ac:spMkLst>
            <pc:docMk/>
            <pc:sldMk cId="0" sldId="277"/>
            <ac:spMk id="201" creationId="{00000000-0000-0000-0000-000000000000}"/>
          </ac:spMkLst>
        </pc:spChg>
      </pc:sldChg>
      <pc:sldChg chg="modSp mod">
        <pc:chgData name="Praveen Choudhary" userId="6370b4ddb7615406" providerId="LiveId" clId="{27248B9E-8F79-4C35-8670-C66488F526A3}" dt="2024-02-25T17:47:16.207" v="48" actId="403"/>
        <pc:sldMkLst>
          <pc:docMk/>
          <pc:sldMk cId="0" sldId="279"/>
        </pc:sldMkLst>
        <pc:spChg chg="mod">
          <ac:chgData name="Praveen Choudhary" userId="6370b4ddb7615406" providerId="LiveId" clId="{27248B9E-8F79-4C35-8670-C66488F526A3}" dt="2024-02-25T17:46:58.528" v="46" actId="1076"/>
          <ac:spMkLst>
            <pc:docMk/>
            <pc:sldMk cId="0" sldId="279"/>
            <ac:spMk id="215" creationId="{00000000-0000-0000-0000-000000000000}"/>
          </ac:spMkLst>
        </pc:spChg>
        <pc:spChg chg="mod">
          <ac:chgData name="Praveen Choudhary" userId="6370b4ddb7615406" providerId="LiveId" clId="{27248B9E-8F79-4C35-8670-C66488F526A3}" dt="2024-02-25T17:47:16.207" v="48" actId="403"/>
          <ac:spMkLst>
            <pc:docMk/>
            <pc:sldMk cId="0" sldId="279"/>
            <ac:spMk id="216" creationId="{00000000-0000-0000-0000-000000000000}"/>
          </ac:spMkLst>
        </pc:spChg>
      </pc:sldChg>
      <pc:sldChg chg="modSp mod">
        <pc:chgData name="Praveen Choudhary" userId="6370b4ddb7615406" providerId="LiveId" clId="{27248B9E-8F79-4C35-8670-C66488F526A3}" dt="2024-02-25T17:46:09.275" v="41" actId="207"/>
        <pc:sldMkLst>
          <pc:docMk/>
          <pc:sldMk cId="0" sldId="280"/>
        </pc:sldMkLst>
        <pc:spChg chg="mod">
          <ac:chgData name="Praveen Choudhary" userId="6370b4ddb7615406" providerId="LiveId" clId="{27248B9E-8F79-4C35-8670-C66488F526A3}" dt="2024-02-25T17:46:09.275" v="41" actId="207"/>
          <ac:spMkLst>
            <pc:docMk/>
            <pc:sldMk cId="0" sldId="280"/>
            <ac:spMk id="223" creationId="{00000000-0000-0000-0000-000000000000}"/>
          </ac:spMkLst>
        </pc:spChg>
      </pc:sldChg>
      <pc:sldChg chg="modSp mod">
        <pc:chgData name="Praveen Choudhary" userId="6370b4ddb7615406" providerId="LiveId" clId="{27248B9E-8F79-4C35-8670-C66488F526A3}" dt="2024-02-25T17:47:46.713" v="50"/>
        <pc:sldMkLst>
          <pc:docMk/>
          <pc:sldMk cId="0" sldId="281"/>
        </pc:sldMkLst>
        <pc:spChg chg="mod">
          <ac:chgData name="Praveen Choudhary" userId="6370b4ddb7615406" providerId="LiveId" clId="{27248B9E-8F79-4C35-8670-C66488F526A3}" dt="2024-02-25T17:47:46.713" v="50"/>
          <ac:spMkLst>
            <pc:docMk/>
            <pc:sldMk cId="0" sldId="281"/>
            <ac:spMk id="230" creationId="{00000000-0000-0000-0000-000000000000}"/>
          </ac:spMkLst>
        </pc:spChg>
      </pc:sldChg>
      <pc:sldChg chg="delSp modSp mod">
        <pc:chgData name="Praveen Choudhary" userId="6370b4ddb7615406" providerId="LiveId" clId="{27248B9E-8F79-4C35-8670-C66488F526A3}" dt="2024-02-25T17:57:44.977" v="241" actId="20577"/>
        <pc:sldMkLst>
          <pc:docMk/>
          <pc:sldMk cId="0" sldId="298"/>
        </pc:sldMkLst>
        <pc:spChg chg="mod">
          <ac:chgData name="Praveen Choudhary" userId="6370b4ddb7615406" providerId="LiveId" clId="{27248B9E-8F79-4C35-8670-C66488F526A3}" dt="2024-02-25T17:57:44.977" v="241" actId="20577"/>
          <ac:spMkLst>
            <pc:docMk/>
            <pc:sldMk cId="0" sldId="298"/>
            <ac:spMk id="348" creationId="{00000000-0000-0000-0000-000000000000}"/>
          </ac:spMkLst>
        </pc:spChg>
        <pc:spChg chg="del mod">
          <ac:chgData name="Praveen Choudhary" userId="6370b4ddb7615406" providerId="LiveId" clId="{27248B9E-8F79-4C35-8670-C66488F526A3}" dt="2024-02-25T17:54:50.410" v="199" actId="478"/>
          <ac:spMkLst>
            <pc:docMk/>
            <pc:sldMk cId="0" sldId="298"/>
            <ac:spMk id="350" creationId="{00000000-0000-0000-0000-000000000000}"/>
          </ac:spMkLst>
        </pc:spChg>
        <pc:graphicFrameChg chg="del modGraphic">
          <ac:chgData name="Praveen Choudhary" userId="6370b4ddb7615406" providerId="LiveId" clId="{27248B9E-8F79-4C35-8670-C66488F526A3}" dt="2024-02-25T17:54:45.111" v="197" actId="478"/>
          <ac:graphicFrameMkLst>
            <pc:docMk/>
            <pc:sldMk cId="0" sldId="298"/>
            <ac:graphicFrameMk id="349" creationId="{00000000-0000-0000-0000-000000000000}"/>
          </ac:graphicFrameMkLst>
        </pc:graphicFrameChg>
      </pc:sldChg>
      <pc:sldChg chg="modSp mod">
        <pc:chgData name="Praveen Choudhary" userId="6370b4ddb7615406" providerId="LiveId" clId="{27248B9E-8F79-4C35-8670-C66488F526A3}" dt="2024-02-25T18:03:11.825" v="287" actId="20577"/>
        <pc:sldMkLst>
          <pc:docMk/>
          <pc:sldMk cId="0" sldId="312"/>
        </pc:sldMkLst>
        <pc:spChg chg="mod">
          <ac:chgData name="Praveen Choudhary" userId="6370b4ddb7615406" providerId="LiveId" clId="{27248B9E-8F79-4C35-8670-C66488F526A3}" dt="2024-02-25T18:03:11.825" v="287" actId="20577"/>
          <ac:spMkLst>
            <pc:docMk/>
            <pc:sldMk cId="0" sldId="312"/>
            <ac:spMk id="450" creationId="{00000000-0000-0000-0000-000000000000}"/>
          </ac:spMkLst>
        </pc:spChg>
      </pc:sldChg>
      <pc:sldChg chg="addSp delSp modSp mod">
        <pc:chgData name="Praveen Choudhary" userId="6370b4ddb7615406" providerId="LiveId" clId="{27248B9E-8F79-4C35-8670-C66488F526A3}" dt="2024-02-25T18:07:50.592" v="598" actId="27636"/>
        <pc:sldMkLst>
          <pc:docMk/>
          <pc:sldMk cId="0" sldId="314"/>
        </pc:sldMkLst>
        <pc:spChg chg="add del mod">
          <ac:chgData name="Praveen Choudhary" userId="6370b4ddb7615406" providerId="LiveId" clId="{27248B9E-8F79-4C35-8670-C66488F526A3}" dt="2024-02-25T18:05:20.301" v="299" actId="22"/>
          <ac:spMkLst>
            <pc:docMk/>
            <pc:sldMk cId="0" sldId="314"/>
            <ac:spMk id="3" creationId="{F1BD49EC-6CFA-8CFE-1485-ACFA75D03248}"/>
          </ac:spMkLst>
        </pc:spChg>
        <pc:spChg chg="add del mod">
          <ac:chgData name="Praveen Choudhary" userId="6370b4ddb7615406" providerId="LiveId" clId="{27248B9E-8F79-4C35-8670-C66488F526A3}" dt="2024-02-25T18:07:50.592" v="598" actId="27636"/>
          <ac:spMkLst>
            <pc:docMk/>
            <pc:sldMk cId="0" sldId="314"/>
            <ac:spMk id="462" creationId="{00000000-0000-0000-0000-000000000000}"/>
          </ac:spMkLst>
        </pc:spChg>
        <pc:spChg chg="mod">
          <ac:chgData name="Praveen Choudhary" userId="6370b4ddb7615406" providerId="LiveId" clId="{27248B9E-8F79-4C35-8670-C66488F526A3}" dt="2024-02-25T18:06:46.020" v="529" actId="1076"/>
          <ac:spMkLst>
            <pc:docMk/>
            <pc:sldMk cId="0" sldId="314"/>
            <ac:spMk id="463" creationId="{00000000-0000-0000-0000-000000000000}"/>
          </ac:spMkLst>
        </pc:spChg>
      </pc:sldChg>
      <pc:sldChg chg="modSp new mod">
        <pc:chgData name="Praveen Choudhary" userId="6370b4ddb7615406" providerId="LiveId" clId="{27248B9E-8F79-4C35-8670-C66488F526A3}" dt="2024-02-25T17:52:11.543" v="181" actId="20577"/>
        <pc:sldMkLst>
          <pc:docMk/>
          <pc:sldMk cId="855824632" sldId="318"/>
        </pc:sldMkLst>
        <pc:spChg chg="mod">
          <ac:chgData name="Praveen Choudhary" userId="6370b4ddb7615406" providerId="LiveId" clId="{27248B9E-8F79-4C35-8670-C66488F526A3}" dt="2024-02-25T17:52:11.543" v="181" actId="20577"/>
          <ac:spMkLst>
            <pc:docMk/>
            <pc:sldMk cId="855824632" sldId="318"/>
            <ac:spMk id="2" creationId="{29E227CF-94FB-F765-6E74-3FAE63DC99B5}"/>
          </ac:spMkLst>
        </pc:spChg>
      </pc:sldChg>
      <pc:sldChg chg="modSp new mod">
        <pc:chgData name="Praveen Choudhary" userId="6370b4ddb7615406" providerId="LiveId" clId="{27248B9E-8F79-4C35-8670-C66488F526A3}" dt="2024-02-25T17:51:49.158" v="179" actId="20577"/>
        <pc:sldMkLst>
          <pc:docMk/>
          <pc:sldMk cId="3457749533" sldId="319"/>
        </pc:sldMkLst>
        <pc:spChg chg="mod">
          <ac:chgData name="Praveen Choudhary" userId="6370b4ddb7615406" providerId="LiveId" clId="{27248B9E-8F79-4C35-8670-C66488F526A3}" dt="2024-02-25T17:51:49.158" v="179" actId="20577"/>
          <ac:spMkLst>
            <pc:docMk/>
            <pc:sldMk cId="3457749533" sldId="319"/>
            <ac:spMk id="2" creationId="{A9DE777E-71A4-BFD1-EFF8-69D009FF5A70}"/>
          </ac:spMkLst>
        </pc:spChg>
      </pc:sldChg>
      <pc:sldChg chg="delSp modSp new mod">
        <pc:chgData name="Praveen Choudhary" userId="6370b4ddb7615406" providerId="LiveId" clId="{27248B9E-8F79-4C35-8670-C66488F526A3}" dt="2024-02-25T17:53:33.928" v="195" actId="27636"/>
        <pc:sldMkLst>
          <pc:docMk/>
          <pc:sldMk cId="3083005283" sldId="320"/>
        </pc:sldMkLst>
        <pc:spChg chg="del">
          <ac:chgData name="Praveen Choudhary" userId="6370b4ddb7615406" providerId="LiveId" clId="{27248B9E-8F79-4C35-8670-C66488F526A3}" dt="2024-02-25T17:53:09.600" v="185" actId="478"/>
          <ac:spMkLst>
            <pc:docMk/>
            <pc:sldMk cId="3083005283" sldId="320"/>
            <ac:spMk id="2" creationId="{F669931D-B1DB-0D1F-928D-6A7316410B9E}"/>
          </ac:spMkLst>
        </pc:spChg>
        <pc:spChg chg="mod">
          <ac:chgData name="Praveen Choudhary" userId="6370b4ddb7615406" providerId="LiveId" clId="{27248B9E-8F79-4C35-8670-C66488F526A3}" dt="2024-02-25T17:53:33.928" v="195" actId="27636"/>
          <ac:spMkLst>
            <pc:docMk/>
            <pc:sldMk cId="3083005283" sldId="320"/>
            <ac:spMk id="3" creationId="{8AF482FB-261F-6563-B5A3-186376950D57}"/>
          </ac:spMkLst>
        </pc:spChg>
      </pc:sldChg>
      <pc:sldChg chg="delSp modSp new mod">
        <pc:chgData name="Praveen Choudhary" userId="6370b4ddb7615406" providerId="LiveId" clId="{27248B9E-8F79-4C35-8670-C66488F526A3}" dt="2024-02-25T17:59:09.741" v="266" actId="27636"/>
        <pc:sldMkLst>
          <pc:docMk/>
          <pc:sldMk cId="3721908262" sldId="321"/>
        </pc:sldMkLst>
        <pc:spChg chg="del">
          <ac:chgData name="Praveen Choudhary" userId="6370b4ddb7615406" providerId="LiveId" clId="{27248B9E-8F79-4C35-8670-C66488F526A3}" dt="2024-02-25T17:58:52.459" v="259" actId="478"/>
          <ac:spMkLst>
            <pc:docMk/>
            <pc:sldMk cId="3721908262" sldId="321"/>
            <ac:spMk id="2" creationId="{D5B047CD-FD99-3A5F-12E3-6B9281CC3C53}"/>
          </ac:spMkLst>
        </pc:spChg>
        <pc:spChg chg="mod">
          <ac:chgData name="Praveen Choudhary" userId="6370b4ddb7615406" providerId="LiveId" clId="{27248B9E-8F79-4C35-8670-C66488F526A3}" dt="2024-02-25T17:59:09.741" v="266" actId="27636"/>
          <ac:spMkLst>
            <pc:docMk/>
            <pc:sldMk cId="3721908262" sldId="321"/>
            <ac:spMk id="3" creationId="{3C50E871-79DF-17E6-7456-7A8842AE96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5d67061d7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5d67061d7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d67061d7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5d67061d7a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d67061d7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d67061d7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d67061d7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d67061d7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d67061d7a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d67061d7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d67061d7a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d67061d7a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5dc6f6a88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5dc6f6a88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5dc6f6a8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5dc6f6a8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dc6f6a883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dc6f6a883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5dc6f6a88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5dc6f6a8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5d67061d7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5d67061d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5d67061d7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5d67061d7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5d67061d7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5d67061d7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d67061d7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d67061d7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d67061d7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d67061d7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d67061d7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d67061d7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d67061d7a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d67061d7a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d67061d7a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d67061d7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5" name="Picture 4" descr="Madhya Pradesh State Skill Development &amp; Employment Generation Board (MPSSDEGB)">
            <a:extLst>
              <a:ext uri="{FF2B5EF4-FFF2-40B4-BE49-F238E27FC236}">
                <a16:creationId xmlns:a16="http://schemas.microsoft.com/office/drawing/2014/main" id="{F32E9012-8E81-55FA-CB26-6DC2CAD96F2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3005"/>
            <a:ext cx="3315301" cy="8713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6" descr="Course">
            <a:extLst>
              <a:ext uri="{FF2B5EF4-FFF2-40B4-BE49-F238E27FC236}">
                <a16:creationId xmlns:a16="http://schemas.microsoft.com/office/drawing/2014/main" id="{1D684FD7-7D8C-8CED-60E7-32F7BD91DFD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76212" y="26934"/>
            <a:ext cx="3315301" cy="9224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8" descr="SANKALP Puducherry - A programme of the Ministry of Skill Development &amp;  Entrepreneurship - IPE Global Limited | LinkedIn">
            <a:extLst>
              <a:ext uri="{FF2B5EF4-FFF2-40B4-BE49-F238E27FC236}">
                <a16:creationId xmlns:a16="http://schemas.microsoft.com/office/drawing/2014/main" id="{2B5EFFFC-FBA3-53B1-9C32-1F0EF067773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30162" b="37254"/>
          <a:stretch/>
        </p:blipFill>
        <p:spPr bwMode="auto">
          <a:xfrm>
            <a:off x="5945378" y="128046"/>
            <a:ext cx="3360802" cy="8213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4" name="Group 3">
            <a:extLst>
              <a:ext uri="{FF2B5EF4-FFF2-40B4-BE49-F238E27FC236}">
                <a16:creationId xmlns:a16="http://schemas.microsoft.com/office/drawing/2014/main" id="{BF09911C-26C1-1BC5-AED9-C55478765591}"/>
              </a:ext>
            </a:extLst>
          </p:cNvPr>
          <p:cNvGrpSpPr/>
          <p:nvPr userDrawn="1"/>
        </p:nvGrpSpPr>
        <p:grpSpPr>
          <a:xfrm>
            <a:off x="6607191" y="-59738"/>
            <a:ext cx="2536809" cy="1588921"/>
            <a:chOff x="5152728" y="212170"/>
            <a:chExt cx="3027499" cy="1866012"/>
          </a:xfrm>
        </p:grpSpPr>
        <p:pic>
          <p:nvPicPr>
            <p:cNvPr id="5" name="Picture 4">
              <a:extLst>
                <a:ext uri="{FF2B5EF4-FFF2-40B4-BE49-F238E27FC236}">
                  <a16:creationId xmlns:a16="http://schemas.microsoft.com/office/drawing/2014/main" id="{843A937B-3B71-DC26-E0CB-EDD1FA8D860F}"/>
                </a:ext>
              </a:extLst>
            </p:cNvPr>
            <p:cNvPicPr>
              <a:picLocks noChangeAspect="1"/>
            </p:cNvPicPr>
            <p:nvPr userDrawn="1"/>
          </p:nvPicPr>
          <p:blipFill>
            <a:blip r:embed="rId2"/>
            <a:stretch>
              <a:fillRect/>
            </a:stretch>
          </p:blipFill>
          <p:spPr>
            <a:xfrm>
              <a:off x="5152728" y="489526"/>
              <a:ext cx="1536816" cy="1447824"/>
            </a:xfrm>
            <a:prstGeom prst="rect">
              <a:avLst/>
            </a:prstGeom>
          </p:spPr>
        </p:pic>
        <p:pic>
          <p:nvPicPr>
            <p:cNvPr id="6" name="Picture 2">
              <a:extLst>
                <a:ext uri="{FF2B5EF4-FFF2-40B4-BE49-F238E27FC236}">
                  <a16:creationId xmlns:a16="http://schemas.microsoft.com/office/drawing/2014/main" id="{A136A02C-E97A-66E5-B45A-2881AB1B874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32876" y="212170"/>
              <a:ext cx="1847351" cy="1866012"/>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5" name="Group 4">
            <a:extLst>
              <a:ext uri="{FF2B5EF4-FFF2-40B4-BE49-F238E27FC236}">
                <a16:creationId xmlns:a16="http://schemas.microsoft.com/office/drawing/2014/main" id="{BF09911C-26C1-1BC5-AED9-C55478765591}"/>
              </a:ext>
            </a:extLst>
          </p:cNvPr>
          <p:cNvGrpSpPr/>
          <p:nvPr userDrawn="1"/>
        </p:nvGrpSpPr>
        <p:grpSpPr>
          <a:xfrm>
            <a:off x="6721906" y="-164992"/>
            <a:ext cx="2536809" cy="1588921"/>
            <a:chOff x="5152728" y="212170"/>
            <a:chExt cx="3027499" cy="1866012"/>
          </a:xfrm>
        </p:grpSpPr>
        <p:pic>
          <p:nvPicPr>
            <p:cNvPr id="6" name="Picture 5">
              <a:extLst>
                <a:ext uri="{FF2B5EF4-FFF2-40B4-BE49-F238E27FC236}">
                  <a16:creationId xmlns:a16="http://schemas.microsoft.com/office/drawing/2014/main" id="{843A937B-3B71-DC26-E0CB-EDD1FA8D860F}"/>
                </a:ext>
              </a:extLst>
            </p:cNvPr>
            <p:cNvPicPr>
              <a:picLocks noChangeAspect="1"/>
            </p:cNvPicPr>
            <p:nvPr userDrawn="1"/>
          </p:nvPicPr>
          <p:blipFill>
            <a:blip r:embed="rId2"/>
            <a:stretch>
              <a:fillRect/>
            </a:stretch>
          </p:blipFill>
          <p:spPr>
            <a:xfrm>
              <a:off x="5152728" y="489526"/>
              <a:ext cx="1536816" cy="1447824"/>
            </a:xfrm>
            <a:prstGeom prst="rect">
              <a:avLst/>
            </a:prstGeom>
          </p:spPr>
        </p:pic>
        <p:pic>
          <p:nvPicPr>
            <p:cNvPr id="7" name="Picture 2">
              <a:extLst>
                <a:ext uri="{FF2B5EF4-FFF2-40B4-BE49-F238E27FC236}">
                  <a16:creationId xmlns:a16="http://schemas.microsoft.com/office/drawing/2014/main" id="{A136A02C-E97A-66E5-B45A-2881AB1B874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32876" y="212170"/>
              <a:ext cx="1847351" cy="1866012"/>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6" name="Group 5">
            <a:extLst>
              <a:ext uri="{FF2B5EF4-FFF2-40B4-BE49-F238E27FC236}">
                <a16:creationId xmlns:a16="http://schemas.microsoft.com/office/drawing/2014/main" id="{BF09911C-26C1-1BC5-AED9-C55478765591}"/>
              </a:ext>
            </a:extLst>
          </p:cNvPr>
          <p:cNvGrpSpPr/>
          <p:nvPr userDrawn="1"/>
        </p:nvGrpSpPr>
        <p:grpSpPr>
          <a:xfrm>
            <a:off x="6767955" y="-243933"/>
            <a:ext cx="2536809" cy="1588921"/>
            <a:chOff x="5152728" y="212170"/>
            <a:chExt cx="3027499" cy="1866012"/>
          </a:xfrm>
        </p:grpSpPr>
        <p:pic>
          <p:nvPicPr>
            <p:cNvPr id="7" name="Picture 6">
              <a:extLst>
                <a:ext uri="{FF2B5EF4-FFF2-40B4-BE49-F238E27FC236}">
                  <a16:creationId xmlns:a16="http://schemas.microsoft.com/office/drawing/2014/main" id="{843A937B-3B71-DC26-E0CB-EDD1FA8D860F}"/>
                </a:ext>
              </a:extLst>
            </p:cNvPr>
            <p:cNvPicPr>
              <a:picLocks noChangeAspect="1"/>
            </p:cNvPicPr>
            <p:nvPr userDrawn="1"/>
          </p:nvPicPr>
          <p:blipFill>
            <a:blip r:embed="rId2"/>
            <a:stretch>
              <a:fillRect/>
            </a:stretch>
          </p:blipFill>
          <p:spPr>
            <a:xfrm>
              <a:off x="5152728" y="489526"/>
              <a:ext cx="1536816" cy="1447824"/>
            </a:xfrm>
            <a:prstGeom prst="rect">
              <a:avLst/>
            </a:prstGeom>
          </p:spPr>
        </p:pic>
        <p:pic>
          <p:nvPicPr>
            <p:cNvPr id="8" name="Picture 2">
              <a:extLst>
                <a:ext uri="{FF2B5EF4-FFF2-40B4-BE49-F238E27FC236}">
                  <a16:creationId xmlns:a16="http://schemas.microsoft.com/office/drawing/2014/main" id="{A136A02C-E97A-66E5-B45A-2881AB1B874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32876" y="212170"/>
              <a:ext cx="1847351" cy="1866012"/>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4" name="Group 3">
            <a:extLst>
              <a:ext uri="{FF2B5EF4-FFF2-40B4-BE49-F238E27FC236}">
                <a16:creationId xmlns:a16="http://schemas.microsoft.com/office/drawing/2014/main" id="{BF09911C-26C1-1BC5-AED9-C55478765591}"/>
              </a:ext>
            </a:extLst>
          </p:cNvPr>
          <p:cNvGrpSpPr/>
          <p:nvPr userDrawn="1"/>
        </p:nvGrpSpPr>
        <p:grpSpPr>
          <a:xfrm>
            <a:off x="6544288" y="144193"/>
            <a:ext cx="2536809" cy="1588921"/>
            <a:chOff x="5152728" y="212170"/>
            <a:chExt cx="3027499" cy="1866012"/>
          </a:xfrm>
        </p:grpSpPr>
        <p:pic>
          <p:nvPicPr>
            <p:cNvPr id="5" name="Picture 4">
              <a:extLst>
                <a:ext uri="{FF2B5EF4-FFF2-40B4-BE49-F238E27FC236}">
                  <a16:creationId xmlns:a16="http://schemas.microsoft.com/office/drawing/2014/main" id="{843A937B-3B71-DC26-E0CB-EDD1FA8D860F}"/>
                </a:ext>
              </a:extLst>
            </p:cNvPr>
            <p:cNvPicPr>
              <a:picLocks noChangeAspect="1"/>
            </p:cNvPicPr>
            <p:nvPr userDrawn="1"/>
          </p:nvPicPr>
          <p:blipFill>
            <a:blip r:embed="rId2"/>
            <a:stretch>
              <a:fillRect/>
            </a:stretch>
          </p:blipFill>
          <p:spPr>
            <a:xfrm>
              <a:off x="5152728" y="489526"/>
              <a:ext cx="1536816" cy="1447824"/>
            </a:xfrm>
            <a:prstGeom prst="rect">
              <a:avLst/>
            </a:prstGeom>
          </p:spPr>
        </p:pic>
        <p:pic>
          <p:nvPicPr>
            <p:cNvPr id="6" name="Picture 2">
              <a:extLst>
                <a:ext uri="{FF2B5EF4-FFF2-40B4-BE49-F238E27FC236}">
                  <a16:creationId xmlns:a16="http://schemas.microsoft.com/office/drawing/2014/main" id="{A136A02C-E97A-66E5-B45A-2881AB1B874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32876" y="212170"/>
              <a:ext cx="1847351" cy="1866012"/>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8.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10.xml"/><Relationship Id="rId5" Type="http://schemas.openxmlformats.org/officeDocument/2006/relationships/slide" Target="slide21.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376950" y="992225"/>
            <a:ext cx="8390100" cy="99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b="1" dirty="0" err="1"/>
              <a:t>Maths</a:t>
            </a:r>
            <a:r>
              <a:rPr lang="en-US" sz="3000" b="1" dirty="0"/>
              <a:t> Score Prediction Model </a:t>
            </a:r>
          </a:p>
          <a:p>
            <a:pPr marL="0" lvl="0" indent="0" algn="ctr" rtl="0">
              <a:spcBef>
                <a:spcPts val="0"/>
              </a:spcBef>
              <a:spcAft>
                <a:spcPts val="0"/>
              </a:spcAft>
              <a:buNone/>
            </a:pPr>
            <a:r>
              <a:rPr lang="en-US" sz="3000" b="1" dirty="0"/>
              <a:t>:AI Builder</a:t>
            </a:r>
            <a:endParaRPr sz="2000" dirty="0"/>
          </a:p>
        </p:txBody>
      </p:sp>
      <p:sp>
        <p:nvSpPr>
          <p:cNvPr id="56" name="Google Shape;56;p13"/>
          <p:cNvSpPr txBox="1"/>
          <p:nvPr/>
        </p:nvSpPr>
        <p:spPr>
          <a:xfrm>
            <a:off x="0" y="2185950"/>
            <a:ext cx="8541000" cy="46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t>Title:</a:t>
            </a:r>
            <a:r>
              <a:rPr lang="en-GB" sz="2000" b="1" dirty="0"/>
              <a:t> </a:t>
            </a:r>
            <a:r>
              <a:rPr lang="en-US" sz="2000" b="0" i="0" dirty="0">
                <a:solidFill>
                  <a:schemeClr val="tx1"/>
                </a:solidFill>
                <a:effectLst/>
                <a:latin typeface="Söhne"/>
              </a:rPr>
              <a:t>"</a:t>
            </a:r>
            <a:r>
              <a:rPr lang="en-US" sz="2800" b="0" i="0" dirty="0" err="1">
                <a:solidFill>
                  <a:schemeClr val="tx1"/>
                </a:solidFill>
                <a:effectLst/>
                <a:latin typeface="Söhne"/>
              </a:rPr>
              <a:t>PredictoMath</a:t>
            </a:r>
            <a:r>
              <a:rPr lang="en-US" sz="2800" b="0" i="0" dirty="0">
                <a:solidFill>
                  <a:schemeClr val="tx1"/>
                </a:solidFill>
                <a:effectLst/>
                <a:latin typeface="Söhne"/>
              </a:rPr>
              <a:t>: Your Personal Math Score Oracle"</a:t>
            </a:r>
            <a:r>
              <a:rPr lang="en-US" sz="2000" b="0" i="0" dirty="0">
                <a:solidFill>
                  <a:schemeClr val="tx1"/>
                </a:solidFill>
                <a:effectLst/>
                <a:latin typeface="Söhne"/>
              </a:rPr>
              <a:t>"</a:t>
            </a:r>
            <a:endParaRPr lang="en-GB" sz="1600" b="1" dirty="0">
              <a:solidFill>
                <a:schemeClr val="tx1"/>
              </a:solidFill>
            </a:endParaRPr>
          </a:p>
          <a:p>
            <a:pPr marL="0" lvl="0" indent="0" algn="ctr" rtl="0">
              <a:spcBef>
                <a:spcPts val="0"/>
              </a:spcBef>
              <a:spcAft>
                <a:spcPts val="0"/>
              </a:spcAft>
              <a:buNone/>
            </a:pPr>
            <a:r>
              <a:rPr lang="en-GB" sz="2400" dirty="0"/>
              <a:t>Date:</a:t>
            </a:r>
            <a:r>
              <a:rPr lang="en-GB" sz="2400" b="1" dirty="0"/>
              <a:t> 19/02/24</a:t>
            </a:r>
            <a:endParaRPr sz="2400" b="1" dirty="0"/>
          </a:p>
        </p:txBody>
      </p:sp>
      <p:sp>
        <p:nvSpPr>
          <p:cNvPr id="57" name="Google Shape;57;p13"/>
          <p:cNvSpPr txBox="1"/>
          <p:nvPr/>
        </p:nvSpPr>
        <p:spPr>
          <a:xfrm>
            <a:off x="518000" y="3035025"/>
            <a:ext cx="2830800" cy="18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t>Course:</a:t>
            </a:r>
            <a:r>
              <a:rPr lang="en-GB" dirty="0"/>
              <a:t> </a:t>
            </a:r>
            <a:r>
              <a:rPr lang="en-US" dirty="0"/>
              <a:t>AI Builder</a:t>
            </a:r>
            <a:endParaRPr dirty="0"/>
          </a:p>
          <a:p>
            <a:pPr marL="0" lvl="0" indent="0" algn="l" rtl="0">
              <a:spcBef>
                <a:spcPts val="0"/>
              </a:spcBef>
              <a:spcAft>
                <a:spcPts val="0"/>
              </a:spcAft>
              <a:buNone/>
            </a:pPr>
            <a:r>
              <a:rPr lang="en-GB" b="1" dirty="0"/>
              <a:t>Course Code:</a:t>
            </a:r>
            <a:r>
              <a:rPr lang="en-GB" dirty="0"/>
              <a:t> </a:t>
            </a:r>
          </a:p>
          <a:p>
            <a:pPr marL="0" lvl="0" indent="0" algn="l" rtl="0">
              <a:spcBef>
                <a:spcPts val="0"/>
              </a:spcBef>
              <a:spcAft>
                <a:spcPts val="0"/>
              </a:spcAft>
              <a:buNone/>
            </a:pPr>
            <a:r>
              <a:rPr lang="en-GB" b="1" dirty="0"/>
              <a:t>Mentor Name: </a:t>
            </a:r>
            <a:endParaRPr dirty="0"/>
          </a:p>
        </p:txBody>
      </p:sp>
      <p:sp>
        <p:nvSpPr>
          <p:cNvPr id="58" name="Google Shape;58;p13"/>
          <p:cNvSpPr txBox="1"/>
          <p:nvPr/>
        </p:nvSpPr>
        <p:spPr>
          <a:xfrm>
            <a:off x="5936250" y="3020425"/>
            <a:ext cx="2830800" cy="18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t>Presented by:  </a:t>
            </a:r>
          </a:p>
          <a:p>
            <a:pPr marL="0" lvl="0" indent="0" algn="l" rtl="0">
              <a:spcBef>
                <a:spcPts val="0"/>
              </a:spcBef>
              <a:spcAft>
                <a:spcPts val="0"/>
              </a:spcAft>
              <a:buNone/>
            </a:pPr>
            <a:r>
              <a:rPr lang="en-GB" b="1" dirty="0" err="1"/>
              <a:t>Prathviraj</a:t>
            </a:r>
            <a:r>
              <a:rPr lang="en-GB" b="1" dirty="0"/>
              <a:t> Singh Solanki </a:t>
            </a:r>
          </a:p>
          <a:p>
            <a:pPr marL="0" lvl="0" indent="0" algn="l" rtl="0">
              <a:spcBef>
                <a:spcPts val="0"/>
              </a:spcBef>
              <a:spcAft>
                <a:spcPts val="0"/>
              </a:spcAft>
              <a:buNone/>
            </a:pPr>
            <a:r>
              <a:rPr lang="en-GB" b="1" dirty="0"/>
              <a:t>Praveen Choudhary</a:t>
            </a:r>
          </a:p>
          <a:p>
            <a:pPr marL="0" lvl="0" indent="0" algn="l" rtl="0">
              <a:spcBef>
                <a:spcPts val="0"/>
              </a:spcBef>
              <a:spcAft>
                <a:spcPts val="0"/>
              </a:spcAft>
              <a:buNone/>
            </a:pPr>
            <a:r>
              <a:rPr lang="en-GB" b="1" dirty="0"/>
              <a:t>Rohan Wadia </a:t>
            </a:r>
          </a:p>
          <a:p>
            <a:pPr marL="0" lvl="0" indent="0" algn="l" rtl="0">
              <a:spcBef>
                <a:spcPts val="0"/>
              </a:spcBef>
              <a:spcAft>
                <a:spcPts val="0"/>
              </a:spcAft>
              <a:buNone/>
            </a:pPr>
            <a:r>
              <a:rPr lang="en-GB" b="1" dirty="0"/>
              <a:t>Rohit Makwana </a:t>
            </a:r>
          </a:p>
          <a:p>
            <a:pPr marL="0" lvl="0" indent="0" algn="l" rtl="0">
              <a:spcBef>
                <a:spcPts val="0"/>
              </a:spcBef>
              <a:spcAft>
                <a:spcPts val="0"/>
              </a:spcAft>
              <a:buNone/>
            </a:pPr>
            <a:r>
              <a:rPr lang="en-GB" b="1" dirty="0"/>
              <a:t>Somya </a:t>
            </a:r>
            <a:r>
              <a:rPr lang="en-GB" b="1" dirty="0" err="1"/>
              <a:t>Chhajed</a:t>
            </a:r>
            <a:endParaRPr dirty="0"/>
          </a:p>
        </p:txBody>
      </p:sp>
      <p:sp>
        <p:nvSpPr>
          <p:cNvPr id="59" name="Google Shape;5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Methodology</a:t>
            </a:r>
            <a:endParaRPr dirty="0"/>
          </a:p>
        </p:txBody>
      </p:sp>
      <p:sp>
        <p:nvSpPr>
          <p:cNvPr id="188" name="Google Shape;18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EFFD-075D-363E-A0ED-5C0D1755E927}"/>
              </a:ext>
            </a:extLst>
          </p:cNvPr>
          <p:cNvSpPr>
            <a:spLocks noGrp="1"/>
          </p:cNvSpPr>
          <p:nvPr>
            <p:ph type="title"/>
          </p:nvPr>
        </p:nvSpPr>
        <p:spPr>
          <a:xfrm>
            <a:off x="155756" y="313511"/>
            <a:ext cx="8520600" cy="841800"/>
          </a:xfrm>
        </p:spPr>
        <p:txBody>
          <a:bodyPr/>
          <a:lstStyle/>
          <a:p>
            <a:pPr algn="l"/>
            <a:r>
              <a:rPr lang="en-IN" dirty="0"/>
              <a:t>Setting Up the environment </a:t>
            </a:r>
          </a:p>
        </p:txBody>
      </p:sp>
      <p:sp>
        <p:nvSpPr>
          <p:cNvPr id="3" name="Slide Number Placeholder 2">
            <a:extLst>
              <a:ext uri="{FF2B5EF4-FFF2-40B4-BE49-F238E27FC236}">
                <a16:creationId xmlns:a16="http://schemas.microsoft.com/office/drawing/2014/main" id="{3A8E2E78-30D4-BB90-C846-A86E7A44F4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
        <p:nvSpPr>
          <p:cNvPr id="4" name="TextBox 3">
            <a:extLst>
              <a:ext uri="{FF2B5EF4-FFF2-40B4-BE49-F238E27FC236}">
                <a16:creationId xmlns:a16="http://schemas.microsoft.com/office/drawing/2014/main" id="{B6B379D0-B1BF-02C6-FCB1-1A6F4B2ACF64}"/>
              </a:ext>
            </a:extLst>
          </p:cNvPr>
          <p:cNvSpPr txBox="1"/>
          <p:nvPr/>
        </p:nvSpPr>
        <p:spPr>
          <a:xfrm>
            <a:off x="262270" y="1205023"/>
            <a:ext cx="6145618" cy="3477875"/>
          </a:xfrm>
          <a:prstGeom prst="rect">
            <a:avLst/>
          </a:prstGeom>
          <a:noFill/>
        </p:spPr>
        <p:txBody>
          <a:bodyPr wrap="square" rtlCol="0">
            <a:spAutoFit/>
          </a:bodyPr>
          <a:lstStyle/>
          <a:p>
            <a:pPr marL="285750" indent="-285750">
              <a:buFont typeface="Arial" panose="020B0604020202020204" pitchFamily="34" charset="0"/>
              <a:buChar char="•"/>
            </a:pPr>
            <a:r>
              <a:rPr lang="en-IN" sz="1600" dirty="0"/>
              <a:t>Using </a:t>
            </a:r>
            <a:r>
              <a:rPr lang="en-IN" sz="1600" dirty="0" err="1"/>
              <a:t>conda</a:t>
            </a:r>
            <a:r>
              <a:rPr lang="en-IN" sz="1600" dirty="0"/>
              <a:t> package manager for setting up the virtual environment </a:t>
            </a:r>
          </a:p>
          <a:p>
            <a:pPr marL="285750" indent="-285750">
              <a:buFont typeface="Arial" panose="020B0604020202020204" pitchFamily="34" charset="0"/>
              <a:buChar char="•"/>
            </a:pPr>
            <a:r>
              <a:rPr lang="en-IN" sz="1600" dirty="0"/>
              <a:t>Using WSL for avoiding the dependencies and operating system inconsistencies</a:t>
            </a:r>
          </a:p>
          <a:p>
            <a:pPr marL="285750" indent="-285750">
              <a:buFont typeface="Arial" panose="020B0604020202020204" pitchFamily="34" charset="0"/>
              <a:buChar char="•"/>
            </a:pPr>
            <a:r>
              <a:rPr lang="en-IN" sz="1600" dirty="0"/>
              <a:t>To use the version control system like git and maintaining a central repository on </a:t>
            </a:r>
            <a:r>
              <a:rPr lang="en-IN" sz="1600" dirty="0" err="1"/>
              <a:t>github</a:t>
            </a:r>
            <a:endParaRPr lang="en-IN" sz="1600" dirty="0"/>
          </a:p>
          <a:p>
            <a:pPr marL="285750" indent="-285750">
              <a:buFont typeface="Arial" panose="020B0604020202020204" pitchFamily="34" charset="0"/>
              <a:buChar char="•"/>
            </a:pPr>
            <a:r>
              <a:rPr lang="en-IN" sz="1600" dirty="0"/>
              <a:t>To use </a:t>
            </a:r>
            <a:r>
              <a:rPr lang="en-IN" sz="1600" dirty="0" err="1"/>
              <a:t>VSCode</a:t>
            </a:r>
            <a:r>
              <a:rPr lang="en-IN" sz="1600" dirty="0"/>
              <a:t> for consistence code editor experience between the team</a:t>
            </a:r>
          </a:p>
          <a:p>
            <a:pPr marL="285750" indent="-285750">
              <a:buFont typeface="Arial" panose="020B0604020202020204" pitchFamily="34" charset="0"/>
              <a:buChar char="•"/>
            </a:pPr>
            <a:r>
              <a:rPr lang="en-IN" sz="1600" dirty="0"/>
              <a:t>To Installing the required extension on </a:t>
            </a:r>
            <a:r>
              <a:rPr lang="en-IN" sz="1600" dirty="0" err="1"/>
              <a:t>VSCode</a:t>
            </a:r>
            <a:r>
              <a:rPr lang="en-IN" sz="1600" dirty="0"/>
              <a:t> and having consistence </a:t>
            </a:r>
            <a:br>
              <a:rPr lang="en-IN" sz="1600" dirty="0"/>
            </a:br>
            <a:r>
              <a:rPr lang="en-IN" sz="1600" dirty="0"/>
              <a:t>editor setting between the team like tab length and same code formatter</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6994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85901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Data Collection</a:t>
            </a:r>
            <a:endParaRPr dirty="0"/>
          </a:p>
        </p:txBody>
      </p:sp>
      <p:sp>
        <p:nvSpPr>
          <p:cNvPr id="194" name="Google Shape;194;p33"/>
          <p:cNvSpPr txBox="1">
            <a:spLocks noGrp="1"/>
          </p:cNvSpPr>
          <p:nvPr>
            <p:ph type="body" idx="1"/>
          </p:nvPr>
        </p:nvSpPr>
        <p:spPr>
          <a:xfrm>
            <a:off x="258782" y="1626128"/>
            <a:ext cx="8213676" cy="1136387"/>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dirty="0">
                <a:solidFill>
                  <a:schemeClr val="tx1"/>
                </a:solidFill>
              </a:rPr>
              <a:t>Data Collection: Gather a dataset containing information about students’   study hours and math scores.</a:t>
            </a:r>
          </a:p>
          <a:p>
            <a:pPr marL="457200" lvl="0" indent="-342900" algn="l" rtl="0">
              <a:spcBef>
                <a:spcPts val="0"/>
              </a:spcBef>
              <a:spcAft>
                <a:spcPts val="0"/>
              </a:spcAft>
              <a:buSzPts val="1800"/>
              <a:buChar char="●"/>
            </a:pPr>
            <a:endParaRPr lang="en-US" dirty="0"/>
          </a:p>
        </p:txBody>
      </p:sp>
      <p:sp>
        <p:nvSpPr>
          <p:cNvPr id="195" name="Google Shape;19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a:p>
        </p:txBody>
      </p:sp>
      <p:sp>
        <p:nvSpPr>
          <p:cNvPr id="2" name="TextBox 1">
            <a:extLst>
              <a:ext uri="{FF2B5EF4-FFF2-40B4-BE49-F238E27FC236}">
                <a16:creationId xmlns:a16="http://schemas.microsoft.com/office/drawing/2014/main" id="{F97ED88C-D510-0884-4754-94CD23EB226D}"/>
              </a:ext>
            </a:extLst>
          </p:cNvPr>
          <p:cNvSpPr txBox="1"/>
          <p:nvPr/>
        </p:nvSpPr>
        <p:spPr>
          <a:xfrm>
            <a:off x="258782" y="2425154"/>
            <a:ext cx="3671776" cy="461665"/>
          </a:xfrm>
          <a:prstGeom prst="rect">
            <a:avLst/>
          </a:prstGeom>
          <a:noFill/>
        </p:spPr>
        <p:txBody>
          <a:bodyPr wrap="square" rtlCol="0">
            <a:spAutoFit/>
          </a:bodyPr>
          <a:lstStyle/>
          <a:p>
            <a:r>
              <a:rPr lang="en-IN" sz="2400" dirty="0"/>
              <a:t>Data Preprocessing</a:t>
            </a:r>
          </a:p>
        </p:txBody>
      </p:sp>
      <p:sp>
        <p:nvSpPr>
          <p:cNvPr id="4" name="TextBox 3">
            <a:extLst>
              <a:ext uri="{FF2B5EF4-FFF2-40B4-BE49-F238E27FC236}">
                <a16:creationId xmlns:a16="http://schemas.microsoft.com/office/drawing/2014/main" id="{579874E5-A5ED-3DDA-9DF1-E57651625A80}"/>
              </a:ext>
            </a:extLst>
          </p:cNvPr>
          <p:cNvSpPr txBox="1"/>
          <p:nvPr/>
        </p:nvSpPr>
        <p:spPr>
          <a:xfrm>
            <a:off x="177006" y="2946965"/>
            <a:ext cx="8200398" cy="584775"/>
          </a:xfrm>
          <a:prstGeom prst="rect">
            <a:avLst/>
          </a:prstGeom>
          <a:noFill/>
        </p:spPr>
        <p:txBody>
          <a:bodyPr wrap="square" rtlCol="0">
            <a:spAutoFit/>
          </a:bodyPr>
          <a:lstStyle/>
          <a:p>
            <a:pPr marL="114300" lvl="0" algn="l" rtl="0">
              <a:spcBef>
                <a:spcPts val="0"/>
              </a:spcBef>
              <a:spcAft>
                <a:spcPts val="0"/>
              </a:spcAft>
              <a:buSzPts val="1800"/>
            </a:pPr>
            <a:r>
              <a:rPr lang="en-US" dirty="0"/>
              <a:t> </a:t>
            </a:r>
            <a:r>
              <a:rPr lang="en-US" sz="1600" dirty="0"/>
              <a:t>Clean the dataset by handling missing values, outliers, and inconsistencies. Perform feature engineering if necessary, such as scaling or encoding categorical variables.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Data Preprocessing and Augmentation</a:t>
            </a:r>
            <a:endParaRPr dirty="0"/>
          </a:p>
        </p:txBody>
      </p:sp>
      <p:sp>
        <p:nvSpPr>
          <p:cNvPr id="201" name="Google Shape;201;p34"/>
          <p:cNvSpPr txBox="1">
            <a:spLocks noGrp="1"/>
          </p:cNvSpPr>
          <p:nvPr>
            <p:ph type="body" idx="1"/>
          </p:nvPr>
        </p:nvSpPr>
        <p:spPr>
          <a:xfrm>
            <a:off x="226208" y="1443617"/>
            <a:ext cx="8520600" cy="3416400"/>
          </a:xfrm>
          <a:prstGeom prst="rect">
            <a:avLst/>
          </a:prstGeom>
        </p:spPr>
        <p:txBody>
          <a:bodyPr spcFirstLastPara="1" wrap="square" lIns="91425" tIns="91425" rIns="91425" bIns="91425" anchor="t" anchorCtr="0">
            <a:normAutofit/>
          </a:bodyPr>
          <a:lstStyle/>
          <a:p>
            <a:pPr marL="457200" lvl="0" indent="-308610" algn="l" rtl="0">
              <a:spcBef>
                <a:spcPts val="0"/>
              </a:spcBef>
              <a:spcAft>
                <a:spcPts val="0"/>
              </a:spcAft>
              <a:buSzPct val="100000"/>
              <a:buChar char="●"/>
            </a:pPr>
            <a:r>
              <a:rPr lang="en-US" dirty="0"/>
              <a:t> Clean the dataset by handling missing values, outliers, and inconsistencies. Perform feature engineering if necessary, such as scaling or encoding categorical </a:t>
            </a:r>
            <a:r>
              <a:rPr lang="en-US" dirty="0" err="1"/>
              <a:t>variables.Exploratory</a:t>
            </a:r>
            <a:r>
              <a:rPr lang="en-US" dirty="0"/>
              <a:t> Data Analysis (EDA): Explore the dataset to gain insights into the distribution of study hours, math scores, and any potential correlations between variables. Visualize the data using graphs and charts to identify patterns and </a:t>
            </a:r>
            <a:r>
              <a:rPr lang="en-US" dirty="0" err="1"/>
              <a:t>trends.Model</a:t>
            </a:r>
            <a:r>
              <a:rPr lang="en-US" dirty="0"/>
              <a:t> Selection: Choose an appropriate machine learning algorithm for predicting math scores based on study hours. Linear regression is commonly used for this type of prediction task.</a:t>
            </a:r>
            <a:endParaRPr dirty="0"/>
          </a:p>
        </p:txBody>
      </p:sp>
      <p:sp>
        <p:nvSpPr>
          <p:cNvPr id="202" name="Google Shape;20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185320" y="14765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 Training</a:t>
            </a:r>
            <a:endParaRPr/>
          </a:p>
        </p:txBody>
      </p:sp>
      <p:sp>
        <p:nvSpPr>
          <p:cNvPr id="216" name="Google Shape;216;p36"/>
          <p:cNvSpPr txBox="1">
            <a:spLocks noGrp="1"/>
          </p:cNvSpPr>
          <p:nvPr>
            <p:ph type="body" idx="1"/>
          </p:nvPr>
        </p:nvSpPr>
        <p:spPr>
          <a:xfrm>
            <a:off x="-48142" y="1011226"/>
            <a:ext cx="8520600" cy="3904342"/>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dirty="0">
                <a:solidFill>
                  <a:schemeClr val="tx1"/>
                </a:solidFill>
              </a:rPr>
              <a:t>Split the dataset into training and testing sets. Train the chosen model using the training data, optimizing model parameters as needed to improve performance.</a:t>
            </a:r>
            <a:r>
              <a:rPr lang="en-GB" dirty="0">
                <a:solidFill>
                  <a:schemeClr val="tx1"/>
                </a:solidFill>
              </a:rPr>
              <a:t>Training Process</a:t>
            </a:r>
            <a:endParaRPr dirty="0">
              <a:solidFill>
                <a:schemeClr val="tx1"/>
              </a:solidFill>
            </a:endParaRPr>
          </a:p>
          <a:p>
            <a:pPr marL="914400" lvl="1" indent="-317500" algn="l" rtl="0">
              <a:spcBef>
                <a:spcPts val="0"/>
              </a:spcBef>
              <a:spcAft>
                <a:spcPts val="0"/>
              </a:spcAft>
              <a:buSzPts val="1400"/>
              <a:buChar char="○"/>
            </a:pPr>
            <a:r>
              <a:rPr lang="en-GB" sz="1500" dirty="0">
                <a:solidFill>
                  <a:schemeClr val="tx1"/>
                </a:solidFill>
              </a:rPr>
              <a:t>Multiple models trained on the </a:t>
            </a:r>
            <a:r>
              <a:rPr lang="en-GB" sz="1500" dirty="0" err="1">
                <a:solidFill>
                  <a:schemeClr val="tx1"/>
                </a:solidFill>
              </a:rPr>
              <a:t>preprocessed</a:t>
            </a:r>
            <a:r>
              <a:rPr lang="en-GB" sz="1500" dirty="0">
                <a:solidFill>
                  <a:schemeClr val="tx1"/>
                </a:solidFill>
              </a:rPr>
              <a:t> dataset</a:t>
            </a:r>
            <a:endParaRPr sz="1500" dirty="0">
              <a:solidFill>
                <a:schemeClr val="tx1"/>
              </a:solidFill>
            </a:endParaRPr>
          </a:p>
          <a:p>
            <a:pPr marL="914400" lvl="1" indent="-317500" algn="l" rtl="0">
              <a:spcBef>
                <a:spcPts val="0"/>
              </a:spcBef>
              <a:spcAft>
                <a:spcPts val="0"/>
              </a:spcAft>
              <a:buSzPts val="1400"/>
              <a:buChar char="○"/>
            </a:pPr>
            <a:r>
              <a:rPr lang="en-GB" sz="1500" dirty="0">
                <a:solidFill>
                  <a:schemeClr val="tx1"/>
                </a:solidFill>
              </a:rPr>
              <a:t>Two different training strategies used 5-fold and 10-fold stratified cross-validation</a:t>
            </a:r>
            <a:endParaRPr sz="1500" dirty="0">
              <a:solidFill>
                <a:schemeClr val="tx1"/>
              </a:solidFill>
            </a:endParaRPr>
          </a:p>
          <a:p>
            <a:pPr marL="457200" lvl="0" indent="-342900" algn="l" rtl="0">
              <a:spcBef>
                <a:spcPts val="0"/>
              </a:spcBef>
              <a:spcAft>
                <a:spcPts val="0"/>
              </a:spcAft>
              <a:buSzPts val="1800"/>
              <a:buChar char="●"/>
            </a:pPr>
            <a:r>
              <a:rPr lang="en-GB" dirty="0">
                <a:solidFill>
                  <a:schemeClr val="tx1"/>
                </a:solidFill>
              </a:rPr>
              <a:t>5-fold Stratified Cross-Validation</a:t>
            </a:r>
            <a:endParaRPr dirty="0">
              <a:solidFill>
                <a:schemeClr val="tx1"/>
              </a:solidFill>
            </a:endParaRPr>
          </a:p>
          <a:p>
            <a:pPr marL="914400" lvl="1" indent="-317500" algn="l" rtl="0">
              <a:spcBef>
                <a:spcPts val="0"/>
              </a:spcBef>
              <a:spcAft>
                <a:spcPts val="0"/>
              </a:spcAft>
              <a:buSzPts val="1400"/>
              <a:buChar char="○"/>
            </a:pPr>
            <a:r>
              <a:rPr lang="en-GB" dirty="0">
                <a:solidFill>
                  <a:schemeClr val="tx1"/>
                </a:solidFill>
              </a:rPr>
              <a:t>For each iteration, models trained on four folds of training data</a:t>
            </a:r>
            <a:endParaRPr dirty="0">
              <a:solidFill>
                <a:schemeClr val="tx1"/>
              </a:solidFill>
            </a:endParaRPr>
          </a:p>
          <a:p>
            <a:pPr marL="914400" lvl="1" indent="-317500" algn="l" rtl="0">
              <a:spcBef>
                <a:spcPts val="0"/>
              </a:spcBef>
              <a:spcAft>
                <a:spcPts val="0"/>
              </a:spcAft>
              <a:buSzPts val="1400"/>
              <a:buChar char="○"/>
            </a:pPr>
            <a:r>
              <a:rPr lang="en-GB" dirty="0">
                <a:solidFill>
                  <a:schemeClr val="tx1"/>
                </a:solidFill>
              </a:rPr>
              <a:t>Remaining fold split equally into testing and validation sets</a:t>
            </a:r>
            <a:endParaRPr dirty="0">
              <a:solidFill>
                <a:schemeClr val="tx1"/>
              </a:solidFill>
            </a:endParaRPr>
          </a:p>
          <a:p>
            <a:pPr marL="457200" lvl="0" indent="-342900" algn="l" rtl="0">
              <a:spcBef>
                <a:spcPts val="0"/>
              </a:spcBef>
              <a:spcAft>
                <a:spcPts val="0"/>
              </a:spcAft>
              <a:buSzPts val="1800"/>
              <a:buChar char="●"/>
            </a:pPr>
            <a:r>
              <a:rPr lang="en-GB" dirty="0">
                <a:solidFill>
                  <a:schemeClr val="tx1"/>
                </a:solidFill>
              </a:rPr>
              <a:t>10-fold Stratified Cross-Validation</a:t>
            </a:r>
            <a:endParaRPr dirty="0">
              <a:solidFill>
                <a:schemeClr val="tx1"/>
              </a:solidFill>
            </a:endParaRPr>
          </a:p>
          <a:p>
            <a:pPr marL="914400" lvl="1" indent="-317500" algn="l" rtl="0">
              <a:spcBef>
                <a:spcPts val="0"/>
              </a:spcBef>
              <a:spcAft>
                <a:spcPts val="0"/>
              </a:spcAft>
              <a:buSzPts val="1400"/>
              <a:buChar char="○"/>
            </a:pPr>
            <a:r>
              <a:rPr lang="en-GB" dirty="0">
                <a:solidFill>
                  <a:schemeClr val="tx1"/>
                </a:solidFill>
              </a:rPr>
              <a:t>Dataset split into ten equal 'folds’</a:t>
            </a:r>
            <a:endParaRPr dirty="0">
              <a:solidFill>
                <a:schemeClr val="tx1"/>
              </a:solidFill>
            </a:endParaRPr>
          </a:p>
          <a:p>
            <a:pPr marL="914400" lvl="1" indent="-317500" algn="l" rtl="0">
              <a:spcBef>
                <a:spcPts val="0"/>
              </a:spcBef>
              <a:spcAft>
                <a:spcPts val="0"/>
              </a:spcAft>
              <a:buSzPts val="1400"/>
              <a:buChar char="○"/>
            </a:pPr>
            <a:r>
              <a:rPr lang="en-GB" dirty="0">
                <a:solidFill>
                  <a:schemeClr val="tx1"/>
                </a:solidFill>
              </a:rPr>
              <a:t>Each iteration, models trained on nine folds, one fold split into validation and test sets</a:t>
            </a:r>
            <a:endParaRPr dirty="0">
              <a:solidFill>
                <a:schemeClr val="tx1"/>
              </a:solidFill>
            </a:endParaRPr>
          </a:p>
          <a:p>
            <a:pPr marL="457200" lvl="0" indent="-342900" algn="l" rtl="0">
              <a:spcBef>
                <a:spcPts val="0"/>
              </a:spcBef>
              <a:spcAft>
                <a:spcPts val="0"/>
              </a:spcAft>
              <a:buSzPts val="1800"/>
              <a:buChar char="●"/>
            </a:pPr>
            <a:r>
              <a:rPr lang="en-GB" dirty="0">
                <a:solidFill>
                  <a:schemeClr val="tx1"/>
                </a:solidFill>
              </a:rPr>
              <a:t>Training Details</a:t>
            </a:r>
            <a:endParaRPr dirty="0">
              <a:solidFill>
                <a:schemeClr val="tx1"/>
              </a:solidFill>
            </a:endParaRPr>
          </a:p>
          <a:p>
            <a:pPr marL="914400" lvl="1" indent="-317500" algn="l" rtl="0">
              <a:spcBef>
                <a:spcPts val="0"/>
              </a:spcBef>
              <a:spcAft>
                <a:spcPts val="0"/>
              </a:spcAft>
              <a:buSzPts val="1400"/>
              <a:buChar char="○"/>
            </a:pPr>
            <a:r>
              <a:rPr lang="en-GB" dirty="0">
                <a:solidFill>
                  <a:schemeClr val="tx1"/>
                </a:solidFill>
              </a:rPr>
              <a:t>All models trained for 25 epochs per fold of training</a:t>
            </a:r>
            <a:endParaRPr dirty="0">
              <a:solidFill>
                <a:schemeClr val="tx1"/>
              </a:solidFill>
            </a:endParaRPr>
          </a:p>
          <a:p>
            <a:pPr marL="914400" lvl="1" indent="-317500" algn="l" rtl="0">
              <a:spcBef>
                <a:spcPts val="0"/>
              </a:spcBef>
              <a:spcAft>
                <a:spcPts val="0"/>
              </a:spcAft>
              <a:buSzPts val="1400"/>
              <a:buChar char="○"/>
            </a:pPr>
            <a:r>
              <a:rPr lang="en-GB" dirty="0">
                <a:solidFill>
                  <a:schemeClr val="tx1"/>
                </a:solidFill>
              </a:rPr>
              <a:t>Random seed value set to 1 for result reproducibility</a:t>
            </a:r>
            <a:endParaRPr dirty="0">
              <a:solidFill>
                <a:schemeClr val="tx1"/>
              </a:solidFill>
            </a:endParaRPr>
          </a:p>
          <a:p>
            <a:pPr marL="914400" lvl="1" indent="-317500" algn="l" rtl="0">
              <a:spcBef>
                <a:spcPts val="0"/>
              </a:spcBef>
              <a:spcAft>
                <a:spcPts val="0"/>
              </a:spcAft>
              <a:buSzPts val="1400"/>
              <a:buChar char="○"/>
            </a:pPr>
            <a:r>
              <a:rPr lang="en-GB" dirty="0">
                <a:solidFill>
                  <a:schemeClr val="tx1"/>
                </a:solidFill>
              </a:rPr>
              <a:t>Stratification ensured equal class distribution</a:t>
            </a:r>
            <a:endParaRPr dirty="0">
              <a:solidFill>
                <a:schemeClr val="tx1"/>
              </a:solidFill>
            </a:endParaRPr>
          </a:p>
        </p:txBody>
      </p:sp>
      <p:sp>
        <p:nvSpPr>
          <p:cNvPr id="217" name="Google Shape;21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 Training (Contd.)</a:t>
            </a:r>
            <a:endParaRPr/>
          </a:p>
        </p:txBody>
      </p:sp>
      <p:sp>
        <p:nvSpPr>
          <p:cNvPr id="223" name="Google Shape;22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solidFill>
                  <a:schemeClr val="tx1"/>
                </a:solidFill>
              </a:rPr>
              <a:t>Data Preparation</a:t>
            </a:r>
            <a:endParaRPr dirty="0">
              <a:solidFill>
                <a:schemeClr val="tx1"/>
              </a:solidFill>
            </a:endParaRPr>
          </a:p>
          <a:p>
            <a:pPr marL="914400" lvl="1" indent="-317500" algn="l" rtl="0">
              <a:spcBef>
                <a:spcPts val="0"/>
              </a:spcBef>
              <a:spcAft>
                <a:spcPts val="0"/>
              </a:spcAft>
              <a:buSzPts val="1400"/>
              <a:buChar char="○"/>
            </a:pPr>
            <a:r>
              <a:rPr lang="en-GB" dirty="0">
                <a:solidFill>
                  <a:schemeClr val="tx1"/>
                </a:solidFill>
              </a:rPr>
              <a:t>Label data converted into a 4x4 matrix using </a:t>
            </a:r>
            <a:r>
              <a:rPr lang="en-GB" dirty="0" err="1">
                <a:solidFill>
                  <a:schemeClr val="tx1"/>
                </a:solidFill>
              </a:rPr>
              <a:t>onehot</a:t>
            </a:r>
            <a:r>
              <a:rPr lang="en-GB" dirty="0">
                <a:solidFill>
                  <a:schemeClr val="tx1"/>
                </a:solidFill>
              </a:rPr>
              <a:t> encoding</a:t>
            </a:r>
            <a:endParaRPr dirty="0">
              <a:solidFill>
                <a:schemeClr val="tx1"/>
              </a:solidFill>
            </a:endParaRPr>
          </a:p>
          <a:p>
            <a:pPr marL="914400" lvl="1" indent="-317500" algn="l" rtl="0">
              <a:spcBef>
                <a:spcPts val="0"/>
              </a:spcBef>
              <a:spcAft>
                <a:spcPts val="0"/>
              </a:spcAft>
              <a:buSzPts val="1400"/>
              <a:buChar char="○"/>
            </a:pPr>
            <a:r>
              <a:rPr lang="en-GB" dirty="0" err="1">
                <a:solidFill>
                  <a:schemeClr val="tx1"/>
                </a:solidFill>
              </a:rPr>
              <a:t>Onehot</a:t>
            </a:r>
            <a:r>
              <a:rPr lang="en-GB" dirty="0">
                <a:solidFill>
                  <a:schemeClr val="tx1"/>
                </a:solidFill>
              </a:rPr>
              <a:t> encoding represents categorical variables as numerical values</a:t>
            </a:r>
            <a:endParaRPr dirty="0">
              <a:solidFill>
                <a:schemeClr val="tx1"/>
              </a:solidFill>
            </a:endParaRPr>
          </a:p>
          <a:p>
            <a:pPr marL="457200" lvl="0" indent="-342900" algn="l" rtl="0">
              <a:spcBef>
                <a:spcPts val="0"/>
              </a:spcBef>
              <a:spcAft>
                <a:spcPts val="0"/>
              </a:spcAft>
              <a:buSzPts val="1800"/>
              <a:buChar char="●"/>
            </a:pPr>
            <a:r>
              <a:rPr lang="en-GB" dirty="0">
                <a:solidFill>
                  <a:schemeClr val="tx1"/>
                </a:solidFill>
              </a:rPr>
              <a:t>Model Evaluation</a:t>
            </a:r>
            <a:endParaRPr dirty="0">
              <a:solidFill>
                <a:schemeClr val="tx1"/>
              </a:solidFill>
            </a:endParaRPr>
          </a:p>
          <a:p>
            <a:pPr marL="914400" lvl="1" indent="-317500" algn="l" rtl="0">
              <a:spcBef>
                <a:spcPts val="0"/>
              </a:spcBef>
              <a:spcAft>
                <a:spcPts val="0"/>
              </a:spcAft>
              <a:buSzPts val="1400"/>
              <a:buChar char="○"/>
            </a:pPr>
            <a:r>
              <a:rPr lang="en-GB" dirty="0">
                <a:solidFill>
                  <a:schemeClr val="tx1"/>
                </a:solidFill>
              </a:rPr>
              <a:t>Stratified k-fold cross-validation ensured robust training data</a:t>
            </a:r>
            <a:endParaRPr dirty="0">
              <a:solidFill>
                <a:schemeClr val="tx1"/>
              </a:solidFill>
            </a:endParaRPr>
          </a:p>
          <a:p>
            <a:pPr marL="914400" lvl="1" indent="-317500" algn="l" rtl="0">
              <a:spcBef>
                <a:spcPts val="0"/>
              </a:spcBef>
              <a:spcAft>
                <a:spcPts val="0"/>
              </a:spcAft>
              <a:buSzPts val="1400"/>
              <a:buChar char="○"/>
            </a:pPr>
            <a:r>
              <a:rPr lang="en-GB" dirty="0">
                <a:solidFill>
                  <a:schemeClr val="tx1"/>
                </a:solidFill>
              </a:rPr>
              <a:t>Weights with highest validation accuracy stored in .h5 file during training</a:t>
            </a:r>
            <a:endParaRPr dirty="0">
              <a:solidFill>
                <a:schemeClr val="tx1"/>
              </a:solidFill>
            </a:endParaRPr>
          </a:p>
          <a:p>
            <a:pPr marL="457200" lvl="0" indent="-342900" algn="l" rtl="0">
              <a:spcBef>
                <a:spcPts val="0"/>
              </a:spcBef>
              <a:spcAft>
                <a:spcPts val="0"/>
              </a:spcAft>
              <a:buSzPts val="1800"/>
              <a:buChar char="●"/>
            </a:pPr>
            <a:r>
              <a:rPr lang="en-GB" dirty="0">
                <a:solidFill>
                  <a:schemeClr val="tx1"/>
                </a:solidFill>
              </a:rPr>
              <a:t>Optimizers and Learning Rates</a:t>
            </a:r>
            <a:endParaRPr dirty="0">
              <a:solidFill>
                <a:schemeClr val="tx1"/>
              </a:solidFill>
            </a:endParaRPr>
          </a:p>
          <a:p>
            <a:pPr marL="914400" lvl="1" indent="-317500" algn="l" rtl="0">
              <a:spcBef>
                <a:spcPts val="0"/>
              </a:spcBef>
              <a:spcAft>
                <a:spcPts val="0"/>
              </a:spcAft>
              <a:buSzPts val="1400"/>
              <a:buChar char="○"/>
            </a:pPr>
            <a:r>
              <a:rPr lang="en-GB" dirty="0">
                <a:solidFill>
                  <a:schemeClr val="tx1"/>
                </a:solidFill>
              </a:rPr>
              <a:t>Different optimizers and learning rates used for different models</a:t>
            </a:r>
            <a:endParaRPr dirty="0">
              <a:solidFill>
                <a:schemeClr val="tx1"/>
              </a:solidFill>
            </a:endParaRPr>
          </a:p>
          <a:p>
            <a:pPr marL="914400" lvl="1" indent="-317500" algn="l" rtl="0">
              <a:spcBef>
                <a:spcPts val="0"/>
              </a:spcBef>
              <a:spcAft>
                <a:spcPts val="0"/>
              </a:spcAft>
              <a:buSzPts val="1400"/>
              <a:buChar char="○"/>
            </a:pPr>
            <a:r>
              <a:rPr lang="en-GB" dirty="0">
                <a:solidFill>
                  <a:schemeClr val="tx1"/>
                </a:solidFill>
              </a:rPr>
              <a:t>All models trained with a batch size of 64</a:t>
            </a:r>
            <a:endParaRPr dirty="0">
              <a:solidFill>
                <a:schemeClr val="tx1"/>
              </a:solidFill>
            </a:endParaRPr>
          </a:p>
          <a:p>
            <a:pPr marL="457200" lvl="0" indent="-342900" algn="l" rtl="0">
              <a:spcBef>
                <a:spcPts val="0"/>
              </a:spcBef>
              <a:spcAft>
                <a:spcPts val="0"/>
              </a:spcAft>
              <a:buSzPts val="1800"/>
              <a:buChar char="●"/>
            </a:pPr>
            <a:r>
              <a:rPr lang="en-GB" dirty="0">
                <a:solidFill>
                  <a:schemeClr val="tx1"/>
                </a:solidFill>
              </a:rPr>
              <a:t>Loss Function</a:t>
            </a:r>
            <a:endParaRPr dirty="0">
              <a:solidFill>
                <a:schemeClr val="tx1"/>
              </a:solidFill>
            </a:endParaRPr>
          </a:p>
          <a:p>
            <a:pPr marL="914400" lvl="1" indent="-317500" algn="l" rtl="0">
              <a:spcBef>
                <a:spcPts val="0"/>
              </a:spcBef>
              <a:spcAft>
                <a:spcPts val="0"/>
              </a:spcAft>
              <a:buSzPts val="1400"/>
              <a:buChar char="○"/>
            </a:pPr>
            <a:r>
              <a:rPr lang="en-GB" dirty="0">
                <a:solidFill>
                  <a:schemeClr val="tx1"/>
                </a:solidFill>
              </a:rPr>
              <a:t>Models compiled using categorical cross-entropy as the loss function</a:t>
            </a:r>
            <a:endParaRPr dirty="0">
              <a:solidFill>
                <a:schemeClr val="tx1"/>
              </a:solidFill>
            </a:endParaRPr>
          </a:p>
        </p:txBody>
      </p:sp>
      <p:sp>
        <p:nvSpPr>
          <p:cNvPr id="224" name="Google Shape;22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 Evaluation</a:t>
            </a:r>
            <a:endParaRPr/>
          </a:p>
        </p:txBody>
      </p:sp>
      <p:sp>
        <p:nvSpPr>
          <p:cNvPr id="230" name="Google Shape;23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Model Performance Evaluation</a:t>
            </a:r>
            <a:endParaRPr dirty="0"/>
          </a:p>
          <a:p>
            <a:pPr marL="914400" lvl="1" indent="-317500" algn="l" rtl="0">
              <a:spcBef>
                <a:spcPts val="0"/>
              </a:spcBef>
              <a:spcAft>
                <a:spcPts val="0"/>
              </a:spcAft>
              <a:buSzPts val="1400"/>
              <a:buChar char="○"/>
            </a:pPr>
            <a:r>
              <a:rPr lang="en-GB" dirty="0"/>
              <a:t>Accuracy</a:t>
            </a:r>
            <a:endParaRPr dirty="0"/>
          </a:p>
          <a:p>
            <a:pPr marL="914400" lvl="1" indent="-317500" algn="l" rtl="0">
              <a:spcBef>
                <a:spcPts val="0"/>
              </a:spcBef>
              <a:spcAft>
                <a:spcPts val="0"/>
              </a:spcAft>
              <a:buSzPts val="1400"/>
              <a:buChar char="○"/>
            </a:pPr>
            <a:r>
              <a:rPr lang="en-GB" dirty="0"/>
              <a:t>Precision</a:t>
            </a:r>
            <a:endParaRPr dirty="0"/>
          </a:p>
          <a:p>
            <a:pPr marL="914400" lvl="1" indent="-317500" algn="l" rtl="0">
              <a:spcBef>
                <a:spcPts val="0"/>
              </a:spcBef>
              <a:spcAft>
                <a:spcPts val="0"/>
              </a:spcAft>
              <a:buSzPts val="1400"/>
              <a:buChar char="○"/>
            </a:pPr>
            <a:r>
              <a:rPr lang="en-GB" dirty="0"/>
              <a:t>Recall</a:t>
            </a:r>
            <a:endParaRPr dirty="0"/>
          </a:p>
          <a:p>
            <a:pPr marL="914400" lvl="1" indent="-317500" algn="l" rtl="0">
              <a:spcBef>
                <a:spcPts val="0"/>
              </a:spcBef>
              <a:spcAft>
                <a:spcPts val="0"/>
              </a:spcAft>
              <a:buSzPts val="1400"/>
              <a:buChar char="○"/>
            </a:pPr>
            <a:r>
              <a:rPr lang="en-GB" dirty="0"/>
              <a:t>F1-Score</a:t>
            </a:r>
            <a:endParaRPr dirty="0"/>
          </a:p>
          <a:p>
            <a:pPr marL="914400" lvl="1" indent="-317500" algn="l" rtl="0">
              <a:spcBef>
                <a:spcPts val="0"/>
              </a:spcBef>
              <a:spcAft>
                <a:spcPts val="0"/>
              </a:spcAft>
              <a:buSzPts val="1400"/>
              <a:buChar char="○"/>
            </a:pPr>
            <a:r>
              <a:rPr lang="en-GB" dirty="0"/>
              <a:t>Area under ROC Curve</a:t>
            </a:r>
            <a:endParaRPr dirty="0"/>
          </a:p>
          <a:p>
            <a:pPr marL="457200" lvl="0" indent="-342900" algn="l" rtl="0">
              <a:spcBef>
                <a:spcPts val="0"/>
              </a:spcBef>
              <a:spcAft>
                <a:spcPts val="0"/>
              </a:spcAft>
              <a:buSzPts val="1800"/>
              <a:buChar char="●"/>
            </a:pPr>
            <a:r>
              <a:rPr lang="en-GB" dirty="0"/>
              <a:t>Metrics evaluated during testing process in each fold</a:t>
            </a:r>
          </a:p>
          <a:p>
            <a:pPr marL="457200" lvl="0" indent="-342900" algn="l" rtl="0">
              <a:spcBef>
                <a:spcPts val="0"/>
              </a:spcBef>
              <a:spcAft>
                <a:spcPts val="0"/>
              </a:spcAft>
              <a:buSzPts val="1800"/>
              <a:buChar char="●"/>
            </a:pPr>
            <a:r>
              <a:rPr lang="en-US" dirty="0"/>
              <a:t>Evaluate the trained model's performance using appropriate evaluation metrics such as mean squared error or R-squared. Validate the model's predictions against the testing data to ensure its accuracy and reliability.</a:t>
            </a:r>
            <a:endParaRPr dirty="0"/>
          </a:p>
        </p:txBody>
      </p:sp>
      <p:sp>
        <p:nvSpPr>
          <p:cNvPr id="231" name="Google Shape;23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F482FB-261F-6563-B5A3-186376950D57}"/>
              </a:ext>
            </a:extLst>
          </p:cNvPr>
          <p:cNvSpPr>
            <a:spLocks noGrp="1"/>
          </p:cNvSpPr>
          <p:nvPr>
            <p:ph type="body" idx="1"/>
          </p:nvPr>
        </p:nvSpPr>
        <p:spPr>
          <a:xfrm>
            <a:off x="118412" y="1219199"/>
            <a:ext cx="8520600" cy="3924301"/>
          </a:xfrm>
        </p:spPr>
        <p:txBody>
          <a:bodyPr>
            <a:normAutofit fontScale="92500" lnSpcReduction="20000"/>
          </a:bodyPr>
          <a:lstStyle/>
          <a:p>
            <a:r>
              <a:rPr lang="en-US" dirty="0"/>
              <a:t>Model Deployment: Deploy the trained model into a production environment, making it accessible for use by educators and students. Integrate the model into an application or platform for easy access and interaction.</a:t>
            </a:r>
          </a:p>
          <a:p>
            <a:endParaRPr lang="en-US" dirty="0"/>
          </a:p>
          <a:p>
            <a:r>
              <a:rPr lang="en-US" dirty="0"/>
              <a:t>Monitoring and Maintenance: Implement monitoring mechanisms to track the model's performance over time. Schedule regular maintenance to update the model with new data and improve its accuracy.</a:t>
            </a:r>
          </a:p>
          <a:p>
            <a:r>
              <a:rPr lang="en-US" dirty="0"/>
              <a:t>Feedback and Iteration: Gather feedback from users and stakeholders on the model's usefulness and effectiveness. Iterate on the model based on feedback and incorporate new features or improvements as necessary.</a:t>
            </a:r>
          </a:p>
          <a:p>
            <a:r>
              <a:rPr lang="en-US" dirty="0"/>
              <a:t>Documentation and Reporting: Document the entire project process, including data collection, preprocessing, model development, evaluation, and deployment. Prepare a final report summarizing the project findings, insights, and recommendations. Share the report with stakeholders and interested parties.</a:t>
            </a:r>
            <a:endParaRPr lang="en-IN" dirty="0"/>
          </a:p>
        </p:txBody>
      </p:sp>
      <p:sp>
        <p:nvSpPr>
          <p:cNvPr id="4" name="Slide Number Placeholder 3">
            <a:extLst>
              <a:ext uri="{FF2B5EF4-FFF2-40B4-BE49-F238E27FC236}">
                <a16:creationId xmlns:a16="http://schemas.microsoft.com/office/drawing/2014/main" id="{DA946DE4-3031-CEA2-C991-19BA88182C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extLst>
      <p:ext uri="{BB962C8B-B14F-4D97-AF65-F5344CB8AC3E}">
        <p14:creationId xmlns:p14="http://schemas.microsoft.com/office/powerpoint/2010/main" val="3083005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Review of the Models used</a:t>
            </a:r>
            <a:endParaRPr dirty="0"/>
          </a:p>
        </p:txBody>
      </p:sp>
      <p:sp>
        <p:nvSpPr>
          <p:cNvPr id="237" name="Google Shape;23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27CF-94FB-F765-6E74-3FAE63DC99B5}"/>
              </a:ext>
            </a:extLst>
          </p:cNvPr>
          <p:cNvSpPr>
            <a:spLocks noGrp="1"/>
          </p:cNvSpPr>
          <p:nvPr>
            <p:ph type="title"/>
          </p:nvPr>
        </p:nvSpPr>
        <p:spPr>
          <a:xfrm>
            <a:off x="311700" y="713678"/>
            <a:ext cx="8520600" cy="4185424"/>
          </a:xfrm>
        </p:spPr>
        <p:txBody>
          <a:bodyPr>
            <a:normAutofit/>
          </a:bodyPr>
          <a:lstStyle/>
          <a:p>
            <a:pPr algn="l"/>
            <a:r>
              <a:rPr lang="en-US" sz="1600" dirty="0"/>
              <a:t>* Linear Regression: </a:t>
            </a:r>
            <a:br>
              <a:rPr lang="en-US" sz="1600" dirty="0"/>
            </a:br>
            <a:r>
              <a:rPr lang="en-US" sz="1600" dirty="0"/>
              <a:t>Pros: Simple and interpretable model, well-suited for predicting continuous outcomes like math scores based on study </a:t>
            </a:r>
            <a:r>
              <a:rPr lang="en-US" sz="1600" dirty="0" err="1"/>
              <a:t>hours.Cons</a:t>
            </a:r>
            <a:r>
              <a:rPr lang="en-US" sz="1600" dirty="0"/>
              <a:t>: Assumes a linear relationship between study hours and math scores, may not capture complex nonlinear patterns in the data.</a:t>
            </a:r>
            <a:br>
              <a:rPr lang="en-US" sz="1600" dirty="0"/>
            </a:br>
            <a:r>
              <a:rPr lang="en-US" sz="1600" dirty="0"/>
              <a:t>* Evaluation </a:t>
            </a:r>
            <a:r>
              <a:rPr lang="en-US" sz="1600" dirty="0" err="1"/>
              <a:t>Metrics:Mean</a:t>
            </a:r>
            <a:r>
              <a:rPr lang="en-US" sz="1600" dirty="0"/>
              <a:t> Squared Error (MSE): Measures the average squared difference between predicted and actual math scores. Lower MSE indicates better model </a:t>
            </a:r>
            <a:r>
              <a:rPr lang="en-US" sz="1600" dirty="0" err="1"/>
              <a:t>performance.R</a:t>
            </a:r>
            <a:r>
              <a:rPr lang="en-US" sz="1600" dirty="0"/>
              <a:t>-squared (R^2): Measures the proportion of variance in math scores explained by the model.</a:t>
            </a:r>
            <a:br>
              <a:rPr lang="en-US" sz="1600" dirty="0"/>
            </a:br>
            <a:r>
              <a:rPr lang="en-US" sz="1600" dirty="0"/>
              <a:t>*  Higher R^2 values indicate better fit to the </a:t>
            </a:r>
            <a:r>
              <a:rPr lang="en-US" sz="1600" dirty="0" err="1"/>
              <a:t>data.Model</a:t>
            </a:r>
            <a:r>
              <a:rPr lang="en-US" sz="1600" dirty="0"/>
              <a:t> </a:t>
            </a:r>
            <a:r>
              <a:rPr lang="en-US" sz="1600" dirty="0" err="1"/>
              <a:t>Performance:The</a:t>
            </a:r>
            <a:r>
              <a:rPr lang="en-US" sz="1600" dirty="0"/>
              <a:t> linear regression model performs reasonably well in predicting math scores based on study </a:t>
            </a:r>
            <a:r>
              <a:rPr lang="en-US" sz="1600" dirty="0" err="1"/>
              <a:t>hours.Evaluation</a:t>
            </a:r>
            <a:r>
              <a:rPr lang="en-US" sz="1600" dirty="0"/>
              <a:t> metrics such as MSE and R-squared provide insights into the model's accuracy and goodness of fit.</a:t>
            </a:r>
            <a:br>
              <a:rPr lang="en-US" sz="1600" dirty="0"/>
            </a:br>
            <a:r>
              <a:rPr lang="en-US" sz="1600" dirty="0"/>
              <a:t>* Limitations and </a:t>
            </a:r>
            <a:r>
              <a:rPr lang="en-US" sz="1600" dirty="0" err="1"/>
              <a:t>Improvements:Linear</a:t>
            </a:r>
            <a:r>
              <a:rPr lang="en-US" sz="1600" dirty="0"/>
              <a:t> regression assumes a linear relationship between study hours and math scores, which may not fully capture the underlying patterns in the data.</a:t>
            </a:r>
            <a:br>
              <a:rPr lang="en-US" sz="1600" dirty="0"/>
            </a:br>
            <a:endParaRPr lang="en-IN" sz="1600" dirty="0"/>
          </a:p>
        </p:txBody>
      </p:sp>
      <p:sp>
        <p:nvSpPr>
          <p:cNvPr id="3" name="Slide Number Placeholder 2">
            <a:extLst>
              <a:ext uri="{FF2B5EF4-FFF2-40B4-BE49-F238E27FC236}">
                <a16:creationId xmlns:a16="http://schemas.microsoft.com/office/drawing/2014/main" id="{E23C31CE-03CF-E53F-D059-A7C1054ABA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Tree>
    <p:extLst>
      <p:ext uri="{BB962C8B-B14F-4D97-AF65-F5344CB8AC3E}">
        <p14:creationId xmlns:p14="http://schemas.microsoft.com/office/powerpoint/2010/main" val="85582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Overview</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dirty="0">
                <a:uFill>
                  <a:noFill/>
                </a:uFill>
                <a:hlinkClick r:id="rId3" action="ppaction://hlinksldjump"/>
              </a:rPr>
              <a:t>Introduction</a:t>
            </a:r>
            <a:endParaRPr dirty="0"/>
          </a:p>
          <a:p>
            <a:pPr marL="457200" lvl="0" indent="-342900" algn="l" rtl="0">
              <a:spcBef>
                <a:spcPts val="0"/>
              </a:spcBef>
              <a:spcAft>
                <a:spcPts val="0"/>
              </a:spcAft>
              <a:buSzPts val="1800"/>
              <a:buAutoNum type="arabicPeriod"/>
            </a:pPr>
            <a:r>
              <a:rPr lang="en-GB" dirty="0">
                <a:uFill>
                  <a:noFill/>
                </a:uFill>
                <a:hlinkClick r:id="rId4" action="ppaction://hlinksldjump"/>
              </a:rPr>
              <a:t>Project Plan</a:t>
            </a:r>
            <a:endParaRPr dirty="0"/>
          </a:p>
          <a:p>
            <a:pPr marL="457200" lvl="0" indent="-342900" algn="l" rtl="0">
              <a:spcBef>
                <a:spcPts val="0"/>
              </a:spcBef>
              <a:spcAft>
                <a:spcPts val="0"/>
              </a:spcAft>
              <a:buSzPts val="1800"/>
              <a:buAutoNum type="arabicPeriod"/>
            </a:pPr>
            <a:r>
              <a:rPr lang="en-GB" dirty="0">
                <a:uFill>
                  <a:noFill/>
                </a:uFill>
                <a:hlinkClick r:id="rId5" action="ppaction://hlinksldjump"/>
              </a:rPr>
              <a:t>Objectives</a:t>
            </a:r>
            <a:endParaRPr dirty="0"/>
          </a:p>
          <a:p>
            <a:pPr marL="457200" lvl="0" indent="-342900" algn="l" rtl="0">
              <a:spcBef>
                <a:spcPts val="0"/>
              </a:spcBef>
              <a:spcAft>
                <a:spcPts val="0"/>
              </a:spcAft>
              <a:buSzPts val="1800"/>
              <a:buAutoNum type="arabicPeriod"/>
            </a:pPr>
            <a:r>
              <a:rPr lang="en-GB" dirty="0">
                <a:uFill>
                  <a:noFill/>
                </a:uFill>
                <a:hlinkClick r:id="rId6" action="ppaction://hlinksldjump"/>
              </a:rPr>
              <a:t>Methodology</a:t>
            </a:r>
            <a:endParaRPr dirty="0"/>
          </a:p>
          <a:p>
            <a:pPr marL="457200" lvl="0" indent="-342900" algn="l" rtl="0">
              <a:spcBef>
                <a:spcPts val="0"/>
              </a:spcBef>
              <a:spcAft>
                <a:spcPts val="0"/>
              </a:spcAft>
              <a:buSzPts val="1800"/>
              <a:buAutoNum type="arabicPeriod"/>
            </a:pPr>
            <a:r>
              <a:rPr lang="en-GB" dirty="0">
                <a:uFill>
                  <a:noFill/>
                </a:uFill>
                <a:hlinkClick r:id="rId7" action="ppaction://hlinksldjump"/>
              </a:rPr>
              <a:t>Review of the Models used</a:t>
            </a:r>
            <a:endParaRPr dirty="0"/>
          </a:p>
          <a:p>
            <a:pPr marL="457200" lvl="0" indent="-342900" algn="l" rtl="0">
              <a:spcBef>
                <a:spcPts val="0"/>
              </a:spcBef>
              <a:spcAft>
                <a:spcPts val="0"/>
              </a:spcAft>
              <a:buSzPts val="1800"/>
              <a:buAutoNum type="arabicPeriod"/>
            </a:pPr>
            <a:r>
              <a:rPr lang="en-GB" dirty="0">
                <a:uFill>
                  <a:noFill/>
                </a:uFill>
                <a:hlinkClick r:id="rId5" action="ppaction://hlinksldjump"/>
              </a:rPr>
              <a:t>Experimental Results</a:t>
            </a:r>
            <a:endParaRPr dirty="0"/>
          </a:p>
          <a:p>
            <a:pPr marL="457200" lvl="0" indent="-342900" algn="l" rtl="0">
              <a:spcBef>
                <a:spcPts val="0"/>
              </a:spcBef>
              <a:spcAft>
                <a:spcPts val="0"/>
              </a:spcAft>
              <a:buSzPts val="1800"/>
              <a:buAutoNum type="arabicPeriod"/>
            </a:pPr>
            <a:r>
              <a:rPr lang="en-GB" dirty="0">
                <a:uFill>
                  <a:noFill/>
                </a:uFill>
                <a:hlinkClick r:id="" action="ppaction://noaction"/>
              </a:rPr>
              <a:t>Conclusion</a:t>
            </a:r>
            <a:endParaRPr dirty="0"/>
          </a:p>
          <a:p>
            <a:pPr marL="457200" lvl="0" indent="-342900" algn="l" rtl="0">
              <a:spcBef>
                <a:spcPts val="0"/>
              </a:spcBef>
              <a:spcAft>
                <a:spcPts val="0"/>
              </a:spcAft>
              <a:buSzPts val="1800"/>
              <a:buAutoNum type="arabicPeriod"/>
            </a:pPr>
            <a:r>
              <a:rPr lang="en-GB" dirty="0">
                <a:uFill>
                  <a:noFill/>
                </a:uFill>
                <a:hlinkClick r:id="" action="ppaction://noaction"/>
              </a:rPr>
              <a:t>References</a:t>
            </a:r>
            <a:endParaRPr dirty="0"/>
          </a:p>
        </p:txBody>
      </p:sp>
      <p:sp>
        <p:nvSpPr>
          <p:cNvPr id="66" name="Google Shape;6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777E-71A4-BFD1-EFF8-69D009FF5A70}"/>
              </a:ext>
            </a:extLst>
          </p:cNvPr>
          <p:cNvSpPr>
            <a:spLocks noGrp="1"/>
          </p:cNvSpPr>
          <p:nvPr>
            <p:ph type="title"/>
          </p:nvPr>
        </p:nvSpPr>
        <p:spPr>
          <a:xfrm>
            <a:off x="311700" y="929269"/>
            <a:ext cx="8520600" cy="3523786"/>
          </a:xfrm>
        </p:spPr>
        <p:txBody>
          <a:bodyPr>
            <a:normAutofit fontScale="90000"/>
          </a:bodyPr>
          <a:lstStyle/>
          <a:p>
            <a:pPr algn="l"/>
            <a:r>
              <a:rPr lang="en-US" sz="1800" dirty="0"/>
              <a:t>* Future iterations of the project could explore more complex models such as polynomial regression or machine learning algorithms like decision trees or neural networks to capture nonlinear </a:t>
            </a:r>
            <a:r>
              <a:rPr lang="en-US" sz="1800" dirty="0" err="1"/>
              <a:t>relationships.Recommendations:Continuously</a:t>
            </a:r>
            <a:r>
              <a:rPr lang="en-US" sz="1800" dirty="0"/>
              <a:t> monitor and evaluate the model's performance over time to identify any deviations or degradation in prediction accuracy.</a:t>
            </a:r>
            <a:br>
              <a:rPr lang="en-US" sz="1800" dirty="0"/>
            </a:br>
            <a:r>
              <a:rPr lang="en-US" sz="1800" dirty="0"/>
              <a:t>* Gather feedback from users and stakeholders to understand their needs and preferences, and iterate on the model </a:t>
            </a:r>
            <a:r>
              <a:rPr lang="en-US" sz="1800" dirty="0" err="1"/>
              <a:t>accordingly.Explore</a:t>
            </a:r>
            <a:r>
              <a:rPr lang="en-US" sz="1800" dirty="0"/>
              <a:t> opportunities for feature engineering or incorporating additional variables that may enhance the model's predictive power.</a:t>
            </a:r>
            <a:br>
              <a:rPr lang="en-US" sz="1800" dirty="0"/>
            </a:br>
            <a:r>
              <a:rPr lang="en-US" sz="1800" dirty="0"/>
              <a:t>* Overall, the linear regression model serves as a good starting point for predicting math scores based on study hours, but there is potential for further refinement and exploration of more advanced modeling techniques in future iterations of the project.</a:t>
            </a:r>
            <a:endParaRPr lang="en-IN" sz="1800" dirty="0"/>
          </a:p>
        </p:txBody>
      </p:sp>
      <p:sp>
        <p:nvSpPr>
          <p:cNvPr id="3" name="Slide Number Placeholder 2">
            <a:extLst>
              <a:ext uri="{FF2B5EF4-FFF2-40B4-BE49-F238E27FC236}">
                <a16:creationId xmlns:a16="http://schemas.microsoft.com/office/drawing/2014/main" id="{001EB0C0-8822-0BED-D5DC-61EA0ADAB4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Tree>
    <p:extLst>
      <p:ext uri="{BB962C8B-B14F-4D97-AF65-F5344CB8AC3E}">
        <p14:creationId xmlns:p14="http://schemas.microsoft.com/office/powerpoint/2010/main" val="3457749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Experimental Results</a:t>
            </a:r>
            <a:endParaRPr dirty="0"/>
          </a:p>
        </p:txBody>
      </p:sp>
      <p:sp>
        <p:nvSpPr>
          <p:cNvPr id="327" name="Google Shape;327;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title"/>
          </p:nvPr>
        </p:nvSpPr>
        <p:spPr>
          <a:xfrm>
            <a:off x="311700" y="1620643"/>
            <a:ext cx="8520600" cy="34361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Data </a:t>
            </a:r>
            <a:r>
              <a:rPr lang="en-US" sz="1600" dirty="0" err="1"/>
              <a:t>Overview:The</a:t>
            </a:r>
            <a:r>
              <a:rPr lang="en-US" sz="1600" dirty="0"/>
              <a:t> dataset contains information on study hours and math scores for a sample of </a:t>
            </a:r>
            <a:r>
              <a:rPr lang="en-US" sz="1600" dirty="0" err="1"/>
              <a:t>students.Study</a:t>
            </a:r>
            <a:r>
              <a:rPr lang="en-US" sz="1600" dirty="0"/>
              <a:t> hours range from 0 to 10 hours, while math scores range from 50 to 100.</a:t>
            </a:r>
            <a:br>
              <a:rPr lang="en-US" sz="1600" dirty="0"/>
            </a:br>
            <a:br>
              <a:rPr lang="en-US" sz="1600" dirty="0"/>
            </a:br>
            <a:r>
              <a:rPr lang="en-US" sz="1600" dirty="0"/>
              <a:t>Model </a:t>
            </a:r>
            <a:r>
              <a:rPr lang="en-US" sz="1600" dirty="0" err="1"/>
              <a:t>Performance:Linear</a:t>
            </a:r>
            <a:r>
              <a:rPr lang="en-US" sz="1600" dirty="0"/>
              <a:t> Regression </a:t>
            </a:r>
            <a:r>
              <a:rPr lang="en-US" sz="1600" dirty="0" err="1"/>
              <a:t>Model:Mean</a:t>
            </a:r>
            <a:r>
              <a:rPr lang="en-US" sz="1600" dirty="0"/>
              <a:t> Squared Error (MSE): 25.54R-squared (R^2): 0.85Interpretation:The linear regression model performs well in predicting math scores based on study hours, with an R-squared value of 0.85 indicating that approximately 85% of the variance in math scores is explained by the model.</a:t>
            </a:r>
            <a:br>
              <a:rPr lang="en-US" sz="1600" dirty="0"/>
            </a:br>
            <a:br>
              <a:rPr lang="en-US" sz="1600" dirty="0"/>
            </a:br>
            <a:r>
              <a:rPr lang="en-US" sz="1600" dirty="0"/>
              <a:t>The mean squared error of 25.54 indicates that, on average, the model's predictions are off by approximately 5 points in terms of math scores.</a:t>
            </a:r>
            <a:endParaRPr sz="1600" dirty="0"/>
          </a:p>
        </p:txBody>
      </p:sp>
      <p:sp>
        <p:nvSpPr>
          <p:cNvPr id="351" name="Google Shape;351;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50E871-79DF-17E6-7456-7A8842AE9672}"/>
              </a:ext>
            </a:extLst>
          </p:cNvPr>
          <p:cNvSpPr>
            <a:spLocks noGrp="1"/>
          </p:cNvSpPr>
          <p:nvPr>
            <p:ph type="body" idx="1"/>
          </p:nvPr>
        </p:nvSpPr>
        <p:spPr>
          <a:xfrm>
            <a:off x="311700" y="1271239"/>
            <a:ext cx="8520600" cy="3583259"/>
          </a:xfrm>
        </p:spPr>
        <p:txBody>
          <a:bodyPr>
            <a:normAutofit fontScale="85000" lnSpcReduction="10000"/>
          </a:bodyPr>
          <a:lstStyle/>
          <a:p>
            <a:pPr marL="114300" indent="0">
              <a:buNone/>
            </a:pPr>
            <a:r>
              <a:rPr lang="en-US" dirty="0"/>
              <a:t> Model's predictions closely align with actual math scores, as evidenced by the high R-squared value and relatively low mean squared </a:t>
            </a:r>
            <a:r>
              <a:rPr lang="en-US" dirty="0" err="1"/>
              <a:t>error.Visual</a:t>
            </a:r>
            <a:r>
              <a:rPr lang="en-US" dirty="0"/>
              <a:t> inspection of the regression line plotted against the actual data points confirms that the model captures the underlying relationship between study hours and math scores.</a:t>
            </a:r>
          </a:p>
          <a:p>
            <a:pPr marL="114300" indent="0">
              <a:buNone/>
            </a:pPr>
            <a:endParaRPr lang="en-US" dirty="0"/>
          </a:p>
          <a:p>
            <a:pPr marL="114300" indent="0">
              <a:buNone/>
            </a:pPr>
            <a:r>
              <a:rPr lang="en-US" dirty="0"/>
              <a:t>Limitations and Future </a:t>
            </a:r>
            <a:r>
              <a:rPr lang="en-US" dirty="0" err="1"/>
              <a:t>Directions:The</a:t>
            </a:r>
            <a:r>
              <a:rPr lang="en-US" dirty="0"/>
              <a:t> linear regression model assumes a linear relationship between study hours and math scores, which may not fully capture complex nonlinear patterns in the data.</a:t>
            </a:r>
          </a:p>
          <a:p>
            <a:pPr marL="114300" indent="0">
              <a:buNone/>
            </a:pPr>
            <a:endParaRPr lang="en-US" dirty="0"/>
          </a:p>
          <a:p>
            <a:pPr marL="114300" indent="0">
              <a:buNone/>
            </a:pPr>
            <a:r>
              <a:rPr lang="en-US" dirty="0"/>
              <a:t>Future iterations of the project could explore more advanced modeling techniques and incorporate additional features to improve prediction </a:t>
            </a:r>
            <a:r>
              <a:rPr lang="en-US" dirty="0" err="1"/>
              <a:t>accuracy.Overall</a:t>
            </a:r>
            <a:r>
              <a:rPr lang="en-US" dirty="0"/>
              <a:t>, the experimental results demonstrate the efficacy of the linear regression model in predicting math scores based on study hours, providing valuable insights into the relationship between study habits and academic performance.</a:t>
            </a:r>
            <a:endParaRPr lang="en-IN" dirty="0"/>
          </a:p>
        </p:txBody>
      </p:sp>
      <p:sp>
        <p:nvSpPr>
          <p:cNvPr id="4" name="Slide Number Placeholder 3">
            <a:extLst>
              <a:ext uri="{FF2B5EF4-FFF2-40B4-BE49-F238E27FC236}">
                <a16:creationId xmlns:a16="http://schemas.microsoft.com/office/drawing/2014/main" id="{A9EDDFE2-F28D-0881-8EAF-604B8B774A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Tree>
    <p:extLst>
      <p:ext uri="{BB962C8B-B14F-4D97-AF65-F5344CB8AC3E}">
        <p14:creationId xmlns:p14="http://schemas.microsoft.com/office/powerpoint/2010/main" val="3721908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450" name="Google Shape;450;p69"/>
          <p:cNvSpPr txBox="1">
            <a:spLocks noGrp="1"/>
          </p:cNvSpPr>
          <p:nvPr>
            <p:ph type="body" idx="1"/>
          </p:nvPr>
        </p:nvSpPr>
        <p:spPr>
          <a:xfrm>
            <a:off x="311700" y="1152475"/>
            <a:ext cx="8520600" cy="3904342"/>
          </a:xfrm>
          <a:prstGeom prst="rect">
            <a:avLst/>
          </a:prstGeom>
        </p:spPr>
        <p:txBody>
          <a:bodyPr spcFirstLastPara="1" wrap="square" lIns="91425" tIns="91425" rIns="91425" bIns="91425" anchor="t" anchorCtr="0">
            <a:normAutofit fontScale="85000" lnSpcReduction="20000"/>
          </a:bodyPr>
          <a:lstStyle/>
          <a:p>
            <a:pPr marL="457200" lvl="0" indent="-317182" algn="l" rtl="0">
              <a:spcBef>
                <a:spcPts val="0"/>
              </a:spcBef>
              <a:spcAft>
                <a:spcPts val="0"/>
              </a:spcAft>
              <a:buSzPct val="100000"/>
              <a:buChar char="●"/>
            </a:pPr>
            <a:r>
              <a:rPr lang="en-US" dirty="0"/>
              <a:t>Predictive Power: Linear regression model demonstrates robust predictive </a:t>
            </a:r>
            <a:r>
              <a:rPr lang="en-US" dirty="0" err="1"/>
              <a:t>power.High</a:t>
            </a:r>
            <a:r>
              <a:rPr lang="en-US" dirty="0"/>
              <a:t> R-squared value and low mean squared error indicate accurate predictions</a:t>
            </a:r>
          </a:p>
          <a:p>
            <a:pPr marL="457200" lvl="0" indent="-317182" algn="l" rtl="0">
              <a:spcBef>
                <a:spcPts val="0"/>
              </a:spcBef>
              <a:spcAft>
                <a:spcPts val="0"/>
              </a:spcAft>
              <a:buSzPct val="100000"/>
              <a:buChar char="●"/>
            </a:pPr>
            <a:r>
              <a:rPr lang="en-US" dirty="0"/>
              <a:t>Insights into Academic </a:t>
            </a:r>
            <a:r>
              <a:rPr lang="en-US" dirty="0" err="1"/>
              <a:t>Performance:Emphasizes</a:t>
            </a:r>
            <a:r>
              <a:rPr lang="en-US" dirty="0"/>
              <a:t> the impact of study habits on academic </a:t>
            </a:r>
            <a:r>
              <a:rPr lang="en-US" dirty="0" err="1"/>
              <a:t>success.Analysis</a:t>
            </a:r>
            <a:r>
              <a:rPr lang="en-US" dirty="0"/>
              <a:t> of study hours and math scores offers valuable insights.</a:t>
            </a:r>
          </a:p>
          <a:p>
            <a:pPr marL="457200" lvl="0" indent="-317182" algn="l" rtl="0">
              <a:spcBef>
                <a:spcPts val="0"/>
              </a:spcBef>
              <a:spcAft>
                <a:spcPts val="0"/>
              </a:spcAft>
              <a:buSzPct val="100000"/>
              <a:buChar char="●"/>
            </a:pPr>
            <a:r>
              <a:rPr lang="en-US" dirty="0"/>
              <a:t>.Practical </a:t>
            </a:r>
            <a:r>
              <a:rPr lang="en-US" dirty="0" err="1"/>
              <a:t>Applications:Useful</a:t>
            </a:r>
            <a:r>
              <a:rPr lang="en-US" dirty="0"/>
              <a:t> in educational settings for identifying students needing additional </a:t>
            </a:r>
            <a:r>
              <a:rPr lang="en-US" dirty="0" err="1"/>
              <a:t>support.Assists</a:t>
            </a:r>
            <a:r>
              <a:rPr lang="en-US" dirty="0"/>
              <a:t> in tailoring interventions based on study habits and predicted math scores. </a:t>
            </a:r>
          </a:p>
          <a:p>
            <a:pPr marL="457200" lvl="0" indent="-317182" algn="l" rtl="0">
              <a:spcBef>
                <a:spcPts val="0"/>
              </a:spcBef>
              <a:spcAft>
                <a:spcPts val="0"/>
              </a:spcAft>
              <a:buSzPct val="100000"/>
              <a:buChar char="●"/>
            </a:pPr>
            <a:r>
              <a:rPr lang="en-US" dirty="0"/>
              <a:t>Future </a:t>
            </a:r>
            <a:r>
              <a:rPr lang="en-US" dirty="0" err="1"/>
              <a:t>Directions:Linear</a:t>
            </a:r>
            <a:r>
              <a:rPr lang="en-US" dirty="0"/>
              <a:t> regression model serves as a strong foundation for </a:t>
            </a:r>
            <a:r>
              <a:rPr lang="en-US" dirty="0" err="1"/>
              <a:t>prediction.Potential</a:t>
            </a:r>
            <a:r>
              <a:rPr lang="en-US" dirty="0"/>
              <a:t> for refinement and exploration of advanced modeling techniques. </a:t>
            </a:r>
          </a:p>
          <a:p>
            <a:pPr marL="457200" lvl="0" indent="-317182" algn="l" rtl="0">
              <a:spcBef>
                <a:spcPts val="0"/>
              </a:spcBef>
              <a:spcAft>
                <a:spcPts val="0"/>
              </a:spcAft>
              <a:buSzPct val="100000"/>
              <a:buChar char="●"/>
            </a:pPr>
            <a:r>
              <a:rPr lang="en-US" dirty="0"/>
              <a:t>Continued Monitoring and </a:t>
            </a:r>
            <a:r>
              <a:rPr lang="en-US" dirty="0" err="1"/>
              <a:t>Evaluation:Ongoing</a:t>
            </a:r>
            <a:r>
              <a:rPr lang="en-US" dirty="0"/>
              <a:t> assessment of the model's performance and effectiveness.</a:t>
            </a:r>
          </a:p>
          <a:p>
            <a:pPr marL="457200" lvl="0" indent="-317182" algn="l" rtl="0">
              <a:spcBef>
                <a:spcPts val="0"/>
              </a:spcBef>
              <a:spcAft>
                <a:spcPts val="0"/>
              </a:spcAft>
              <a:buSzPct val="100000"/>
              <a:buChar char="●"/>
            </a:pPr>
            <a:r>
              <a:rPr lang="en-US" dirty="0"/>
              <a:t>Gathering feedback from users and stakeholders for iterative </a:t>
            </a:r>
            <a:r>
              <a:rPr lang="en-US" dirty="0" err="1"/>
              <a:t>improvements.Ensures</a:t>
            </a:r>
            <a:r>
              <a:rPr lang="en-US" dirty="0"/>
              <a:t> relevance and adaptability of the Math Score Predictor in educational practice.</a:t>
            </a:r>
          </a:p>
          <a:p>
            <a:pPr marL="457200" lvl="0" indent="-317182" algn="l" rtl="0">
              <a:spcBef>
                <a:spcPts val="0"/>
              </a:spcBef>
              <a:spcAft>
                <a:spcPts val="0"/>
              </a:spcAft>
              <a:buSzPct val="100000"/>
              <a:buChar char="●"/>
            </a:pPr>
            <a:r>
              <a:rPr lang="en-US" dirty="0"/>
              <a:t>Overall </a:t>
            </a:r>
            <a:r>
              <a:rPr lang="en-US" dirty="0" err="1"/>
              <a:t>Impact:Provides</a:t>
            </a:r>
            <a:r>
              <a:rPr lang="en-US" dirty="0"/>
              <a:t> a valuable tool for understanding the link between study habits and academic </a:t>
            </a:r>
            <a:r>
              <a:rPr lang="en-US" dirty="0" err="1"/>
              <a:t>performance.Offers</a:t>
            </a:r>
            <a:r>
              <a:rPr lang="en-US" dirty="0"/>
              <a:t> data-driven insights for informed decision-making in student learning </a:t>
            </a:r>
            <a:r>
              <a:rPr lang="en-US" dirty="0" err="1"/>
              <a:t>strategies.Represents</a:t>
            </a:r>
            <a:r>
              <a:rPr lang="en-US" dirty="0"/>
              <a:t> a significant contribution to fostering academic success through predictive analytics.</a:t>
            </a:r>
            <a:endParaRPr dirty="0"/>
          </a:p>
        </p:txBody>
      </p:sp>
      <p:sp>
        <p:nvSpPr>
          <p:cNvPr id="451" name="Google Shape;451;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1"/>
          <p:cNvSpPr txBox="1">
            <a:spLocks noGrp="1"/>
          </p:cNvSpPr>
          <p:nvPr>
            <p:ph type="body" idx="1"/>
          </p:nvPr>
        </p:nvSpPr>
        <p:spPr>
          <a:xfrm>
            <a:off x="311700" y="764965"/>
            <a:ext cx="8520600" cy="4089534"/>
          </a:xfrm>
          <a:prstGeom prst="rect">
            <a:avLst/>
          </a:prstGeom>
        </p:spPr>
        <p:txBody>
          <a:bodyPr spcFirstLastPara="1" wrap="square" lIns="91425" tIns="91425" rIns="91425" bIns="91425" anchor="t" anchorCtr="0">
            <a:normAutofit lnSpcReduction="10000"/>
          </a:bodyPr>
          <a:lstStyle/>
          <a:p>
            <a:pPr marL="165735" lvl="0" indent="0" algn="l" rtl="0">
              <a:spcBef>
                <a:spcPts val="0"/>
              </a:spcBef>
              <a:spcAft>
                <a:spcPts val="0"/>
              </a:spcAft>
              <a:buSzPct val="100000"/>
              <a:buNone/>
            </a:pPr>
            <a:r>
              <a:rPr lang="en-US" dirty="0"/>
              <a:t>Books:</a:t>
            </a:r>
          </a:p>
          <a:p>
            <a:pPr marL="165735" lvl="0" indent="0" algn="l" rtl="0">
              <a:spcBef>
                <a:spcPts val="0"/>
              </a:spcBef>
              <a:spcAft>
                <a:spcPts val="0"/>
              </a:spcAft>
              <a:buSzPct val="100000"/>
              <a:buNone/>
            </a:pPr>
            <a:r>
              <a:rPr lang="en-US" dirty="0"/>
              <a:t>"Introduction to Machine Learning with Python" by Andreas C.</a:t>
            </a:r>
          </a:p>
          <a:p>
            <a:pPr marL="165735" lvl="0" indent="0" algn="l" rtl="0">
              <a:spcBef>
                <a:spcPts val="0"/>
              </a:spcBef>
              <a:spcAft>
                <a:spcPts val="0"/>
              </a:spcAft>
              <a:buSzPct val="100000"/>
              <a:buNone/>
            </a:pPr>
            <a:r>
              <a:rPr lang="en-US" dirty="0"/>
              <a:t> Müller and Sarah </a:t>
            </a:r>
            <a:r>
              <a:rPr lang="en-US" dirty="0" err="1"/>
              <a:t>Guido"Hands</a:t>
            </a:r>
            <a:r>
              <a:rPr lang="en-US" dirty="0"/>
              <a:t>-On Machine Learning with Scikit-Learn,</a:t>
            </a:r>
          </a:p>
          <a:p>
            <a:pPr marL="165735" lvl="0" indent="0" algn="l" rtl="0">
              <a:spcBef>
                <a:spcPts val="0"/>
              </a:spcBef>
              <a:spcAft>
                <a:spcPts val="0"/>
              </a:spcAft>
              <a:buSzPct val="100000"/>
              <a:buNone/>
            </a:pPr>
            <a:r>
              <a:rPr lang="en-US" dirty="0"/>
              <a:t> </a:t>
            </a:r>
            <a:r>
              <a:rPr lang="en-US" dirty="0" err="1"/>
              <a:t>Keras</a:t>
            </a:r>
            <a:r>
              <a:rPr lang="en-US" dirty="0"/>
              <a:t>, and TensorFlow" by </a:t>
            </a:r>
            <a:r>
              <a:rPr lang="en-US" dirty="0" err="1"/>
              <a:t>Aurélien</a:t>
            </a:r>
            <a:r>
              <a:rPr lang="en-US" dirty="0"/>
              <a:t> </a:t>
            </a:r>
            <a:r>
              <a:rPr lang="en-US" dirty="0" err="1"/>
              <a:t>Géron</a:t>
            </a:r>
            <a:r>
              <a:rPr lang="en-US" dirty="0"/>
              <a:t>“</a:t>
            </a:r>
          </a:p>
          <a:p>
            <a:pPr marL="165735" lvl="0" indent="0" algn="l" rtl="0">
              <a:spcBef>
                <a:spcPts val="0"/>
              </a:spcBef>
              <a:spcAft>
                <a:spcPts val="0"/>
              </a:spcAft>
              <a:buSzPct val="100000"/>
              <a:buNone/>
            </a:pPr>
            <a:r>
              <a:rPr lang="en-US" dirty="0"/>
              <a:t>Data Science for Educators" by Rahul Bhargava and Katherine </a:t>
            </a:r>
            <a:r>
              <a:rPr lang="en-US" dirty="0" err="1"/>
              <a:t>MillsOnline</a:t>
            </a:r>
            <a:r>
              <a:rPr lang="en-US" dirty="0"/>
              <a:t> </a:t>
            </a:r>
          </a:p>
          <a:p>
            <a:pPr marL="165735" lvl="0" indent="0" algn="l" rtl="0">
              <a:spcBef>
                <a:spcPts val="0"/>
              </a:spcBef>
              <a:spcAft>
                <a:spcPts val="0"/>
              </a:spcAft>
              <a:buSzPct val="100000"/>
              <a:buNone/>
            </a:pPr>
            <a:endParaRPr lang="en-US" dirty="0"/>
          </a:p>
          <a:p>
            <a:pPr marL="165735" lvl="0" indent="0" algn="l" rtl="0">
              <a:spcBef>
                <a:spcPts val="0"/>
              </a:spcBef>
              <a:spcAft>
                <a:spcPts val="0"/>
              </a:spcAft>
              <a:buSzPct val="100000"/>
              <a:buNone/>
            </a:pPr>
            <a:r>
              <a:rPr lang="en-US" dirty="0"/>
              <a:t>Courses: Machine Learning on Coursera (offered by Stanford University)</a:t>
            </a:r>
          </a:p>
          <a:p>
            <a:pPr marL="165735" lvl="0" indent="0" algn="l" rtl="0">
              <a:spcBef>
                <a:spcPts val="0"/>
              </a:spcBef>
              <a:spcAft>
                <a:spcPts val="0"/>
              </a:spcAft>
              <a:buSzPct val="100000"/>
              <a:buNone/>
            </a:pPr>
            <a:r>
              <a:rPr lang="en-US" dirty="0"/>
              <a:t>Introduction to Data Science on edX (offered by Harvard University)</a:t>
            </a:r>
          </a:p>
          <a:p>
            <a:pPr marL="165735" lvl="0" indent="0" algn="l" rtl="0">
              <a:spcBef>
                <a:spcPts val="0"/>
              </a:spcBef>
              <a:spcAft>
                <a:spcPts val="0"/>
              </a:spcAft>
              <a:buSzPct val="100000"/>
              <a:buNone/>
            </a:pPr>
            <a:r>
              <a:rPr lang="en-US" dirty="0"/>
              <a:t>Deep Learning Specialization on Coursera (offered by deeplearning.ai)</a:t>
            </a:r>
          </a:p>
          <a:p>
            <a:pPr marL="165735" lvl="0" indent="0" algn="l" rtl="0">
              <a:spcBef>
                <a:spcPts val="0"/>
              </a:spcBef>
              <a:spcAft>
                <a:spcPts val="0"/>
              </a:spcAft>
              <a:buSzPct val="100000"/>
              <a:buNone/>
            </a:pPr>
            <a:r>
              <a:rPr lang="en-US" dirty="0"/>
              <a:t>Websites and Documentation:</a:t>
            </a:r>
          </a:p>
          <a:p>
            <a:pPr marL="165735" lvl="0" indent="0" algn="l" rtl="0">
              <a:spcBef>
                <a:spcPts val="0"/>
              </a:spcBef>
              <a:spcAft>
                <a:spcPts val="0"/>
              </a:spcAft>
              <a:buSzPct val="100000"/>
              <a:buNone/>
            </a:pPr>
            <a:r>
              <a:rPr lang="en-US" dirty="0"/>
              <a:t>Scikit-learn documentation: https://scikit-learn.org/stable/documentation.htmlTensorFlow documentation: https://www.tensorflow.org/guideKeras </a:t>
            </a:r>
          </a:p>
          <a:p>
            <a:pPr marL="165735" lvl="0" indent="0" algn="l" rtl="0">
              <a:spcBef>
                <a:spcPts val="0"/>
              </a:spcBef>
              <a:spcAft>
                <a:spcPts val="0"/>
              </a:spcAft>
              <a:buSzPct val="100000"/>
              <a:buNone/>
            </a:pPr>
            <a:endParaRPr dirty="0"/>
          </a:p>
        </p:txBody>
      </p:sp>
      <p:sp>
        <p:nvSpPr>
          <p:cNvPr id="463" name="Google Shape;463;p71"/>
          <p:cNvSpPr txBox="1">
            <a:spLocks noGrp="1"/>
          </p:cNvSpPr>
          <p:nvPr>
            <p:ph type="title"/>
          </p:nvPr>
        </p:nvSpPr>
        <p:spPr>
          <a:xfrm>
            <a:off x="215056" y="19226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References</a:t>
            </a:r>
            <a:endParaRPr dirty="0"/>
          </a:p>
        </p:txBody>
      </p:sp>
      <p:sp>
        <p:nvSpPr>
          <p:cNvPr id="464" name="Google Shape;464;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79" name="Google Shape;7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
        <p:nvSpPr>
          <p:cNvPr id="3" name="Text Placeholder 2">
            <a:extLst>
              <a:ext uri="{FF2B5EF4-FFF2-40B4-BE49-F238E27FC236}">
                <a16:creationId xmlns:a16="http://schemas.microsoft.com/office/drawing/2014/main" id="{361CB5CD-CAB4-6124-44CC-25418C77A56F}"/>
              </a:ext>
            </a:extLst>
          </p:cNvPr>
          <p:cNvSpPr>
            <a:spLocks noGrp="1" noChangeArrowheads="1"/>
          </p:cNvSpPr>
          <p:nvPr>
            <p:ph type="body" idx="1"/>
          </p:nvPr>
        </p:nvSpPr>
        <p:spPr bwMode="auto">
          <a:xfrm>
            <a:off x="311700" y="1500393"/>
            <a:ext cx="780638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Math Score Predictor project aims to develop a machine learning model to predict math scores based on the number of study hours.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project is designed to assist educators and students in understanding the relationship between study habits and academic performance.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By analyzing the dataset containing information about students' study hours and corresponding math scores, we can train a linear regression model to predict math scores based on study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The model can then be used to provide insights into how changes in study habits may impact academic success.</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Contribution by team members</a:t>
            </a:r>
            <a:endParaRPr lang="en-IN" dirty="0"/>
          </a:p>
        </p:txBody>
      </p:sp>
      <p:sp>
        <p:nvSpPr>
          <p:cNvPr id="3" name="Text Placeholder 2"/>
          <p:cNvSpPr>
            <a:spLocks noGrp="1"/>
          </p:cNvSpPr>
          <p:nvPr>
            <p:ph type="body" idx="1"/>
          </p:nvPr>
        </p:nvSpPr>
        <p:spPr>
          <a:xfrm>
            <a:off x="311700" y="1375317"/>
            <a:ext cx="8520600" cy="3193558"/>
          </a:xfrm>
        </p:spPr>
        <p:txBody>
          <a:bodyPr/>
          <a:lstStyle/>
          <a:p>
            <a:r>
              <a:rPr lang="en-IN" dirty="0" err="1"/>
              <a:t>Prathviraj</a:t>
            </a:r>
            <a:r>
              <a:rPr lang="en-IN" dirty="0"/>
              <a:t> Singh Rathore (Literature Review , Code Implementation)</a:t>
            </a:r>
          </a:p>
          <a:p>
            <a:r>
              <a:rPr lang="en-IN" dirty="0"/>
              <a:t>Praveen Choudhary  (Literature Review )</a:t>
            </a:r>
          </a:p>
          <a:p>
            <a:r>
              <a:rPr lang="en-IN" dirty="0"/>
              <a:t>Rohan Wadia (Literature Review)</a:t>
            </a:r>
          </a:p>
          <a:p>
            <a:r>
              <a:rPr lang="en-IN" dirty="0"/>
              <a:t>Rohit Makwana (Literature Review)</a:t>
            </a:r>
          </a:p>
          <a:p>
            <a:r>
              <a:rPr lang="en-IN" dirty="0"/>
              <a:t>Somya </a:t>
            </a:r>
            <a:r>
              <a:rPr lang="en-IN" dirty="0" err="1"/>
              <a:t>Chhajed</a:t>
            </a:r>
            <a:r>
              <a:rPr lang="en-IN" dirty="0"/>
              <a:t> (Literature Review)</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103473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Project Plan</a:t>
            </a:r>
            <a:endParaRPr dirty="0"/>
          </a:p>
        </p:txBody>
      </p:sp>
      <p:sp>
        <p:nvSpPr>
          <p:cNvPr id="85" name="Google Shape;8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Schedule</a:t>
            </a:r>
            <a:endParaRPr/>
          </a:p>
        </p:txBody>
      </p:sp>
      <p:graphicFrame>
        <p:nvGraphicFramePr>
          <p:cNvPr id="91" name="Google Shape;91;p18"/>
          <p:cNvGraphicFramePr/>
          <p:nvPr>
            <p:extLst>
              <p:ext uri="{D42A27DB-BD31-4B8C-83A1-F6EECF244321}">
                <p14:modId xmlns:p14="http://schemas.microsoft.com/office/powerpoint/2010/main" val="3988368985"/>
              </p:ext>
            </p:extLst>
          </p:nvPr>
        </p:nvGraphicFramePr>
        <p:xfrm>
          <a:off x="898863" y="1448225"/>
          <a:ext cx="7346275" cy="3213842"/>
        </p:xfrm>
        <a:graphic>
          <a:graphicData uri="http://schemas.openxmlformats.org/drawingml/2006/table">
            <a:tbl>
              <a:tblPr>
                <a:noFill/>
                <a:tableStyleId>{62FA6193-36C4-4555-B023-BE87E6EE5694}</a:tableStyleId>
              </a:tblPr>
              <a:tblGrid>
                <a:gridCol w="430300">
                  <a:extLst>
                    <a:ext uri="{9D8B030D-6E8A-4147-A177-3AD203B41FA5}">
                      <a16:colId xmlns:a16="http://schemas.microsoft.com/office/drawing/2014/main" val="20000"/>
                    </a:ext>
                  </a:extLst>
                </a:gridCol>
                <a:gridCol w="2122150">
                  <a:extLst>
                    <a:ext uri="{9D8B030D-6E8A-4147-A177-3AD203B41FA5}">
                      <a16:colId xmlns:a16="http://schemas.microsoft.com/office/drawing/2014/main" val="20001"/>
                    </a:ext>
                  </a:extLst>
                </a:gridCol>
                <a:gridCol w="3707750">
                  <a:extLst>
                    <a:ext uri="{9D8B030D-6E8A-4147-A177-3AD203B41FA5}">
                      <a16:colId xmlns:a16="http://schemas.microsoft.com/office/drawing/2014/main" val="20002"/>
                    </a:ext>
                  </a:extLst>
                </a:gridCol>
                <a:gridCol w="469150">
                  <a:extLst>
                    <a:ext uri="{9D8B030D-6E8A-4147-A177-3AD203B41FA5}">
                      <a16:colId xmlns:a16="http://schemas.microsoft.com/office/drawing/2014/main" val="20003"/>
                    </a:ext>
                  </a:extLst>
                </a:gridCol>
                <a:gridCol w="616925">
                  <a:extLst>
                    <a:ext uri="{9D8B030D-6E8A-4147-A177-3AD203B41FA5}">
                      <a16:colId xmlns:a16="http://schemas.microsoft.com/office/drawing/2014/main" val="20004"/>
                    </a:ext>
                  </a:extLst>
                </a:gridCol>
              </a:tblGrid>
              <a:tr h="487125">
                <a:tc>
                  <a:txBody>
                    <a:bodyPr/>
                    <a:lstStyle/>
                    <a:p>
                      <a:pPr marL="0" lvl="0" indent="0" algn="l" rtl="0">
                        <a:lnSpc>
                          <a:spcPct val="115000"/>
                        </a:lnSpc>
                        <a:spcBef>
                          <a:spcPts val="0"/>
                        </a:spcBef>
                        <a:spcAft>
                          <a:spcPts val="0"/>
                        </a:spcAft>
                        <a:buNone/>
                      </a:pPr>
                      <a:r>
                        <a:rPr lang="en-GB" sz="1000"/>
                        <a:t>Sl. No.</a:t>
                      </a: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Phase</a:t>
                      </a: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Tasks</a:t>
                      </a: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Start on Day</a:t>
                      </a: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Duration (Days)</a:t>
                      </a:r>
                      <a:endParaRPr sz="1000"/>
                    </a:p>
                  </a:txBody>
                  <a:tcPr marL="25400" marR="25400" marT="25400" marB="25400" anchor="b"/>
                </a:tc>
                <a:extLst>
                  <a:ext uri="{0D108BD9-81ED-4DB2-BD59-A6C34878D82A}">
                    <a16:rowId xmlns:a16="http://schemas.microsoft.com/office/drawing/2014/main" val="10000"/>
                  </a:ext>
                </a:extLst>
              </a:tr>
              <a:tr h="191550">
                <a:tc>
                  <a:txBody>
                    <a:bodyPr/>
                    <a:lstStyle/>
                    <a:p>
                      <a:pPr marL="0" lvl="0" indent="0" algn="l" rtl="0">
                        <a:lnSpc>
                          <a:spcPct val="115000"/>
                        </a:lnSpc>
                        <a:spcBef>
                          <a:spcPts val="0"/>
                        </a:spcBef>
                        <a:spcAft>
                          <a:spcPts val="0"/>
                        </a:spcAft>
                        <a:buNone/>
                      </a:pPr>
                      <a:r>
                        <a:rPr lang="en-GB" sz="1000"/>
                        <a:t>a</a:t>
                      </a: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Literature Survey</a:t>
                      </a: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Identify relevant research</a:t>
                      </a:r>
                      <a:endParaRPr sz="1000"/>
                    </a:p>
                  </a:txBody>
                  <a:tcPr marL="25400" marR="25400" marT="25400" marB="25400" anchor="b"/>
                </a:tc>
                <a:tc>
                  <a:txBody>
                    <a:bodyPr/>
                    <a:lstStyle/>
                    <a:p>
                      <a:pPr marL="0" lvl="0" indent="0" algn="l" rtl="0">
                        <a:spcBef>
                          <a:spcPts val="0"/>
                        </a:spcBef>
                        <a:spcAft>
                          <a:spcPts val="0"/>
                        </a:spcAft>
                        <a:buNone/>
                      </a:pPr>
                      <a:r>
                        <a:rPr lang="en-GB" sz="1000"/>
                        <a:t>1</a:t>
                      </a:r>
                      <a:endParaRPr sz="1000"/>
                    </a:p>
                  </a:txBody>
                  <a:tcPr marL="25400" marR="25400" marT="25400" marB="25400" anchor="b"/>
                </a:tc>
                <a:tc>
                  <a:txBody>
                    <a:bodyPr/>
                    <a:lstStyle/>
                    <a:p>
                      <a:pPr marL="0" lvl="0" indent="0" algn="l" rtl="0">
                        <a:spcBef>
                          <a:spcPts val="0"/>
                        </a:spcBef>
                        <a:spcAft>
                          <a:spcPts val="0"/>
                        </a:spcAft>
                        <a:buNone/>
                      </a:pPr>
                      <a:r>
                        <a:rPr lang="en-GB" sz="1000"/>
                        <a:t>5</a:t>
                      </a:r>
                      <a:endParaRPr sz="1000"/>
                    </a:p>
                  </a:txBody>
                  <a:tcPr marL="25400" marR="25400" marT="25400" marB="25400" anchor="b"/>
                </a:tc>
                <a:extLst>
                  <a:ext uri="{0D108BD9-81ED-4DB2-BD59-A6C34878D82A}">
                    <a16:rowId xmlns:a16="http://schemas.microsoft.com/office/drawing/2014/main" val="10001"/>
                  </a:ext>
                </a:extLst>
              </a:tr>
              <a:tr h="191550">
                <a:tc>
                  <a:txBody>
                    <a:bodyPr/>
                    <a:lstStyle/>
                    <a:p>
                      <a:pPr marL="0" lvl="0" indent="0" algn="l" rtl="0">
                        <a:lnSpc>
                          <a:spcPct val="115000"/>
                        </a:lnSpc>
                        <a:spcBef>
                          <a:spcPts val="0"/>
                        </a:spcBef>
                        <a:spcAft>
                          <a:spcPts val="0"/>
                        </a:spcAft>
                        <a:buNone/>
                      </a:pPr>
                      <a:r>
                        <a:rPr lang="en-GB" sz="1000"/>
                        <a:t>b</a:t>
                      </a: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Read and analyse the papers</a:t>
                      </a:r>
                      <a:endParaRPr sz="1000"/>
                    </a:p>
                  </a:txBody>
                  <a:tcPr marL="25400" marR="25400" marT="25400" marB="25400" anchor="b"/>
                </a:tc>
                <a:tc>
                  <a:txBody>
                    <a:bodyPr/>
                    <a:lstStyle/>
                    <a:p>
                      <a:pPr marL="0" lvl="0" indent="0" algn="l" rtl="0">
                        <a:spcBef>
                          <a:spcPts val="0"/>
                        </a:spcBef>
                        <a:spcAft>
                          <a:spcPts val="0"/>
                        </a:spcAft>
                        <a:buNone/>
                      </a:pPr>
                      <a:r>
                        <a:rPr lang="en-GB" sz="1000"/>
                        <a:t>6</a:t>
                      </a:r>
                      <a:endParaRPr sz="1000"/>
                    </a:p>
                  </a:txBody>
                  <a:tcPr marL="25400" marR="25400" marT="25400" marB="25400" anchor="b"/>
                </a:tc>
                <a:tc>
                  <a:txBody>
                    <a:bodyPr/>
                    <a:lstStyle/>
                    <a:p>
                      <a:pPr marL="0" lvl="0" indent="0" algn="l" rtl="0">
                        <a:spcBef>
                          <a:spcPts val="0"/>
                        </a:spcBef>
                        <a:spcAft>
                          <a:spcPts val="0"/>
                        </a:spcAft>
                        <a:buNone/>
                      </a:pPr>
                      <a:r>
                        <a:rPr lang="en-GB" sz="1000"/>
                        <a:t>5</a:t>
                      </a:r>
                      <a:endParaRPr sz="1000"/>
                    </a:p>
                  </a:txBody>
                  <a:tcPr marL="25400" marR="25400" marT="25400" marB="25400" anchor="b"/>
                </a:tc>
                <a:extLst>
                  <a:ext uri="{0D108BD9-81ED-4DB2-BD59-A6C34878D82A}">
                    <a16:rowId xmlns:a16="http://schemas.microsoft.com/office/drawing/2014/main" val="10002"/>
                  </a:ext>
                </a:extLst>
              </a:tr>
              <a:tr h="191550">
                <a:tc>
                  <a:txBody>
                    <a:bodyPr/>
                    <a:lstStyle/>
                    <a:p>
                      <a:pPr marL="0" lvl="0" indent="0" algn="l" rtl="0">
                        <a:lnSpc>
                          <a:spcPct val="115000"/>
                        </a:lnSpc>
                        <a:spcBef>
                          <a:spcPts val="0"/>
                        </a:spcBef>
                        <a:spcAft>
                          <a:spcPts val="0"/>
                        </a:spcAft>
                        <a:buNone/>
                      </a:pPr>
                      <a:r>
                        <a:rPr lang="en-GB" sz="1000"/>
                        <a:t>c</a:t>
                      </a: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Summary of literature survey</a:t>
                      </a:r>
                      <a:endParaRPr sz="1000"/>
                    </a:p>
                  </a:txBody>
                  <a:tcPr marL="25400" marR="25400" marT="25400" marB="25400" anchor="b"/>
                </a:tc>
                <a:tc>
                  <a:txBody>
                    <a:bodyPr/>
                    <a:lstStyle/>
                    <a:p>
                      <a:pPr marL="0" lvl="0" indent="0" algn="l" rtl="0">
                        <a:spcBef>
                          <a:spcPts val="0"/>
                        </a:spcBef>
                        <a:spcAft>
                          <a:spcPts val="0"/>
                        </a:spcAft>
                        <a:buNone/>
                      </a:pPr>
                      <a:r>
                        <a:rPr lang="en-GB" sz="1000"/>
                        <a:t>11</a:t>
                      </a:r>
                      <a:endParaRPr sz="1000"/>
                    </a:p>
                  </a:txBody>
                  <a:tcPr marL="25400" marR="25400" marT="25400" marB="25400" anchor="b"/>
                </a:tc>
                <a:tc>
                  <a:txBody>
                    <a:bodyPr/>
                    <a:lstStyle/>
                    <a:p>
                      <a:pPr marL="0" lvl="0" indent="0" algn="l" rtl="0">
                        <a:spcBef>
                          <a:spcPts val="0"/>
                        </a:spcBef>
                        <a:spcAft>
                          <a:spcPts val="0"/>
                        </a:spcAft>
                        <a:buNone/>
                      </a:pPr>
                      <a:r>
                        <a:rPr lang="en-GB" sz="1000"/>
                        <a:t>5</a:t>
                      </a:r>
                      <a:endParaRPr sz="1000"/>
                    </a:p>
                  </a:txBody>
                  <a:tcPr marL="25400" marR="25400" marT="25400" marB="25400" anchor="b"/>
                </a:tc>
                <a:extLst>
                  <a:ext uri="{0D108BD9-81ED-4DB2-BD59-A6C34878D82A}">
                    <a16:rowId xmlns:a16="http://schemas.microsoft.com/office/drawing/2014/main" val="10003"/>
                  </a:ext>
                </a:extLst>
              </a:tr>
              <a:tr h="339350">
                <a:tc>
                  <a:txBody>
                    <a:bodyPr/>
                    <a:lstStyle/>
                    <a:p>
                      <a:pPr marL="0" lvl="0" indent="0" algn="l" rtl="0">
                        <a:lnSpc>
                          <a:spcPct val="115000"/>
                        </a:lnSpc>
                        <a:spcBef>
                          <a:spcPts val="0"/>
                        </a:spcBef>
                        <a:spcAft>
                          <a:spcPts val="0"/>
                        </a:spcAft>
                        <a:buNone/>
                      </a:pPr>
                      <a:r>
                        <a:rPr lang="en-GB" sz="1000"/>
                        <a:t>d</a:t>
                      </a: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Data collection and preprocessing</a:t>
                      </a: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Data Collection</a:t>
                      </a:r>
                      <a:endParaRPr sz="1000"/>
                    </a:p>
                  </a:txBody>
                  <a:tcPr marL="25400" marR="25400" marT="25400" marB="25400" anchor="b"/>
                </a:tc>
                <a:tc>
                  <a:txBody>
                    <a:bodyPr/>
                    <a:lstStyle/>
                    <a:p>
                      <a:pPr marL="0" lvl="0" indent="0" algn="l" rtl="0">
                        <a:spcBef>
                          <a:spcPts val="0"/>
                        </a:spcBef>
                        <a:spcAft>
                          <a:spcPts val="0"/>
                        </a:spcAft>
                        <a:buNone/>
                      </a:pPr>
                      <a:r>
                        <a:rPr lang="en-GB" sz="1000"/>
                        <a:t>16</a:t>
                      </a:r>
                      <a:endParaRPr sz="1000"/>
                    </a:p>
                  </a:txBody>
                  <a:tcPr marL="25400" marR="25400" marT="25400" marB="25400" anchor="b"/>
                </a:tc>
                <a:tc>
                  <a:txBody>
                    <a:bodyPr/>
                    <a:lstStyle/>
                    <a:p>
                      <a:pPr marL="0" lvl="0" indent="0" algn="l" rtl="0">
                        <a:spcBef>
                          <a:spcPts val="0"/>
                        </a:spcBef>
                        <a:spcAft>
                          <a:spcPts val="0"/>
                        </a:spcAft>
                        <a:buNone/>
                      </a:pPr>
                      <a:r>
                        <a:rPr lang="en-GB" sz="1000"/>
                        <a:t>3</a:t>
                      </a:r>
                      <a:endParaRPr sz="1000"/>
                    </a:p>
                  </a:txBody>
                  <a:tcPr marL="25400" marR="25400" marT="25400" marB="25400" anchor="b"/>
                </a:tc>
                <a:extLst>
                  <a:ext uri="{0D108BD9-81ED-4DB2-BD59-A6C34878D82A}">
                    <a16:rowId xmlns:a16="http://schemas.microsoft.com/office/drawing/2014/main" val="10004"/>
                  </a:ext>
                </a:extLst>
              </a:tr>
              <a:tr h="191550">
                <a:tc>
                  <a:txBody>
                    <a:bodyPr/>
                    <a:lstStyle/>
                    <a:p>
                      <a:pPr marL="0" lvl="0" indent="0" algn="l" rtl="0">
                        <a:lnSpc>
                          <a:spcPct val="115000"/>
                        </a:lnSpc>
                        <a:spcBef>
                          <a:spcPts val="0"/>
                        </a:spcBef>
                        <a:spcAft>
                          <a:spcPts val="0"/>
                        </a:spcAft>
                        <a:buNone/>
                      </a:pPr>
                      <a:r>
                        <a:rPr lang="en-GB" sz="1000"/>
                        <a:t>e</a:t>
                      </a: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dirty="0"/>
                    </a:p>
                  </a:txBody>
                  <a:tcPr marL="25400" marR="25400" marT="25400" marB="25400" anchor="b"/>
                </a:tc>
                <a:tc>
                  <a:txBody>
                    <a:bodyPr/>
                    <a:lstStyle/>
                    <a:p>
                      <a:pPr marL="0" lvl="0" indent="0" algn="l" rtl="0">
                        <a:lnSpc>
                          <a:spcPct val="115000"/>
                        </a:lnSpc>
                        <a:spcBef>
                          <a:spcPts val="0"/>
                        </a:spcBef>
                        <a:spcAft>
                          <a:spcPts val="0"/>
                        </a:spcAft>
                        <a:buNone/>
                      </a:pPr>
                      <a:r>
                        <a:rPr lang="en-GB" sz="1000"/>
                        <a:t>Data labelling, cleaning, augmentation</a:t>
                      </a:r>
                      <a:endParaRPr sz="1000"/>
                    </a:p>
                  </a:txBody>
                  <a:tcPr marL="25400" marR="25400" marT="25400" marB="25400" anchor="b"/>
                </a:tc>
                <a:tc>
                  <a:txBody>
                    <a:bodyPr/>
                    <a:lstStyle/>
                    <a:p>
                      <a:pPr marL="0" lvl="0" indent="0" algn="l" rtl="0">
                        <a:spcBef>
                          <a:spcPts val="0"/>
                        </a:spcBef>
                        <a:spcAft>
                          <a:spcPts val="0"/>
                        </a:spcAft>
                        <a:buNone/>
                      </a:pPr>
                      <a:r>
                        <a:rPr lang="en-GB" sz="1000"/>
                        <a:t>19</a:t>
                      </a:r>
                      <a:endParaRPr sz="1000"/>
                    </a:p>
                  </a:txBody>
                  <a:tcPr marL="25400" marR="25400" marT="25400" marB="25400" anchor="b"/>
                </a:tc>
                <a:tc>
                  <a:txBody>
                    <a:bodyPr/>
                    <a:lstStyle/>
                    <a:p>
                      <a:pPr marL="0" lvl="0" indent="0" algn="l" rtl="0">
                        <a:spcBef>
                          <a:spcPts val="0"/>
                        </a:spcBef>
                        <a:spcAft>
                          <a:spcPts val="0"/>
                        </a:spcAft>
                        <a:buNone/>
                      </a:pPr>
                      <a:r>
                        <a:rPr lang="en-GB" sz="1000"/>
                        <a:t>3</a:t>
                      </a:r>
                      <a:endParaRPr sz="1000"/>
                    </a:p>
                  </a:txBody>
                  <a:tcPr marL="25400" marR="25400" marT="25400" marB="25400" anchor="b"/>
                </a:tc>
                <a:extLst>
                  <a:ext uri="{0D108BD9-81ED-4DB2-BD59-A6C34878D82A}">
                    <a16:rowId xmlns:a16="http://schemas.microsoft.com/office/drawing/2014/main" val="10005"/>
                  </a:ext>
                </a:extLst>
              </a:tr>
              <a:tr h="487125">
                <a:tc>
                  <a:txBody>
                    <a:bodyPr/>
                    <a:lstStyle/>
                    <a:p>
                      <a:pPr marL="0" lvl="0" indent="0" algn="l" rtl="0">
                        <a:lnSpc>
                          <a:spcPct val="115000"/>
                        </a:lnSpc>
                        <a:spcBef>
                          <a:spcPts val="0"/>
                        </a:spcBef>
                        <a:spcAft>
                          <a:spcPts val="0"/>
                        </a:spcAft>
                        <a:buNone/>
                      </a:pPr>
                      <a:r>
                        <a:rPr lang="en-GB" sz="1000"/>
                        <a:t>f</a:t>
                      </a: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dirty="0"/>
                        <a:t>Model training and evaluation</a:t>
                      </a:r>
                      <a:endParaRPr sz="1000" dirty="0"/>
                    </a:p>
                  </a:txBody>
                  <a:tcPr marL="25400" marR="25400" marT="25400" marB="25400" anchor="b"/>
                </a:tc>
                <a:tc>
                  <a:txBody>
                    <a:bodyPr/>
                    <a:lstStyle/>
                    <a:p>
                      <a:pPr marL="0" lvl="0" indent="0" algn="l" rtl="0">
                        <a:lnSpc>
                          <a:spcPct val="115000"/>
                        </a:lnSpc>
                        <a:spcBef>
                          <a:spcPts val="0"/>
                        </a:spcBef>
                        <a:spcAft>
                          <a:spcPts val="0"/>
                        </a:spcAft>
                        <a:buNone/>
                      </a:pPr>
                      <a:r>
                        <a:rPr lang="en-GB" sz="1000" dirty="0"/>
                        <a:t>Decision Tree Regression(Pre-trained)</a:t>
                      </a:r>
                      <a:endParaRPr sz="1000" dirty="0"/>
                    </a:p>
                  </a:txBody>
                  <a:tcPr marL="25400" marR="25400" marT="25400" marB="25400" anchor="b"/>
                </a:tc>
                <a:tc>
                  <a:txBody>
                    <a:bodyPr/>
                    <a:lstStyle/>
                    <a:p>
                      <a:pPr marL="0" lvl="0" indent="0" algn="l" rtl="0">
                        <a:spcBef>
                          <a:spcPts val="0"/>
                        </a:spcBef>
                        <a:spcAft>
                          <a:spcPts val="0"/>
                        </a:spcAft>
                        <a:buNone/>
                      </a:pPr>
                      <a:r>
                        <a:rPr lang="en-GB" sz="1000"/>
                        <a:t>22</a:t>
                      </a:r>
                      <a:endParaRPr sz="1000"/>
                    </a:p>
                  </a:txBody>
                  <a:tcPr marL="25400" marR="25400" marT="25400" marB="25400" anchor="b"/>
                </a:tc>
                <a:tc>
                  <a:txBody>
                    <a:bodyPr/>
                    <a:lstStyle/>
                    <a:p>
                      <a:pPr marL="0" lvl="0" indent="0" algn="l" rtl="0">
                        <a:spcBef>
                          <a:spcPts val="0"/>
                        </a:spcBef>
                        <a:spcAft>
                          <a:spcPts val="0"/>
                        </a:spcAft>
                        <a:buNone/>
                      </a:pPr>
                      <a:r>
                        <a:rPr lang="en-GB" sz="1000"/>
                        <a:t>5</a:t>
                      </a:r>
                      <a:endParaRPr sz="1000"/>
                    </a:p>
                  </a:txBody>
                  <a:tcPr marL="25400" marR="25400" marT="25400" marB="25400" anchor="b"/>
                </a:tc>
                <a:extLst>
                  <a:ext uri="{0D108BD9-81ED-4DB2-BD59-A6C34878D82A}">
                    <a16:rowId xmlns:a16="http://schemas.microsoft.com/office/drawing/2014/main" val="10006"/>
                  </a:ext>
                </a:extLst>
              </a:tr>
              <a:tr h="191550">
                <a:tc>
                  <a:txBody>
                    <a:bodyPr/>
                    <a:lstStyle/>
                    <a:p>
                      <a:pPr marL="0" lvl="0" indent="0" algn="l" rtl="0">
                        <a:lnSpc>
                          <a:spcPct val="115000"/>
                        </a:lnSpc>
                        <a:spcBef>
                          <a:spcPts val="0"/>
                        </a:spcBef>
                        <a:spcAft>
                          <a:spcPts val="0"/>
                        </a:spcAft>
                        <a:buNone/>
                      </a:pPr>
                      <a:r>
                        <a:rPr lang="en-GB" sz="1000"/>
                        <a:t>g</a:t>
                      </a: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a:p>
                  </a:txBody>
                  <a:tcPr marL="25400" marR="25400" marT="25400" marB="25400" anchor="b"/>
                </a:tc>
                <a:tc>
                  <a:txBody>
                    <a:bodyPr/>
                    <a:lstStyle/>
                    <a:p>
                      <a:pPr marL="0" lvl="0" indent="0" algn="l" rtl="0">
                        <a:lnSpc>
                          <a:spcPct val="115000"/>
                        </a:lnSpc>
                        <a:spcBef>
                          <a:spcPts val="0"/>
                        </a:spcBef>
                        <a:spcAft>
                          <a:spcPts val="0"/>
                        </a:spcAft>
                        <a:buNone/>
                      </a:pPr>
                      <a:r>
                        <a:rPr lang="en-IN" sz="1000" dirty="0"/>
                        <a:t>ARIMA(Statistical)</a:t>
                      </a:r>
                      <a:endParaRPr sz="1000" dirty="0"/>
                    </a:p>
                  </a:txBody>
                  <a:tcPr marL="25400" marR="25400" marT="25400" marB="25400" anchor="b"/>
                </a:tc>
                <a:tc>
                  <a:txBody>
                    <a:bodyPr/>
                    <a:lstStyle/>
                    <a:p>
                      <a:pPr marL="0" lvl="0" indent="0" algn="l" rtl="0">
                        <a:spcBef>
                          <a:spcPts val="0"/>
                        </a:spcBef>
                        <a:spcAft>
                          <a:spcPts val="0"/>
                        </a:spcAft>
                        <a:buNone/>
                      </a:pPr>
                      <a:r>
                        <a:rPr lang="en-GB" sz="1000"/>
                        <a:t>27</a:t>
                      </a:r>
                      <a:endParaRPr sz="1000"/>
                    </a:p>
                  </a:txBody>
                  <a:tcPr marL="25400" marR="25400" marT="25400" marB="25400" anchor="b"/>
                </a:tc>
                <a:tc>
                  <a:txBody>
                    <a:bodyPr/>
                    <a:lstStyle/>
                    <a:p>
                      <a:pPr marL="0" lvl="0" indent="0" algn="l" rtl="0">
                        <a:spcBef>
                          <a:spcPts val="0"/>
                        </a:spcBef>
                        <a:spcAft>
                          <a:spcPts val="0"/>
                        </a:spcAft>
                        <a:buNone/>
                      </a:pPr>
                      <a:r>
                        <a:rPr lang="en-GB" sz="1000"/>
                        <a:t>5</a:t>
                      </a:r>
                      <a:endParaRPr sz="1000"/>
                    </a:p>
                  </a:txBody>
                  <a:tcPr marL="25400" marR="25400" marT="25400" marB="25400" anchor="b"/>
                </a:tc>
                <a:extLst>
                  <a:ext uri="{0D108BD9-81ED-4DB2-BD59-A6C34878D82A}">
                    <a16:rowId xmlns:a16="http://schemas.microsoft.com/office/drawing/2014/main" val="10007"/>
                  </a:ext>
                </a:extLst>
              </a:tr>
              <a:tr h="191550">
                <a:tc>
                  <a:txBody>
                    <a:bodyPr/>
                    <a:lstStyle/>
                    <a:p>
                      <a:pPr marL="0" lvl="0" indent="0" algn="l" rtl="0">
                        <a:lnSpc>
                          <a:spcPct val="115000"/>
                        </a:lnSpc>
                        <a:spcBef>
                          <a:spcPts val="0"/>
                        </a:spcBef>
                        <a:spcAft>
                          <a:spcPts val="0"/>
                        </a:spcAft>
                        <a:buNone/>
                      </a:pPr>
                      <a:r>
                        <a:rPr lang="en-GB" sz="1000"/>
                        <a:t>h</a:t>
                      </a: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a:p>
                  </a:txBody>
                  <a:tcPr marL="25400" marR="25400" marT="25400" marB="25400" anchor="b"/>
                </a:tc>
                <a:tc>
                  <a:txBody>
                    <a:bodyPr/>
                    <a:lstStyle/>
                    <a:p>
                      <a:pPr marL="0" lvl="0" indent="0" algn="l" rtl="0">
                        <a:lnSpc>
                          <a:spcPct val="115000"/>
                        </a:lnSpc>
                        <a:spcBef>
                          <a:spcPts val="0"/>
                        </a:spcBef>
                        <a:spcAft>
                          <a:spcPts val="0"/>
                        </a:spcAft>
                        <a:buNone/>
                      </a:pPr>
                      <a:r>
                        <a:rPr lang="en-IN" sz="1000" dirty="0"/>
                        <a:t>LSTM(Long Short Term Memory)</a:t>
                      </a:r>
                      <a:endParaRPr sz="1000" dirty="0"/>
                    </a:p>
                  </a:txBody>
                  <a:tcPr marL="25400" marR="25400" marT="25400" marB="25400" anchor="b"/>
                </a:tc>
                <a:tc>
                  <a:txBody>
                    <a:bodyPr/>
                    <a:lstStyle/>
                    <a:p>
                      <a:pPr marL="0" lvl="0" indent="0" algn="l" rtl="0">
                        <a:spcBef>
                          <a:spcPts val="0"/>
                        </a:spcBef>
                        <a:spcAft>
                          <a:spcPts val="0"/>
                        </a:spcAft>
                        <a:buNone/>
                      </a:pPr>
                      <a:r>
                        <a:rPr lang="en-GB" sz="1000"/>
                        <a:t>32</a:t>
                      </a:r>
                      <a:endParaRPr sz="1000"/>
                    </a:p>
                  </a:txBody>
                  <a:tcPr marL="25400" marR="25400" marT="25400" marB="25400" anchor="b"/>
                </a:tc>
                <a:tc>
                  <a:txBody>
                    <a:bodyPr/>
                    <a:lstStyle/>
                    <a:p>
                      <a:pPr marL="0" lvl="0" indent="0" algn="l" rtl="0">
                        <a:spcBef>
                          <a:spcPts val="0"/>
                        </a:spcBef>
                        <a:spcAft>
                          <a:spcPts val="0"/>
                        </a:spcAft>
                        <a:buNone/>
                      </a:pPr>
                      <a:r>
                        <a:rPr lang="en-GB" sz="1000"/>
                        <a:t>5</a:t>
                      </a:r>
                      <a:endParaRPr sz="1000"/>
                    </a:p>
                  </a:txBody>
                  <a:tcPr marL="25400" marR="25400" marT="25400" marB="25400" anchor="b"/>
                </a:tc>
                <a:extLst>
                  <a:ext uri="{0D108BD9-81ED-4DB2-BD59-A6C34878D82A}">
                    <a16:rowId xmlns:a16="http://schemas.microsoft.com/office/drawing/2014/main" val="10008"/>
                  </a:ext>
                </a:extLst>
              </a:tr>
              <a:tr h="191550">
                <a:tc>
                  <a:txBody>
                    <a:bodyPr/>
                    <a:lstStyle/>
                    <a:p>
                      <a:pPr marL="0" lvl="0" indent="0" algn="l" rtl="0">
                        <a:lnSpc>
                          <a:spcPct val="115000"/>
                        </a:lnSpc>
                        <a:spcBef>
                          <a:spcPts val="0"/>
                        </a:spcBef>
                        <a:spcAft>
                          <a:spcPts val="0"/>
                        </a:spcAft>
                        <a:buNone/>
                      </a:pPr>
                      <a:r>
                        <a:rPr lang="en-GB" sz="1000"/>
                        <a:t>i</a:t>
                      </a: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dirty="0"/>
                    </a:p>
                  </a:txBody>
                  <a:tcPr marL="25400" marR="25400" marT="25400" marB="25400" anchor="b"/>
                </a:tc>
                <a:tc>
                  <a:txBody>
                    <a:bodyPr/>
                    <a:lstStyle/>
                    <a:p>
                      <a:pPr marL="0" lvl="0" indent="0" algn="l" rtl="0">
                        <a:spcBef>
                          <a:spcPts val="0"/>
                        </a:spcBef>
                        <a:spcAft>
                          <a:spcPts val="0"/>
                        </a:spcAft>
                        <a:buNone/>
                      </a:pPr>
                      <a:r>
                        <a:rPr lang="en-GB" sz="1000"/>
                        <a:t>37</a:t>
                      </a:r>
                      <a:endParaRPr sz="1000"/>
                    </a:p>
                  </a:txBody>
                  <a:tcPr marL="25400" marR="25400" marT="25400" marB="25400" anchor="b"/>
                </a:tc>
                <a:tc>
                  <a:txBody>
                    <a:bodyPr/>
                    <a:lstStyle/>
                    <a:p>
                      <a:pPr marL="0" lvl="0" indent="0" algn="l" rtl="0">
                        <a:spcBef>
                          <a:spcPts val="0"/>
                        </a:spcBef>
                        <a:spcAft>
                          <a:spcPts val="0"/>
                        </a:spcAft>
                        <a:buNone/>
                      </a:pPr>
                      <a:r>
                        <a:rPr lang="en-GB" sz="1000"/>
                        <a:t>5</a:t>
                      </a:r>
                      <a:endParaRPr sz="1000"/>
                    </a:p>
                  </a:txBody>
                  <a:tcPr marL="25400" marR="25400" marT="25400" marB="25400" anchor="b"/>
                </a:tc>
                <a:extLst>
                  <a:ext uri="{0D108BD9-81ED-4DB2-BD59-A6C34878D82A}">
                    <a16:rowId xmlns:a16="http://schemas.microsoft.com/office/drawing/2014/main" val="10009"/>
                  </a:ext>
                </a:extLst>
              </a:tr>
              <a:tr h="191550">
                <a:tc>
                  <a:txBody>
                    <a:bodyPr/>
                    <a:lstStyle/>
                    <a:p>
                      <a:pPr marL="0" lvl="0" indent="0" algn="l" rtl="0">
                        <a:lnSpc>
                          <a:spcPct val="115000"/>
                        </a:lnSpc>
                        <a:spcBef>
                          <a:spcPts val="0"/>
                        </a:spcBef>
                        <a:spcAft>
                          <a:spcPts val="0"/>
                        </a:spcAft>
                        <a:buNone/>
                      </a:pPr>
                      <a:r>
                        <a:rPr lang="en-GB" sz="1000"/>
                        <a:t>j</a:t>
                      </a: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dirty="0"/>
                    </a:p>
                  </a:txBody>
                  <a:tcPr marL="25400" marR="25400" marT="25400" marB="25400" anchor="b"/>
                </a:tc>
                <a:tc>
                  <a:txBody>
                    <a:bodyPr/>
                    <a:lstStyle/>
                    <a:p>
                      <a:pPr marL="0" lvl="0" indent="0" algn="l" rtl="0">
                        <a:spcBef>
                          <a:spcPts val="0"/>
                        </a:spcBef>
                        <a:spcAft>
                          <a:spcPts val="0"/>
                        </a:spcAft>
                        <a:buNone/>
                      </a:pPr>
                      <a:r>
                        <a:rPr lang="en-GB" sz="1000"/>
                        <a:t>42</a:t>
                      </a:r>
                      <a:endParaRPr sz="1000"/>
                    </a:p>
                  </a:txBody>
                  <a:tcPr marL="25400" marR="25400" marT="25400" marB="25400" anchor="b"/>
                </a:tc>
                <a:tc>
                  <a:txBody>
                    <a:bodyPr/>
                    <a:lstStyle/>
                    <a:p>
                      <a:pPr marL="0" lvl="0" indent="0" algn="l" rtl="0">
                        <a:spcBef>
                          <a:spcPts val="0"/>
                        </a:spcBef>
                        <a:spcAft>
                          <a:spcPts val="0"/>
                        </a:spcAft>
                        <a:buNone/>
                      </a:pPr>
                      <a:r>
                        <a:rPr lang="en-GB" sz="1000"/>
                        <a:t>5</a:t>
                      </a:r>
                      <a:endParaRPr sz="1000"/>
                    </a:p>
                  </a:txBody>
                  <a:tcPr marL="25400" marR="25400" marT="25400" marB="25400" anchor="b"/>
                </a:tc>
                <a:extLst>
                  <a:ext uri="{0D108BD9-81ED-4DB2-BD59-A6C34878D82A}">
                    <a16:rowId xmlns:a16="http://schemas.microsoft.com/office/drawing/2014/main" val="10010"/>
                  </a:ext>
                </a:extLst>
              </a:tr>
              <a:tr h="191550">
                <a:tc>
                  <a:txBody>
                    <a:bodyPr/>
                    <a:lstStyle/>
                    <a:p>
                      <a:pPr marL="0" lvl="0" indent="0" algn="l" rtl="0">
                        <a:lnSpc>
                          <a:spcPct val="115000"/>
                        </a:lnSpc>
                        <a:spcBef>
                          <a:spcPts val="0"/>
                        </a:spcBef>
                        <a:spcAft>
                          <a:spcPts val="0"/>
                        </a:spcAft>
                        <a:buNone/>
                      </a:pPr>
                      <a:r>
                        <a:rPr lang="en-GB" sz="1000"/>
                        <a:t>k</a:t>
                      </a: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dirty="0"/>
                    </a:p>
                  </a:txBody>
                  <a:tcPr marL="25400" marR="25400" marT="25400" marB="25400" anchor="b"/>
                </a:tc>
                <a:tc>
                  <a:txBody>
                    <a:bodyPr/>
                    <a:lstStyle/>
                    <a:p>
                      <a:pPr marL="0" lvl="0" indent="0" algn="l" rtl="0">
                        <a:spcBef>
                          <a:spcPts val="0"/>
                        </a:spcBef>
                        <a:spcAft>
                          <a:spcPts val="0"/>
                        </a:spcAft>
                        <a:buNone/>
                      </a:pPr>
                      <a:r>
                        <a:rPr lang="en-GB" sz="1000"/>
                        <a:t>47</a:t>
                      </a:r>
                      <a:endParaRPr sz="1000"/>
                    </a:p>
                  </a:txBody>
                  <a:tcPr marL="25400" marR="25400" marT="25400" marB="25400" anchor="b"/>
                </a:tc>
                <a:tc>
                  <a:txBody>
                    <a:bodyPr/>
                    <a:lstStyle/>
                    <a:p>
                      <a:pPr marL="0" lvl="0" indent="0" algn="l" rtl="0">
                        <a:spcBef>
                          <a:spcPts val="0"/>
                        </a:spcBef>
                        <a:spcAft>
                          <a:spcPts val="0"/>
                        </a:spcAft>
                        <a:buNone/>
                      </a:pPr>
                      <a:r>
                        <a:rPr lang="en-GB" sz="1000" dirty="0"/>
                        <a:t>5</a:t>
                      </a:r>
                      <a:endParaRPr sz="1000" dirty="0"/>
                    </a:p>
                  </a:txBody>
                  <a:tcPr marL="25400" marR="25400" marT="25400" marB="25400" anchor="b"/>
                </a:tc>
                <a:extLst>
                  <a:ext uri="{0D108BD9-81ED-4DB2-BD59-A6C34878D82A}">
                    <a16:rowId xmlns:a16="http://schemas.microsoft.com/office/drawing/2014/main" val="10011"/>
                  </a:ext>
                </a:extLst>
              </a:tr>
            </a:tbl>
          </a:graphicData>
        </a:graphic>
      </p:graphicFrame>
      <p:sp>
        <p:nvSpPr>
          <p:cNvPr id="92" name="Google Shape;92;p18"/>
          <p:cNvSpPr txBox="1"/>
          <p:nvPr/>
        </p:nvSpPr>
        <p:spPr>
          <a:xfrm>
            <a:off x="3095700" y="1008450"/>
            <a:ext cx="2952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Table 1. Project Schedule</a:t>
            </a:r>
            <a:endParaRPr/>
          </a:p>
        </p:txBody>
      </p:sp>
      <p:sp>
        <p:nvSpPr>
          <p:cNvPr id="93" name="Google Shape;9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98" name="Google Shape;98;p19"/>
          <p:cNvGraphicFramePr/>
          <p:nvPr/>
        </p:nvGraphicFramePr>
        <p:xfrm>
          <a:off x="574213" y="1703525"/>
          <a:ext cx="7995575" cy="1279264"/>
        </p:xfrm>
        <a:graphic>
          <a:graphicData uri="http://schemas.openxmlformats.org/drawingml/2006/table">
            <a:tbl>
              <a:tblPr>
                <a:noFill/>
                <a:tableStyleId>{62FA6193-36C4-4555-B023-BE87E6EE5694}</a:tableStyleId>
              </a:tblPr>
              <a:tblGrid>
                <a:gridCol w="468300">
                  <a:extLst>
                    <a:ext uri="{9D8B030D-6E8A-4147-A177-3AD203B41FA5}">
                      <a16:colId xmlns:a16="http://schemas.microsoft.com/office/drawing/2014/main" val="20000"/>
                    </a:ext>
                  </a:extLst>
                </a:gridCol>
                <a:gridCol w="2309750">
                  <a:extLst>
                    <a:ext uri="{9D8B030D-6E8A-4147-A177-3AD203B41FA5}">
                      <a16:colId xmlns:a16="http://schemas.microsoft.com/office/drawing/2014/main" val="20001"/>
                    </a:ext>
                  </a:extLst>
                </a:gridCol>
                <a:gridCol w="4035475">
                  <a:extLst>
                    <a:ext uri="{9D8B030D-6E8A-4147-A177-3AD203B41FA5}">
                      <a16:colId xmlns:a16="http://schemas.microsoft.com/office/drawing/2014/main" val="20002"/>
                    </a:ext>
                  </a:extLst>
                </a:gridCol>
                <a:gridCol w="510600">
                  <a:extLst>
                    <a:ext uri="{9D8B030D-6E8A-4147-A177-3AD203B41FA5}">
                      <a16:colId xmlns:a16="http://schemas.microsoft.com/office/drawing/2014/main" val="20003"/>
                    </a:ext>
                  </a:extLst>
                </a:gridCol>
                <a:gridCol w="671450">
                  <a:extLst>
                    <a:ext uri="{9D8B030D-6E8A-4147-A177-3AD203B41FA5}">
                      <a16:colId xmlns:a16="http://schemas.microsoft.com/office/drawing/2014/main" val="20004"/>
                    </a:ext>
                  </a:extLst>
                </a:gridCol>
              </a:tblGrid>
              <a:tr h="339350">
                <a:tc>
                  <a:txBody>
                    <a:bodyPr/>
                    <a:lstStyle/>
                    <a:p>
                      <a:pPr marL="0" lvl="0" indent="0" algn="l" rtl="0">
                        <a:lnSpc>
                          <a:spcPct val="115000"/>
                        </a:lnSpc>
                        <a:spcBef>
                          <a:spcPts val="0"/>
                        </a:spcBef>
                        <a:spcAft>
                          <a:spcPts val="0"/>
                        </a:spcAft>
                        <a:buNone/>
                      </a:pPr>
                      <a:r>
                        <a:rPr lang="en-GB" sz="1000"/>
                        <a:t>l</a:t>
                      </a: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Novel architecture development</a:t>
                      </a: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Design and implement the novel architecture</a:t>
                      </a:r>
                      <a:endParaRPr sz="1000"/>
                    </a:p>
                  </a:txBody>
                  <a:tcPr marL="25400" marR="25400" marT="25400" marB="25400" anchor="b"/>
                </a:tc>
                <a:tc>
                  <a:txBody>
                    <a:bodyPr/>
                    <a:lstStyle/>
                    <a:p>
                      <a:pPr marL="0" lvl="0" indent="0" algn="l" rtl="0">
                        <a:spcBef>
                          <a:spcPts val="0"/>
                        </a:spcBef>
                        <a:spcAft>
                          <a:spcPts val="0"/>
                        </a:spcAft>
                        <a:buNone/>
                      </a:pPr>
                      <a:r>
                        <a:rPr lang="en-GB" sz="1000"/>
                        <a:t>52</a:t>
                      </a:r>
                      <a:endParaRPr sz="1000"/>
                    </a:p>
                  </a:txBody>
                  <a:tcPr marL="25400" marR="25400" marT="25400" marB="25400" anchor="b"/>
                </a:tc>
                <a:tc>
                  <a:txBody>
                    <a:bodyPr/>
                    <a:lstStyle/>
                    <a:p>
                      <a:pPr marL="0" lvl="0" indent="0" algn="l" rtl="0">
                        <a:spcBef>
                          <a:spcPts val="0"/>
                        </a:spcBef>
                        <a:spcAft>
                          <a:spcPts val="0"/>
                        </a:spcAft>
                        <a:buNone/>
                      </a:pPr>
                      <a:r>
                        <a:rPr lang="en-GB" sz="1000"/>
                        <a:t>7</a:t>
                      </a:r>
                      <a:endParaRPr sz="1000"/>
                    </a:p>
                  </a:txBody>
                  <a:tcPr marL="25400" marR="25400" marT="25400" marB="25400" anchor="b"/>
                </a:tc>
                <a:extLst>
                  <a:ext uri="{0D108BD9-81ED-4DB2-BD59-A6C34878D82A}">
                    <a16:rowId xmlns:a16="http://schemas.microsoft.com/office/drawing/2014/main" val="10000"/>
                  </a:ext>
                </a:extLst>
              </a:tr>
              <a:tr h="191550">
                <a:tc>
                  <a:txBody>
                    <a:bodyPr/>
                    <a:lstStyle/>
                    <a:p>
                      <a:pPr marL="0" lvl="0" indent="0" algn="l" rtl="0">
                        <a:lnSpc>
                          <a:spcPct val="115000"/>
                        </a:lnSpc>
                        <a:spcBef>
                          <a:spcPts val="0"/>
                        </a:spcBef>
                        <a:spcAft>
                          <a:spcPts val="0"/>
                        </a:spcAft>
                        <a:buNone/>
                      </a:pPr>
                      <a:r>
                        <a:rPr lang="en-GB" sz="1000"/>
                        <a:t>m</a:t>
                      </a: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Hyperparameter tuning</a:t>
                      </a:r>
                      <a:endParaRPr sz="1000"/>
                    </a:p>
                  </a:txBody>
                  <a:tcPr marL="25400" marR="25400" marT="25400" marB="25400" anchor="b"/>
                </a:tc>
                <a:tc>
                  <a:txBody>
                    <a:bodyPr/>
                    <a:lstStyle/>
                    <a:p>
                      <a:pPr marL="0" lvl="0" indent="0" algn="l" rtl="0">
                        <a:spcBef>
                          <a:spcPts val="0"/>
                        </a:spcBef>
                        <a:spcAft>
                          <a:spcPts val="0"/>
                        </a:spcAft>
                        <a:buNone/>
                      </a:pPr>
                      <a:r>
                        <a:rPr lang="en-GB" sz="1000"/>
                        <a:t>59</a:t>
                      </a:r>
                      <a:endParaRPr sz="1000"/>
                    </a:p>
                  </a:txBody>
                  <a:tcPr marL="25400" marR="25400" marT="25400" marB="25400" anchor="b"/>
                </a:tc>
                <a:tc>
                  <a:txBody>
                    <a:bodyPr/>
                    <a:lstStyle/>
                    <a:p>
                      <a:pPr marL="0" lvl="0" indent="0" algn="l" rtl="0">
                        <a:spcBef>
                          <a:spcPts val="0"/>
                        </a:spcBef>
                        <a:spcAft>
                          <a:spcPts val="0"/>
                        </a:spcAft>
                        <a:buNone/>
                      </a:pPr>
                      <a:r>
                        <a:rPr lang="en-GB" sz="1000"/>
                        <a:t>7</a:t>
                      </a:r>
                      <a:endParaRPr sz="1000"/>
                    </a:p>
                  </a:txBody>
                  <a:tcPr marL="25400" marR="25400" marT="25400" marB="25400" anchor="b"/>
                </a:tc>
                <a:extLst>
                  <a:ext uri="{0D108BD9-81ED-4DB2-BD59-A6C34878D82A}">
                    <a16:rowId xmlns:a16="http://schemas.microsoft.com/office/drawing/2014/main" val="10001"/>
                  </a:ext>
                </a:extLst>
              </a:tr>
              <a:tr h="191550">
                <a:tc>
                  <a:txBody>
                    <a:bodyPr/>
                    <a:lstStyle/>
                    <a:p>
                      <a:pPr marL="0" lvl="0" indent="0" algn="l" rtl="0">
                        <a:lnSpc>
                          <a:spcPct val="115000"/>
                        </a:lnSpc>
                        <a:spcBef>
                          <a:spcPts val="0"/>
                        </a:spcBef>
                        <a:spcAft>
                          <a:spcPts val="0"/>
                        </a:spcAft>
                        <a:buNone/>
                      </a:pPr>
                      <a:r>
                        <a:rPr lang="en-GB" sz="1000"/>
                        <a:t>n</a:t>
                      </a: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Documentation</a:t>
                      </a: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Draft report preparation</a:t>
                      </a:r>
                      <a:endParaRPr sz="1000"/>
                    </a:p>
                  </a:txBody>
                  <a:tcPr marL="25400" marR="25400" marT="25400" marB="25400" anchor="b"/>
                </a:tc>
                <a:tc>
                  <a:txBody>
                    <a:bodyPr/>
                    <a:lstStyle/>
                    <a:p>
                      <a:pPr marL="0" lvl="0" indent="0" algn="l" rtl="0">
                        <a:spcBef>
                          <a:spcPts val="0"/>
                        </a:spcBef>
                        <a:spcAft>
                          <a:spcPts val="0"/>
                        </a:spcAft>
                        <a:buNone/>
                      </a:pPr>
                      <a:r>
                        <a:rPr lang="en-GB" sz="1000"/>
                        <a:t>66</a:t>
                      </a:r>
                      <a:endParaRPr sz="1000"/>
                    </a:p>
                  </a:txBody>
                  <a:tcPr marL="25400" marR="25400" marT="25400" marB="25400" anchor="b"/>
                </a:tc>
                <a:tc>
                  <a:txBody>
                    <a:bodyPr/>
                    <a:lstStyle/>
                    <a:p>
                      <a:pPr marL="0" lvl="0" indent="0" algn="l" rtl="0">
                        <a:spcBef>
                          <a:spcPts val="0"/>
                        </a:spcBef>
                        <a:spcAft>
                          <a:spcPts val="0"/>
                        </a:spcAft>
                        <a:buNone/>
                      </a:pPr>
                      <a:r>
                        <a:rPr lang="en-GB" sz="1000"/>
                        <a:t>10</a:t>
                      </a:r>
                      <a:endParaRPr sz="1000"/>
                    </a:p>
                  </a:txBody>
                  <a:tcPr marL="25400" marR="25400" marT="25400" marB="25400" anchor="b"/>
                </a:tc>
                <a:extLst>
                  <a:ext uri="{0D108BD9-81ED-4DB2-BD59-A6C34878D82A}">
                    <a16:rowId xmlns:a16="http://schemas.microsoft.com/office/drawing/2014/main" val="10002"/>
                  </a:ext>
                </a:extLst>
              </a:tr>
              <a:tr h="191550">
                <a:tc>
                  <a:txBody>
                    <a:bodyPr/>
                    <a:lstStyle/>
                    <a:p>
                      <a:pPr marL="0" lvl="0" indent="0" algn="l" rtl="0">
                        <a:lnSpc>
                          <a:spcPct val="115000"/>
                        </a:lnSpc>
                        <a:spcBef>
                          <a:spcPts val="0"/>
                        </a:spcBef>
                        <a:spcAft>
                          <a:spcPts val="0"/>
                        </a:spcAft>
                        <a:buNone/>
                      </a:pPr>
                      <a:r>
                        <a:rPr lang="en-GB" sz="1000"/>
                        <a:t>o</a:t>
                      </a: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Final report preparation</a:t>
                      </a:r>
                      <a:endParaRPr sz="1000"/>
                    </a:p>
                  </a:txBody>
                  <a:tcPr marL="25400" marR="25400" marT="25400" marB="25400" anchor="b"/>
                </a:tc>
                <a:tc>
                  <a:txBody>
                    <a:bodyPr/>
                    <a:lstStyle/>
                    <a:p>
                      <a:pPr marL="0" lvl="0" indent="0" algn="l" rtl="0">
                        <a:spcBef>
                          <a:spcPts val="0"/>
                        </a:spcBef>
                        <a:spcAft>
                          <a:spcPts val="0"/>
                        </a:spcAft>
                        <a:buNone/>
                      </a:pPr>
                      <a:r>
                        <a:rPr lang="en-GB" sz="1000"/>
                        <a:t>76</a:t>
                      </a:r>
                      <a:endParaRPr sz="1000"/>
                    </a:p>
                  </a:txBody>
                  <a:tcPr marL="25400" marR="25400" marT="25400" marB="25400" anchor="b"/>
                </a:tc>
                <a:tc>
                  <a:txBody>
                    <a:bodyPr/>
                    <a:lstStyle/>
                    <a:p>
                      <a:pPr marL="0" lvl="0" indent="0" algn="l" rtl="0">
                        <a:spcBef>
                          <a:spcPts val="0"/>
                        </a:spcBef>
                        <a:spcAft>
                          <a:spcPts val="0"/>
                        </a:spcAft>
                        <a:buNone/>
                      </a:pPr>
                      <a:r>
                        <a:rPr lang="en-GB" sz="1000"/>
                        <a:t>12</a:t>
                      </a:r>
                      <a:endParaRPr sz="1000"/>
                    </a:p>
                  </a:txBody>
                  <a:tcPr marL="25400" marR="25400" marT="25400" marB="25400" anchor="b"/>
                </a:tc>
                <a:extLst>
                  <a:ext uri="{0D108BD9-81ED-4DB2-BD59-A6C34878D82A}">
                    <a16:rowId xmlns:a16="http://schemas.microsoft.com/office/drawing/2014/main" val="10003"/>
                  </a:ext>
                </a:extLst>
              </a:tr>
              <a:tr h="306500">
                <a:tc>
                  <a:txBody>
                    <a:bodyPr/>
                    <a:lstStyle/>
                    <a:p>
                      <a:pPr marL="0" lvl="0" indent="0" algn="l" rtl="0">
                        <a:lnSpc>
                          <a:spcPct val="115000"/>
                        </a:lnSpc>
                        <a:spcBef>
                          <a:spcPts val="0"/>
                        </a:spcBef>
                        <a:spcAft>
                          <a:spcPts val="0"/>
                        </a:spcAft>
                        <a:buNone/>
                      </a:pPr>
                      <a:endParaRPr sz="1000"/>
                    </a:p>
                  </a:txBody>
                  <a:tcPr marL="25400" marR="25400" marT="25400" marB="25400" anchor="b"/>
                </a:tc>
                <a:tc>
                  <a:txBody>
                    <a:bodyPr/>
                    <a:lstStyle/>
                    <a:p>
                      <a:pPr marL="0" lvl="0" indent="0" algn="l" rtl="0">
                        <a:lnSpc>
                          <a:spcPct val="115000"/>
                        </a:lnSpc>
                        <a:spcBef>
                          <a:spcPts val="0"/>
                        </a:spcBef>
                        <a:spcAft>
                          <a:spcPts val="0"/>
                        </a:spcAft>
                        <a:buNone/>
                      </a:pPr>
                      <a:endParaRPr sz="1000"/>
                    </a:p>
                  </a:txBody>
                  <a:tcPr marL="25400" marR="25400" marT="25400" marB="25400" anchor="b"/>
                </a:tc>
                <a:tc>
                  <a:txBody>
                    <a:bodyPr/>
                    <a:lstStyle/>
                    <a:p>
                      <a:pPr marL="0" lvl="0" indent="0" algn="l" rtl="0">
                        <a:lnSpc>
                          <a:spcPct val="115000"/>
                        </a:lnSpc>
                        <a:spcBef>
                          <a:spcPts val="0"/>
                        </a:spcBef>
                        <a:spcAft>
                          <a:spcPts val="0"/>
                        </a:spcAft>
                        <a:buNone/>
                      </a:pPr>
                      <a:r>
                        <a:rPr lang="en-GB" sz="1000"/>
                        <a:t>Total Duration</a:t>
                      </a:r>
                      <a:endParaRPr sz="1000"/>
                    </a:p>
                  </a:txBody>
                  <a:tcPr marL="25400" marR="25400" marT="25400" marB="25400" anchor="b"/>
                </a:tc>
                <a:tc>
                  <a:txBody>
                    <a:bodyPr/>
                    <a:lstStyle/>
                    <a:p>
                      <a:pPr marL="0" lvl="0" indent="0" algn="l" rtl="0">
                        <a:spcBef>
                          <a:spcPts val="0"/>
                        </a:spcBef>
                        <a:spcAft>
                          <a:spcPts val="0"/>
                        </a:spcAft>
                        <a:buNone/>
                      </a:pPr>
                      <a:r>
                        <a:rPr lang="en-GB" sz="1000"/>
                        <a:t>88 days</a:t>
                      </a:r>
                      <a:endParaRPr sz="1000"/>
                    </a:p>
                  </a:txBody>
                  <a:tcPr marL="25400" marR="25400" marT="25400" marB="25400" anchor="b"/>
                </a:tc>
                <a:tc>
                  <a:txBody>
                    <a:bodyPr/>
                    <a:lstStyle/>
                    <a:p>
                      <a:pPr marL="0" lvl="0" indent="0" algn="r" rtl="0">
                        <a:lnSpc>
                          <a:spcPct val="115000"/>
                        </a:lnSpc>
                        <a:spcBef>
                          <a:spcPts val="0"/>
                        </a:spcBef>
                        <a:spcAft>
                          <a:spcPts val="0"/>
                        </a:spcAft>
                        <a:buNone/>
                      </a:pPr>
                      <a:endParaRPr sz="1000"/>
                    </a:p>
                  </a:txBody>
                  <a:tcPr marL="25400" marR="25400" marT="25400" marB="25400" anchor="b"/>
                </a:tc>
                <a:extLst>
                  <a:ext uri="{0D108BD9-81ED-4DB2-BD59-A6C34878D82A}">
                    <a16:rowId xmlns:a16="http://schemas.microsoft.com/office/drawing/2014/main" val="10004"/>
                  </a:ext>
                </a:extLst>
              </a:tr>
            </a:tbl>
          </a:graphicData>
        </a:graphic>
      </p:graphicFrame>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Schedule (Contd.)</a:t>
            </a:r>
            <a:endParaRPr/>
          </a:p>
        </p:txBody>
      </p:sp>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Gantt Chart</a:t>
            </a:r>
            <a:endParaRPr/>
          </a:p>
        </p:txBody>
      </p:sp>
      <p:sp>
        <p:nvSpPr>
          <p:cNvPr id="107" name="Google Shape;107;p20"/>
          <p:cNvSpPr txBox="1"/>
          <p:nvPr/>
        </p:nvSpPr>
        <p:spPr>
          <a:xfrm>
            <a:off x="3095700" y="4037150"/>
            <a:ext cx="2952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Fig 1. Gantt Chart</a:t>
            </a:r>
            <a:endParaRPr/>
          </a:p>
        </p:txBody>
      </p:sp>
      <p:sp>
        <p:nvSpPr>
          <p:cNvPr id="108" name="Google Shape;10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pic>
        <p:nvPicPr>
          <p:cNvPr id="7" name="Picture 6" descr="A screenshot of a computer screen&#10;&#10;Description automatically generated">
            <a:extLst>
              <a:ext uri="{FF2B5EF4-FFF2-40B4-BE49-F238E27FC236}">
                <a16:creationId xmlns:a16="http://schemas.microsoft.com/office/drawing/2014/main" id="{A2A0B6FA-8419-9281-9F77-54D60D11C3AE}"/>
              </a:ext>
            </a:extLst>
          </p:cNvPr>
          <p:cNvPicPr>
            <a:picLocks noChangeAspect="1"/>
          </p:cNvPicPr>
          <p:nvPr/>
        </p:nvPicPr>
        <p:blipFill>
          <a:blip r:embed="rId3"/>
          <a:stretch>
            <a:fillRect/>
          </a:stretch>
        </p:blipFill>
        <p:spPr>
          <a:xfrm>
            <a:off x="404038" y="1399776"/>
            <a:ext cx="7279758" cy="20426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Objectives</a:t>
            </a:r>
            <a:endParaRPr/>
          </a:p>
        </p:txBody>
      </p:sp>
      <p:sp>
        <p:nvSpPr>
          <p:cNvPr id="181" name="Google Shape;18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42900" algn="l" rtl="0">
              <a:spcBef>
                <a:spcPts val="0"/>
              </a:spcBef>
              <a:spcAft>
                <a:spcPts val="0"/>
              </a:spcAft>
              <a:buSzPts val="1800"/>
              <a:buChar char="●"/>
            </a:pPr>
            <a:r>
              <a:rPr lang="en-US" sz="1900" dirty="0"/>
              <a:t>Develop a machine learning model to predict math scores based on study </a:t>
            </a:r>
            <a:r>
              <a:rPr lang="en-US" sz="1900" dirty="0" err="1"/>
              <a:t>hours.Analyze</a:t>
            </a:r>
            <a:r>
              <a:rPr lang="en-US" sz="1900" dirty="0"/>
              <a:t> the relationship between study hours and math scores using data-driven techniques.</a:t>
            </a:r>
          </a:p>
          <a:p>
            <a:pPr marL="457200" lvl="0" indent="-342900" algn="l" rtl="0">
              <a:spcBef>
                <a:spcPts val="0"/>
              </a:spcBef>
              <a:spcAft>
                <a:spcPts val="0"/>
              </a:spcAft>
              <a:buSzPts val="1800"/>
              <a:buChar char="●"/>
            </a:pPr>
            <a:r>
              <a:rPr lang="en-US" sz="1900" dirty="0"/>
              <a:t>Provide insights into how changes in study habits may impact academic </a:t>
            </a:r>
            <a:r>
              <a:rPr lang="en-US" sz="1900" dirty="0" err="1"/>
              <a:t>performance.Assist</a:t>
            </a:r>
            <a:r>
              <a:rPr lang="en-US" sz="1900" dirty="0"/>
              <a:t> educators in understanding and addressing student learning </a:t>
            </a:r>
            <a:r>
              <a:rPr lang="en-US" sz="1900" dirty="0" err="1"/>
              <a:t>needs.Empower</a:t>
            </a:r>
            <a:r>
              <a:rPr lang="en-US" sz="1900" dirty="0"/>
              <a:t> students to make informed decisions about their study habits and academic goals.</a:t>
            </a:r>
          </a:p>
          <a:p>
            <a:pPr marL="457200" lvl="0" indent="-342900" algn="l" rtl="0">
              <a:spcBef>
                <a:spcPts val="0"/>
              </a:spcBef>
              <a:spcAft>
                <a:spcPts val="0"/>
              </a:spcAft>
              <a:buSzPts val="1800"/>
              <a:buChar char="●"/>
            </a:pPr>
            <a:r>
              <a:rPr lang="en-US" sz="1900" dirty="0"/>
              <a:t>Showcase the application of machine learning in educational </a:t>
            </a:r>
            <a:r>
              <a:rPr lang="en-US" sz="1900" dirty="0" err="1"/>
              <a:t>settings.Enhance</a:t>
            </a:r>
            <a:r>
              <a:rPr lang="en-US" sz="1900" dirty="0"/>
              <a:t> data-driven decision-making in student learning </a:t>
            </a:r>
            <a:r>
              <a:rPr lang="en-US" sz="1900" dirty="0" err="1"/>
              <a:t>strategies.Foster</a:t>
            </a:r>
            <a:r>
              <a:rPr lang="en-US" sz="1900" dirty="0"/>
              <a:t> collaboration between educators, students, and data scientists to improve academic outcomes.</a:t>
            </a:r>
          </a:p>
          <a:p>
            <a:pPr marL="457200" lvl="0" indent="-342900" algn="l" rtl="0">
              <a:spcBef>
                <a:spcPts val="0"/>
              </a:spcBef>
              <a:spcAft>
                <a:spcPts val="0"/>
              </a:spcAft>
              <a:buSzPts val="1800"/>
              <a:buChar char="●"/>
            </a:pPr>
            <a:r>
              <a:rPr lang="en-US" sz="1900" dirty="0"/>
              <a:t>Create a scalable and reliable tool for predicting math scores that can be deployed and integrated into educational </a:t>
            </a:r>
            <a:r>
              <a:rPr lang="en-US" sz="1900" dirty="0" err="1"/>
              <a:t>platforms.Ensure</a:t>
            </a:r>
            <a:r>
              <a:rPr lang="en-US" sz="1900" dirty="0"/>
              <a:t> the accuracy, reliability, and fairness of the model predictions to support equitable education opportunities for all students</a:t>
            </a:r>
            <a:r>
              <a:rPr lang="en-US" dirty="0"/>
              <a:t>.</a:t>
            </a:r>
            <a:endParaRPr dirty="0"/>
          </a:p>
        </p:txBody>
      </p:sp>
      <p:sp>
        <p:nvSpPr>
          <p:cNvPr id="182" name="Google Shape;18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3289</TotalTime>
  <Words>2017</Words>
  <Application>Microsoft Office PowerPoint</Application>
  <PresentationFormat>On-screen Show (16:9)</PresentationFormat>
  <Paragraphs>222</Paragraphs>
  <Slides>25</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Söhne</vt:lpstr>
      <vt:lpstr>Simple Light</vt:lpstr>
      <vt:lpstr>PowerPoint Presentation</vt:lpstr>
      <vt:lpstr>Overview</vt:lpstr>
      <vt:lpstr>Introduction</vt:lpstr>
      <vt:lpstr>Contribution by team members</vt:lpstr>
      <vt:lpstr>Project Plan</vt:lpstr>
      <vt:lpstr>Project Schedule</vt:lpstr>
      <vt:lpstr>Project Schedule (Contd.)</vt:lpstr>
      <vt:lpstr>Gantt Chart</vt:lpstr>
      <vt:lpstr>Objectives</vt:lpstr>
      <vt:lpstr>Methodology</vt:lpstr>
      <vt:lpstr>Setting Up the environment </vt:lpstr>
      <vt:lpstr>Data Collection</vt:lpstr>
      <vt:lpstr>Data Preprocessing and Augmentation</vt:lpstr>
      <vt:lpstr>Model Training</vt:lpstr>
      <vt:lpstr>Model Training (Contd.)</vt:lpstr>
      <vt:lpstr>Model Evaluation</vt:lpstr>
      <vt:lpstr>PowerPoint Presentation</vt:lpstr>
      <vt:lpstr>Review of the Models used</vt:lpstr>
      <vt:lpstr>* Linear Regression:  Pros: Simple and interpretable model, well-suited for predicting continuous outcomes like math scores based on study hours.Cons: Assumes a linear relationship between study hours and math scores, may not capture complex nonlinear patterns in the data. * Evaluation Metrics:Mean Squared Error (MSE): Measures the average squared difference between predicted and actual math scores. Lower MSE indicates better model performance.R-squared (R^2): Measures the proportion of variance in math scores explained by the model. *  Higher R^2 values indicate better fit to the data.Model Performance:The linear regression model performs reasonably well in predicting math scores based on study hours.Evaluation metrics such as MSE and R-squared provide insights into the model's accuracy and goodness of fit. * Limitations and Improvements:Linear regression assumes a linear relationship between study hours and math scores, which may not fully capture the underlying patterns in the data. </vt:lpstr>
      <vt:lpstr>* Future iterations of the project could explore more complex models such as polynomial regression or machine learning algorithms like decision trees or neural networks to capture nonlinear relationships.Recommendations:Continuously monitor and evaluate the model's performance over time to identify any deviations or degradation in prediction accuracy. * Gather feedback from users and stakeholders to understand their needs and preferences, and iterate on the model accordingly.Explore opportunities for feature engineering or incorporating additional variables that may enhance the model's predictive power. * Overall, the linear regression model serves as a good starting point for predicting math scores based on study hours, but there is potential for further refinement and exploration of more advanced modeling techniques in future iterations of the project.</vt:lpstr>
      <vt:lpstr>Experimental Results</vt:lpstr>
      <vt:lpstr>Data Overview:The dataset contains information on study hours and math scores for a sample of students.Study hours range from 0 to 10 hours, while math scores range from 50 to 100.  Model Performance:Linear Regression Model:Mean Squared Error (MSE): 25.54R-squared (R^2): 0.85Interpretation:The linear regression model performs well in predicting math scores based on study hours, with an R-squared value of 0.85 indicating that approximately 85% of the variance in math scores is explained by the model.  The mean squared error of 25.54 indicates that, on average, the model's predictions are off by approximately 5 points in terms of math scores.</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Praveen Choudhary</cp:lastModifiedBy>
  <cp:revision>6</cp:revision>
  <dcterms:modified xsi:type="dcterms:W3CDTF">2024-02-25T18:07:54Z</dcterms:modified>
</cp:coreProperties>
</file>