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9" r:id="rId3"/>
    <p:sldId id="278" r:id="rId4"/>
    <p:sldId id="268" r:id="rId5"/>
    <p:sldId id="269" r:id="rId6"/>
    <p:sldId id="285" r:id="rId7"/>
    <p:sldId id="276" r:id="rId8"/>
    <p:sldId id="272" r:id="rId9"/>
    <p:sldId id="273" r:id="rId10"/>
    <p:sldId id="274" r:id="rId11"/>
    <p:sldId id="275" r:id="rId12"/>
    <p:sldId id="295" r:id="rId13"/>
    <p:sldId id="296" r:id="rId14"/>
    <p:sldId id="297" r:id="rId15"/>
    <p:sldId id="280" r:id="rId16"/>
    <p:sldId id="281" r:id="rId17"/>
    <p:sldId id="288" r:id="rId18"/>
    <p:sldId id="289" r:id="rId19"/>
    <p:sldId id="290" r:id="rId20"/>
    <p:sldId id="291" r:id="rId21"/>
    <p:sldId id="292" r:id="rId22"/>
    <p:sldId id="293" r:id="rId23"/>
    <p:sldId id="294" r:id="rId24"/>
    <p:sldId id="286" r:id="rId25"/>
    <p:sldId id="284" r:id="rId26"/>
    <p:sldId id="287"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C5D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AF8191-AA0A-48AF-A356-615A01772576}"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405920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F8191-AA0A-48AF-A356-615A01772576}"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193848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F8191-AA0A-48AF-A356-615A01772576}"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317517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AF8191-AA0A-48AF-A356-615A01772576}"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263949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F8191-AA0A-48AF-A356-615A01772576}"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124387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AF8191-AA0A-48AF-A356-615A01772576}"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361733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AF8191-AA0A-48AF-A356-615A01772576}" type="datetimeFigureOut">
              <a:rPr lang="en-IN" smtClean="0"/>
              <a:t>29-05-2024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114384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AF8191-AA0A-48AF-A356-615A01772576}"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194865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F8191-AA0A-48AF-A356-615A01772576}" type="datetimeFigureOut">
              <a:rPr lang="en-IN" smtClean="0"/>
              <a:t>29-05-2024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369369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F8191-AA0A-48AF-A356-615A01772576}"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25442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F8191-AA0A-48AF-A356-615A01772576}"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5CB14-9F17-476E-ADB6-528F826D1976}" type="slidenum">
              <a:rPr lang="en-IN" smtClean="0"/>
              <a:t>‹#›</a:t>
            </a:fld>
            <a:endParaRPr lang="en-IN"/>
          </a:p>
        </p:txBody>
      </p:sp>
    </p:spTree>
    <p:extLst>
      <p:ext uri="{BB962C8B-B14F-4D97-AF65-F5344CB8AC3E}">
        <p14:creationId xmlns:p14="http://schemas.microsoft.com/office/powerpoint/2010/main" val="425959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F8191-AA0A-48AF-A356-615A01772576}" type="datetimeFigureOut">
              <a:rPr lang="en-IN" smtClean="0"/>
              <a:t>29-05-2024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5CB14-9F17-476E-ADB6-528F826D1976}" type="slidenum">
              <a:rPr lang="en-IN" smtClean="0"/>
              <a:t>‹#›</a:t>
            </a:fld>
            <a:endParaRPr lang="en-IN"/>
          </a:p>
        </p:txBody>
      </p:sp>
    </p:spTree>
    <p:extLst>
      <p:ext uri="{BB962C8B-B14F-4D97-AF65-F5344CB8AC3E}">
        <p14:creationId xmlns:p14="http://schemas.microsoft.com/office/powerpoint/2010/main" val="222849304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2598336"/>
            <a:ext cx="9852338" cy="422746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2566921" y="3050356"/>
            <a:ext cx="7058149" cy="353413"/>
          </a:xfrm>
          <a:solidFill>
            <a:schemeClr val="accent3">
              <a:lumMod val="75000"/>
            </a:schemeClr>
          </a:solidFill>
        </p:spPr>
        <p:txBody>
          <a:bodyPr>
            <a:noAutofit/>
          </a:bodyPr>
          <a:lstStyle/>
          <a:p>
            <a:pPr algn="ctr"/>
            <a:r>
              <a:rPr lang="en-US" sz="20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 PRATHVI RAO (4MW20CS032)</a:t>
            </a:r>
            <a:endParaRPr lang="en-IN"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9852337" y="3065175"/>
            <a:ext cx="2374637" cy="36760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0990" y="576992"/>
            <a:ext cx="11950014" cy="1569660"/>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ARTIFICIAL </a:t>
            </a:r>
            <a:r>
              <a:rPr lang="en-US" sz="4800" b="1"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INTELLIGENCE AND MACHINE LEARNING </a:t>
            </a: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INTERNSHIP</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1" name="Rectangle 10"/>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4" name="Rectangle 13"/>
          <p:cNvSpPr/>
          <p:nvPr/>
        </p:nvSpPr>
        <p:spPr>
          <a:xfrm>
            <a:off x="780310" y="2164352"/>
            <a:ext cx="10631373" cy="461665"/>
          </a:xfrm>
          <a:prstGeom prst="rect">
            <a:avLst/>
          </a:prstGeom>
          <a:noFill/>
        </p:spPr>
        <p:txBody>
          <a:bodyPr wrap="square" lIns="91440" tIns="45720" rIns="91440" bIns="45720">
            <a:spAutoFit/>
          </a:bodyPr>
          <a:lstStyle/>
          <a:p>
            <a:pPr algn="ctr"/>
            <a:r>
              <a:rPr lang="en-US" sz="2400" b="1" dirty="0" smtClean="0">
                <a:ln w="9525">
                  <a:solidFill>
                    <a:schemeClr val="bg1"/>
                  </a:solidFill>
                  <a:prstDash val="solid"/>
                </a:ln>
                <a:solidFill>
                  <a:srgbClr val="800000"/>
                </a:solidFill>
                <a:effectLst>
                  <a:outerShdw blurRad="12700" dist="38100" dir="2700000" algn="tl" rotWithShape="0">
                    <a:schemeClr val="bg1">
                      <a:lumMod val="50000"/>
                    </a:schemeClr>
                  </a:outerShdw>
                </a:effectLst>
                <a:latin typeface="Adobe Gothic Std B" panose="020B0800000000000000" pitchFamily="34" charset="-128"/>
                <a:ea typeface="Adobe Gothic Std B" panose="020B0800000000000000" pitchFamily="34" charset="-128"/>
                <a:cs typeface="Times New Roman" panose="02020603050405020304" pitchFamily="18" charset="0"/>
              </a:rPr>
              <a:t>--------   MILEAGE PREDICTION BY REGRESSION ANALYSIS   --------</a:t>
            </a:r>
            <a:endParaRPr lang="en-IN" sz="2400" b="1" dirty="0">
              <a:ln w="9525">
                <a:solidFill>
                  <a:schemeClr val="bg1"/>
                </a:solidFill>
                <a:prstDash val="solid"/>
              </a:ln>
              <a:solidFill>
                <a:srgbClr val="800000"/>
              </a:solidFill>
              <a:effectLst>
                <a:outerShdw blurRad="12700" dist="38100" dir="2700000" algn="tl" rotWithShape="0">
                  <a:schemeClr val="bg1">
                    <a:lumMod val="50000"/>
                  </a:schemeClr>
                </a:outerShdw>
              </a:effectLst>
              <a:latin typeface="Adobe Gothic Std B" panose="020B0800000000000000" pitchFamily="34" charset="-128"/>
              <a:ea typeface="Adobe Gothic Std B" panose="020B0800000000000000" pitchFamily="34" charset="-128"/>
              <a:cs typeface="Times New Roman" panose="02020603050405020304" pitchFamily="18" charset="0"/>
            </a:endParaRPr>
          </a:p>
        </p:txBody>
      </p:sp>
    </p:spTree>
    <p:extLst>
      <p:ext uri="{BB962C8B-B14F-4D97-AF65-F5344CB8AC3E}">
        <p14:creationId xmlns:p14="http://schemas.microsoft.com/office/powerpoint/2010/main" val="4128926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79" y="633638"/>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TASKS PERFORMED W-3</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405554" y="1695942"/>
            <a:ext cx="9380883" cy="2957078"/>
          </a:xfrm>
          <a:prstGeom prst="rect">
            <a:avLst/>
          </a:prstGeom>
          <a:solidFill>
            <a:schemeClr val="accent1">
              <a:lumMod val="20000"/>
              <a:lumOff val="8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endPar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1: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Zen of Python philosophy</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2: Creation of First Notebook and other basics.</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3: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Program to convert files with different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datatypes</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into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Dataframe</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4: Using the main 3 functions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head,info,describe</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after importing.</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5: Demo of basic steps for writing programs in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Colab</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6: Program- Train Test Split.</a:t>
            </a:r>
          </a:p>
        </p:txBody>
      </p:sp>
      <p:pic>
        <p:nvPicPr>
          <p:cNvPr id="8"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4314" y="2422978"/>
            <a:ext cx="6020802" cy="602080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62488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79" y="633638"/>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TASKS PERFORMED W-4</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546031" y="1751277"/>
            <a:ext cx="9099928" cy="3110421"/>
          </a:xfrm>
          <a:prstGeom prst="rect">
            <a:avLst/>
          </a:prstGeom>
          <a:solidFill>
            <a:schemeClr val="accent1">
              <a:lumMod val="20000"/>
              <a:lumOff val="8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Scikit</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Keras</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 Build the Predictive Models</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Final Project Allotted - Mileage Prediction - To develop an AI/ML project using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pandas,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Matplotlib</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200" dirty="0" err="1" smtClean="0">
                <a:solidFill>
                  <a:schemeClr val="tx1">
                    <a:lumMod val="95000"/>
                    <a:lumOff val="5000"/>
                  </a:schemeClr>
                </a:solidFill>
                <a:latin typeface="Times New Roman" panose="02020603050405020304" pitchFamily="18" charset="0"/>
                <a:cs typeface="Times New Roman" panose="02020603050405020304" pitchFamily="18" charset="0"/>
              </a:rPr>
              <a:t>Seaborn</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to predict vehicle mileage (MPG) through regression analysis.</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3: Submission of Final Project work : Mileage Prediction</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4: Evaluation by the External Guide</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5</a:t>
            </a: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 Final MCQ Quiz and Feedback.</a:t>
            </a:r>
          </a:p>
          <a:p>
            <a:pPr lvl="1" algn="just">
              <a:lnSpc>
                <a:spcPct val="100000"/>
              </a:lnSpc>
            </a:pPr>
            <a:r>
              <a:rPr lang="en-US" sz="2200" dirty="0" smtClean="0">
                <a:solidFill>
                  <a:schemeClr val="tx1">
                    <a:lumMod val="95000"/>
                    <a:lumOff val="5000"/>
                  </a:schemeClr>
                </a:solidFill>
                <a:latin typeface="Times New Roman" panose="02020603050405020304" pitchFamily="18" charset="0"/>
                <a:cs typeface="Times New Roman" panose="02020603050405020304" pitchFamily="18" charset="0"/>
              </a:rPr>
              <a:t>Day 6: Certificate of Completion.</a:t>
            </a:r>
          </a:p>
        </p:txBody>
      </p:sp>
      <p:pic>
        <p:nvPicPr>
          <p:cNvPr id="10"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105" y="2332453"/>
            <a:ext cx="6251204" cy="62512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3700423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1934"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1787411" y="1503191"/>
            <a:ext cx="8584007" cy="2495601"/>
          </a:xfrm>
          <a:prstGeom prst="rect">
            <a:avLst/>
          </a:prstGeom>
        </p:spPr>
      </p:pic>
    </p:spTree>
    <p:extLst>
      <p:ext uri="{BB962C8B-B14F-4D97-AF65-F5344CB8AC3E}">
        <p14:creationId xmlns:p14="http://schemas.microsoft.com/office/powerpoint/2010/main" val="3494111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1934"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3" name="Picture 2"/>
          <p:cNvPicPr>
            <a:picLocks noChangeAspect="1"/>
          </p:cNvPicPr>
          <p:nvPr/>
        </p:nvPicPr>
        <p:blipFill>
          <a:blip r:embed="rId5"/>
          <a:stretch>
            <a:fillRect/>
          </a:stretch>
        </p:blipFill>
        <p:spPr>
          <a:xfrm>
            <a:off x="3426115" y="341590"/>
            <a:ext cx="8248882" cy="6213756"/>
          </a:xfrm>
          <a:prstGeom prst="rect">
            <a:avLst/>
          </a:prstGeom>
        </p:spPr>
      </p:pic>
    </p:spTree>
    <p:extLst>
      <p:ext uri="{BB962C8B-B14F-4D97-AF65-F5344CB8AC3E}">
        <p14:creationId xmlns:p14="http://schemas.microsoft.com/office/powerpoint/2010/main" val="1570727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1934"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3471670" y="290445"/>
            <a:ext cx="8235226" cy="6270283"/>
          </a:xfrm>
          <a:prstGeom prst="rect">
            <a:avLst/>
          </a:prstGeom>
        </p:spPr>
      </p:pic>
    </p:spTree>
    <p:extLst>
      <p:ext uri="{BB962C8B-B14F-4D97-AF65-F5344CB8AC3E}">
        <p14:creationId xmlns:p14="http://schemas.microsoft.com/office/powerpoint/2010/main" val="3930515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95198" y="1130252"/>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624834" y="1768557"/>
            <a:ext cx="7569966" cy="3846634"/>
          </a:xfrm>
          <a:prstGeom prst="rect">
            <a:avLst/>
          </a:prstGeom>
          <a:solidFill>
            <a:schemeClr val="accent1">
              <a:lumMod val="20000"/>
              <a:lumOff val="80000"/>
            </a:schemeClr>
          </a:solidFill>
          <a:ln w="19050">
            <a:noFill/>
          </a:ln>
          <a:effectLst>
            <a:softEdge rad="317500"/>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endParaRPr lang="en-US" sz="5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Dataset Collection.</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Importing Libraries and Data.</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Data Preprocessing.</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Removing Missing Values.</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Data Visualization.</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Defining Target variables.</a:t>
            </a:r>
          </a:p>
          <a:p>
            <a:pPr lvl="1" algn="just">
              <a:lnSpc>
                <a:spcPct val="100000"/>
              </a:lnSpc>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Model Evaluation.</a:t>
            </a:r>
          </a:p>
        </p:txBody>
      </p:sp>
      <p:pic>
        <p:nvPicPr>
          <p:cNvPr id="10"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741" y="2345153"/>
            <a:ext cx="6251204" cy="62512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11" name="Picture 10"/>
          <p:cNvPicPr>
            <a:picLocks noChangeAspect="1"/>
          </p:cNvPicPr>
          <p:nvPr/>
        </p:nvPicPr>
        <p:blipFill>
          <a:blip r:embed="rId6"/>
          <a:stretch>
            <a:fillRect/>
          </a:stretch>
        </p:blipFill>
        <p:spPr>
          <a:xfrm>
            <a:off x="2054150" y="356029"/>
            <a:ext cx="3916455" cy="976371"/>
          </a:xfrm>
          <a:prstGeom prst="rect">
            <a:avLst/>
          </a:prstGeom>
        </p:spPr>
      </p:pic>
    </p:spTree>
    <p:extLst>
      <p:ext uri="{BB962C8B-B14F-4D97-AF65-F5344CB8AC3E}">
        <p14:creationId xmlns:p14="http://schemas.microsoft.com/office/powerpoint/2010/main" val="414688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4"/>
          <p:cNvSpPr txBox="1">
            <a:spLocks/>
          </p:cNvSpPr>
          <p:nvPr/>
        </p:nvSpPr>
        <p:spPr>
          <a:xfrm>
            <a:off x="1626822" y="1463866"/>
            <a:ext cx="8662166" cy="4064000"/>
          </a:xfrm>
          <a:prstGeom prst="rect">
            <a:avLst/>
          </a:prstGeom>
          <a:solidFill>
            <a:schemeClr val="accent1">
              <a:lumMod val="20000"/>
              <a:lumOff val="80000"/>
            </a:schemeClr>
          </a:solidFill>
          <a:ln w="19050">
            <a:noFill/>
          </a:ln>
          <a:effectLst>
            <a:softEdge rad="317500"/>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DATA COLLECTION: </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MPG Dataset –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Kaggle</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Dataset.</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Originally taken from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StatLib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library.</a:t>
            </a:r>
          </a:p>
          <a:p>
            <a:pPr lvl="1" algn="just">
              <a:lnSpc>
                <a:spcPct val="10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aintained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Carnegie Mellon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University.</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dataset was used in the 1983 American Statistical Association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Exposition.</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Data was split into a testing set and training test, where 70 percent of data was put in the training test and the</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remaining 30 percent was put in the testing set. </a:t>
            </a:r>
          </a:p>
          <a:p>
            <a:pPr lvl="1" algn="just">
              <a:lnSpc>
                <a:spcPct val="100000"/>
              </a:lnSpc>
            </a:pPr>
            <a:endParaRPr lang="en-US" sz="10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69619" y="63286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pic>
        <p:nvPicPr>
          <p:cNvPr id="10"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4440" y="2332274"/>
            <a:ext cx="6251204" cy="62512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1583480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9619" y="63286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1044205" y="1737239"/>
            <a:ext cx="2466975" cy="1400175"/>
          </a:xfrm>
          <a:prstGeom prst="rect">
            <a:avLst/>
          </a:prstGeom>
        </p:spPr>
      </p:pic>
      <p:pic>
        <p:nvPicPr>
          <p:cNvPr id="3" name="Picture 2"/>
          <p:cNvPicPr>
            <a:picLocks noChangeAspect="1"/>
          </p:cNvPicPr>
          <p:nvPr/>
        </p:nvPicPr>
        <p:blipFill>
          <a:blip r:embed="rId6"/>
          <a:stretch>
            <a:fillRect/>
          </a:stretch>
        </p:blipFill>
        <p:spPr>
          <a:xfrm>
            <a:off x="4004793" y="1697830"/>
            <a:ext cx="7239000" cy="2905125"/>
          </a:xfrm>
          <a:prstGeom prst="rect">
            <a:avLst/>
          </a:prstGeom>
        </p:spPr>
      </p:pic>
      <p:cxnSp>
        <p:nvCxnSpPr>
          <p:cNvPr id="11" name="Straight Connector 10"/>
          <p:cNvCxnSpPr/>
          <p:nvPr/>
        </p:nvCxnSpPr>
        <p:spPr>
          <a:xfrm>
            <a:off x="3879106" y="1463866"/>
            <a:ext cx="6687" cy="41320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753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9619" y="63286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4" name="Picture 3"/>
          <p:cNvPicPr>
            <a:picLocks noChangeAspect="1"/>
          </p:cNvPicPr>
          <p:nvPr/>
        </p:nvPicPr>
        <p:blipFill>
          <a:blip r:embed="rId5"/>
          <a:stretch>
            <a:fillRect/>
          </a:stretch>
        </p:blipFill>
        <p:spPr>
          <a:xfrm>
            <a:off x="516170" y="1612862"/>
            <a:ext cx="1762125" cy="2247900"/>
          </a:xfrm>
          <a:prstGeom prst="rect">
            <a:avLst/>
          </a:prstGeom>
        </p:spPr>
      </p:pic>
      <p:pic>
        <p:nvPicPr>
          <p:cNvPr id="5" name="Picture 4"/>
          <p:cNvPicPr>
            <a:picLocks noChangeAspect="1"/>
          </p:cNvPicPr>
          <p:nvPr/>
        </p:nvPicPr>
        <p:blipFill>
          <a:blip r:embed="rId6"/>
          <a:stretch>
            <a:fillRect/>
          </a:stretch>
        </p:blipFill>
        <p:spPr>
          <a:xfrm>
            <a:off x="2117877" y="1592907"/>
            <a:ext cx="3143250" cy="3467100"/>
          </a:xfrm>
          <a:prstGeom prst="rect">
            <a:avLst/>
          </a:prstGeom>
        </p:spPr>
      </p:pic>
      <p:pic>
        <p:nvPicPr>
          <p:cNvPr id="8" name="Picture 7"/>
          <p:cNvPicPr>
            <a:picLocks noChangeAspect="1"/>
          </p:cNvPicPr>
          <p:nvPr/>
        </p:nvPicPr>
        <p:blipFill>
          <a:blip r:embed="rId7"/>
          <a:stretch>
            <a:fillRect/>
          </a:stretch>
        </p:blipFill>
        <p:spPr>
          <a:xfrm>
            <a:off x="5132633" y="1758393"/>
            <a:ext cx="6305550" cy="3190875"/>
          </a:xfrm>
          <a:prstGeom prst="rect">
            <a:avLst/>
          </a:prstGeom>
        </p:spPr>
      </p:pic>
      <p:cxnSp>
        <p:nvCxnSpPr>
          <p:cNvPr id="10" name="Straight Connector 9"/>
          <p:cNvCxnSpPr/>
          <p:nvPr/>
        </p:nvCxnSpPr>
        <p:spPr>
          <a:xfrm>
            <a:off x="2015296" y="1463866"/>
            <a:ext cx="6687" cy="41320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155000" y="1401150"/>
            <a:ext cx="6687" cy="41320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747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9619" y="63286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cxnSp>
        <p:nvCxnSpPr>
          <p:cNvPr id="10" name="Straight Connector 9"/>
          <p:cNvCxnSpPr/>
          <p:nvPr/>
        </p:nvCxnSpPr>
        <p:spPr>
          <a:xfrm>
            <a:off x="3495632" y="1363166"/>
            <a:ext cx="6687" cy="41320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a:stretch>
            <a:fillRect/>
          </a:stretch>
        </p:blipFill>
        <p:spPr>
          <a:xfrm>
            <a:off x="755802" y="1496175"/>
            <a:ext cx="2724150" cy="3028950"/>
          </a:xfrm>
          <a:prstGeom prst="rect">
            <a:avLst/>
          </a:prstGeom>
        </p:spPr>
      </p:pic>
      <p:pic>
        <p:nvPicPr>
          <p:cNvPr id="3" name="Picture 2"/>
          <p:cNvPicPr>
            <a:picLocks noChangeAspect="1"/>
          </p:cNvPicPr>
          <p:nvPr/>
        </p:nvPicPr>
        <p:blipFill>
          <a:blip r:embed="rId6"/>
          <a:stretch>
            <a:fillRect/>
          </a:stretch>
        </p:blipFill>
        <p:spPr>
          <a:xfrm>
            <a:off x="4043470" y="1525152"/>
            <a:ext cx="6272507" cy="3905250"/>
          </a:xfrm>
          <a:prstGeom prst="rect">
            <a:avLst/>
          </a:prstGeom>
        </p:spPr>
      </p:pic>
    </p:spTree>
    <p:extLst>
      <p:ext uri="{BB962C8B-B14F-4D97-AF65-F5344CB8AC3E}">
        <p14:creationId xmlns:p14="http://schemas.microsoft.com/office/powerpoint/2010/main" val="40563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9852338" y="3065175"/>
            <a:ext cx="2292440" cy="3676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2598336"/>
            <a:ext cx="9852338" cy="42274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0804" y="714393"/>
            <a:ext cx="3882980" cy="584775"/>
          </a:xfrm>
          <a:prstGeom prst="rect">
            <a:avLst/>
          </a:prstGeom>
          <a:solidFill>
            <a:schemeClr val="accent2">
              <a:lumMod val="60000"/>
              <a:lumOff val="40000"/>
            </a:schemeClr>
          </a:solidFill>
        </p:spPr>
        <p:txBody>
          <a:bodyPr wrap="square" lIns="91440" tIns="45720" rIns="91440" bIns="45720">
            <a:spAutoFit/>
          </a:bodyPr>
          <a:lstStyle/>
          <a:p>
            <a:pPr algn="ctr"/>
            <a:r>
              <a:rPr lang="en-US" sz="3200" b="1" spc="300" dirty="0" smtClean="0">
                <a:ln w="6350">
                  <a:solidFill>
                    <a:schemeClr val="bg1"/>
                  </a:solidFill>
                  <a:prstDash val="solid"/>
                </a:ln>
                <a:solidFill>
                  <a:schemeClr val="bg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OFFER LETTER</a:t>
            </a:r>
            <a:endParaRPr lang="en-IN" sz="3200" b="1" spc="300" dirty="0">
              <a:ln w="6350">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9" name="Picture 8"/>
          <p:cNvPicPr>
            <a:picLocks noChangeAspect="1"/>
          </p:cNvPicPr>
          <p:nvPr/>
        </p:nvPicPr>
        <p:blipFill>
          <a:blip r:embed="rId4"/>
          <a:stretch>
            <a:fillRect/>
          </a:stretch>
        </p:blipFill>
        <p:spPr>
          <a:xfrm>
            <a:off x="5003443" y="412238"/>
            <a:ext cx="5190186" cy="6059038"/>
          </a:xfrm>
          <a:prstGeom prst="rect">
            <a:avLst/>
          </a:prstGeom>
          <a:ln w="28575">
            <a:solidFill>
              <a:schemeClr val="tx1">
                <a:lumMod val="95000"/>
                <a:lumOff val="5000"/>
              </a:schemeClr>
            </a:solidFill>
          </a:ln>
        </p:spPr>
      </p:pic>
      <p:sp>
        <p:nvSpPr>
          <p:cNvPr id="10" name="Rectangle 9"/>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2602486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9619" y="63286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4" name="Picture 3"/>
          <p:cNvPicPr>
            <a:picLocks noChangeAspect="1"/>
          </p:cNvPicPr>
          <p:nvPr/>
        </p:nvPicPr>
        <p:blipFill>
          <a:blip r:embed="rId5"/>
          <a:stretch>
            <a:fillRect/>
          </a:stretch>
        </p:blipFill>
        <p:spPr>
          <a:xfrm>
            <a:off x="2984233" y="1646954"/>
            <a:ext cx="6457705" cy="3886200"/>
          </a:xfrm>
          <a:prstGeom prst="rect">
            <a:avLst/>
          </a:prstGeom>
        </p:spPr>
      </p:pic>
    </p:spTree>
    <p:extLst>
      <p:ext uri="{BB962C8B-B14F-4D97-AF65-F5344CB8AC3E}">
        <p14:creationId xmlns:p14="http://schemas.microsoft.com/office/powerpoint/2010/main" val="21690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7513"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4503781" y="609117"/>
            <a:ext cx="6778111" cy="5847007"/>
          </a:xfrm>
          <a:prstGeom prst="rect">
            <a:avLst/>
          </a:prstGeom>
        </p:spPr>
      </p:pic>
    </p:spTree>
    <p:extLst>
      <p:ext uri="{BB962C8B-B14F-4D97-AF65-F5344CB8AC3E}">
        <p14:creationId xmlns:p14="http://schemas.microsoft.com/office/powerpoint/2010/main" val="41011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7513"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3" name="Picture 2"/>
          <p:cNvPicPr>
            <a:picLocks noChangeAspect="1"/>
          </p:cNvPicPr>
          <p:nvPr/>
        </p:nvPicPr>
        <p:blipFill>
          <a:blip r:embed="rId5"/>
          <a:stretch>
            <a:fillRect/>
          </a:stretch>
        </p:blipFill>
        <p:spPr>
          <a:xfrm>
            <a:off x="3308267" y="433320"/>
            <a:ext cx="8411507" cy="6031874"/>
          </a:xfrm>
          <a:prstGeom prst="rect">
            <a:avLst/>
          </a:prstGeom>
        </p:spPr>
      </p:pic>
    </p:spTree>
    <p:extLst>
      <p:ext uri="{BB962C8B-B14F-4D97-AF65-F5344CB8AC3E}">
        <p14:creationId xmlns:p14="http://schemas.microsoft.com/office/powerpoint/2010/main" val="2205354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7513" y="19361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3269861" y="310000"/>
            <a:ext cx="8530226" cy="6142315"/>
          </a:xfrm>
          <a:prstGeom prst="rect">
            <a:avLst/>
          </a:prstGeom>
        </p:spPr>
      </p:pic>
    </p:spTree>
    <p:extLst>
      <p:ext uri="{BB962C8B-B14F-4D97-AF65-F5344CB8AC3E}">
        <p14:creationId xmlns:p14="http://schemas.microsoft.com/office/powerpoint/2010/main" val="3578805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4"/>
          <p:cNvSpPr txBox="1">
            <a:spLocks/>
          </p:cNvSpPr>
          <p:nvPr/>
        </p:nvSpPr>
        <p:spPr>
          <a:xfrm>
            <a:off x="1626822" y="1397168"/>
            <a:ext cx="8662166" cy="4064000"/>
          </a:xfrm>
          <a:prstGeom prst="rect">
            <a:avLst/>
          </a:prstGeom>
          <a:solidFill>
            <a:schemeClr val="accent1">
              <a:lumMod val="20000"/>
              <a:lumOff val="80000"/>
            </a:schemeClr>
          </a:solidFill>
          <a:ln w="19050">
            <a:noFill/>
          </a:ln>
          <a:effectLst>
            <a:softEdge rad="317500"/>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Initially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Linear Regression Model was used to make the predictions.</a:t>
            </a:r>
          </a:p>
          <a:p>
            <a:pPr lvl="1" algn="just">
              <a:lnSpc>
                <a:spcPct val="100000"/>
              </a:lnSpc>
            </a:pPr>
            <a:endParaRPr lang="en-US" sz="1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Later, other models were selected and evaluated.</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Polynomial Regression and Gradient Regression Models.</a:t>
            </a:r>
          </a:p>
          <a:p>
            <a:pPr lvl="1" algn="just">
              <a:lnSpc>
                <a:spcPct val="100000"/>
              </a:lnSpc>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Overall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best model accuracy observed was</a:t>
            </a:r>
          </a:p>
          <a:p>
            <a:pPr lvl="1" algn="just">
              <a:lnSpc>
                <a:spcPct val="10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the range of 70% to 77%. </a:t>
            </a:r>
          </a:p>
        </p:txBody>
      </p:sp>
      <p:sp>
        <p:nvSpPr>
          <p:cNvPr id="6" name="Rectangle 5"/>
          <p:cNvSpPr/>
          <p:nvPr/>
        </p:nvSpPr>
        <p:spPr>
          <a:xfrm>
            <a:off x="1282498" y="89592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pic>
        <p:nvPicPr>
          <p:cNvPr id="10"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4440" y="2332274"/>
            <a:ext cx="6251204" cy="62512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1351282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4"/>
          <p:cNvSpPr txBox="1">
            <a:spLocks/>
          </p:cNvSpPr>
          <p:nvPr/>
        </p:nvSpPr>
        <p:spPr>
          <a:xfrm>
            <a:off x="1639701" y="1726926"/>
            <a:ext cx="8662166" cy="4064000"/>
          </a:xfrm>
          <a:prstGeom prst="rect">
            <a:avLst/>
          </a:prstGeom>
          <a:solidFill>
            <a:schemeClr val="accent1">
              <a:lumMod val="20000"/>
              <a:lumOff val="80000"/>
            </a:schemeClr>
          </a:solidFill>
          <a:ln w="19050">
            <a:noFill/>
          </a:ln>
          <a:effectLst>
            <a:softEdge rad="317500"/>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MODELS EVALUATED:</a:t>
            </a:r>
          </a:p>
          <a:p>
            <a:pPr lvl="1" algn="just">
              <a:lnSpc>
                <a:spcPct val="100000"/>
              </a:lnSpc>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1.Linear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Regression Model</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70</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of the variance in the MPG can be explained by the features in the model</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2.Polynomial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Regression Model: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75%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of the variance in the MPG can be explained by the features in the model</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3.Gradient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Boosting Regression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Model</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77%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of the variance in the MPG can be explained by the features in the model</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82498" y="89592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2247492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82498" y="895929"/>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2" name="Picture 1"/>
          <p:cNvPicPr>
            <a:picLocks noChangeAspect="1"/>
          </p:cNvPicPr>
          <p:nvPr/>
        </p:nvPicPr>
        <p:blipFill>
          <a:blip r:embed="rId5"/>
          <a:stretch>
            <a:fillRect/>
          </a:stretch>
        </p:blipFill>
        <p:spPr>
          <a:xfrm>
            <a:off x="3722798" y="2173360"/>
            <a:ext cx="4756385" cy="3622854"/>
          </a:xfrm>
          <a:prstGeom prst="rect">
            <a:avLst/>
          </a:prstGeom>
        </p:spPr>
      </p:pic>
      <p:sp>
        <p:nvSpPr>
          <p:cNvPr id="3" name="TextBox 2"/>
          <p:cNvSpPr txBox="1"/>
          <p:nvPr/>
        </p:nvSpPr>
        <p:spPr>
          <a:xfrm>
            <a:off x="5144332" y="1808111"/>
            <a:ext cx="2137508" cy="369332"/>
          </a:xfrm>
          <a:prstGeom prst="rect">
            <a:avLst/>
          </a:prstGeom>
          <a:noFill/>
        </p:spPr>
        <p:txBody>
          <a:bodyPr wrap="none" rtlCol="0">
            <a:spAutoFit/>
          </a:bodyPr>
          <a:lstStyle/>
          <a:p>
            <a:r>
              <a:rPr lang="en-US" dirty="0" smtClean="0"/>
              <a:t>DATA VISUALIZATION</a:t>
            </a:r>
            <a:endParaRPr lang="en-IN" dirty="0"/>
          </a:p>
        </p:txBody>
      </p:sp>
    </p:spTree>
    <p:extLst>
      <p:ext uri="{BB962C8B-B14F-4D97-AF65-F5344CB8AC3E}">
        <p14:creationId xmlns:p14="http://schemas.microsoft.com/office/powerpoint/2010/main" val="1504009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r="26074"/>
          <a:stretch/>
        </p:blipFill>
        <p:spPr bwMode="auto">
          <a:xfrm>
            <a:off x="7624293" y="4425493"/>
            <a:ext cx="4593107"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54433" y="219012"/>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4" name="Picture 3"/>
          <p:cNvPicPr>
            <a:picLocks noChangeAspect="1"/>
          </p:cNvPicPr>
          <p:nvPr/>
        </p:nvPicPr>
        <p:blipFill rotWithShape="1">
          <a:blip r:embed="rId5"/>
          <a:srcRect t="22482"/>
          <a:stretch/>
        </p:blipFill>
        <p:spPr>
          <a:xfrm>
            <a:off x="6499246" y="3610970"/>
            <a:ext cx="4749844" cy="2370730"/>
          </a:xfrm>
          <a:prstGeom prst="rect">
            <a:avLst/>
          </a:prstGeom>
        </p:spPr>
      </p:pic>
      <p:pic>
        <p:nvPicPr>
          <p:cNvPr id="5" name="Picture 4"/>
          <p:cNvPicPr>
            <a:picLocks noChangeAspect="1"/>
          </p:cNvPicPr>
          <p:nvPr/>
        </p:nvPicPr>
        <p:blipFill>
          <a:blip r:embed="rId6"/>
          <a:stretch>
            <a:fillRect/>
          </a:stretch>
        </p:blipFill>
        <p:spPr>
          <a:xfrm>
            <a:off x="6499246" y="1053358"/>
            <a:ext cx="4749844" cy="2353834"/>
          </a:xfrm>
          <a:prstGeom prst="rect">
            <a:avLst/>
          </a:prstGeom>
        </p:spPr>
      </p:pic>
      <p:pic>
        <p:nvPicPr>
          <p:cNvPr id="8" name="Picture 7"/>
          <p:cNvPicPr>
            <a:picLocks noChangeAspect="1"/>
          </p:cNvPicPr>
          <p:nvPr/>
        </p:nvPicPr>
        <p:blipFill>
          <a:blip r:embed="rId7"/>
          <a:stretch>
            <a:fillRect/>
          </a:stretch>
        </p:blipFill>
        <p:spPr>
          <a:xfrm>
            <a:off x="1052730" y="1099551"/>
            <a:ext cx="4586070" cy="2307640"/>
          </a:xfrm>
          <a:prstGeom prst="rect">
            <a:avLst/>
          </a:prstGeom>
        </p:spPr>
      </p:pic>
      <p:sp>
        <p:nvSpPr>
          <p:cNvPr id="11" name="TextBox 10"/>
          <p:cNvSpPr txBox="1"/>
          <p:nvPr/>
        </p:nvSpPr>
        <p:spPr>
          <a:xfrm>
            <a:off x="1100931" y="3544157"/>
            <a:ext cx="4647699" cy="2246769"/>
          </a:xfrm>
          <a:prstGeom prst="rect">
            <a:avLst/>
          </a:prstGeom>
          <a:solidFill>
            <a:schemeClr val="bg1">
              <a:lumMod val="95000"/>
            </a:schemeClr>
          </a:solidFill>
        </p:spPr>
        <p:txBody>
          <a:bodyPr wrap="square" rtlCol="0">
            <a:spAutoFit/>
          </a:bodyPr>
          <a:lstStyle/>
          <a:p>
            <a:r>
              <a:rPr lang="en-US" sz="2000" dirty="0" smtClean="0"/>
              <a:t>Figures: Mean Absolute Error,</a:t>
            </a:r>
          </a:p>
          <a:p>
            <a:r>
              <a:rPr lang="en-US" sz="2000" dirty="0" smtClean="0"/>
              <a:t>Mean Absolute % Error,</a:t>
            </a:r>
          </a:p>
          <a:p>
            <a:r>
              <a:rPr lang="en-US" sz="2000" dirty="0"/>
              <a:t>a</a:t>
            </a:r>
            <a:r>
              <a:rPr lang="en-US" sz="2000" dirty="0" smtClean="0"/>
              <a:t>nd R-Squared Score</a:t>
            </a:r>
          </a:p>
          <a:p>
            <a:r>
              <a:rPr lang="en-US" sz="2000" dirty="0" smtClean="0"/>
              <a:t>Of the Model used.</a:t>
            </a:r>
          </a:p>
          <a:p>
            <a:r>
              <a:rPr lang="en-US" sz="2000" dirty="0" smtClean="0"/>
              <a:t/>
            </a:r>
            <a:br>
              <a:rPr lang="en-US" sz="2000" dirty="0" smtClean="0"/>
            </a:br>
            <a:r>
              <a:rPr lang="en-US" sz="2000" dirty="0"/>
              <a:t>A higher R-squared value indicates a better fit of the model to the </a:t>
            </a:r>
            <a:r>
              <a:rPr lang="en-US" sz="2000" dirty="0" smtClean="0"/>
              <a:t>data.</a:t>
            </a:r>
            <a:endParaRPr lang="en-IN" sz="2000" dirty="0"/>
          </a:p>
        </p:txBody>
      </p:sp>
    </p:spTree>
    <p:extLst>
      <p:ext uri="{BB962C8B-B14F-4D97-AF65-F5344CB8AC3E}">
        <p14:creationId xmlns:p14="http://schemas.microsoft.com/office/powerpoint/2010/main" val="3089010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4"/>
          <p:cNvSpPr txBox="1">
            <a:spLocks/>
          </p:cNvSpPr>
          <p:nvPr/>
        </p:nvSpPr>
        <p:spPr>
          <a:xfrm>
            <a:off x="1231895" y="1446783"/>
            <a:ext cx="9728200" cy="4070748"/>
          </a:xfrm>
          <a:prstGeom prst="rect">
            <a:avLst/>
          </a:prstGeom>
          <a:solidFill>
            <a:schemeClr val="tx2">
              <a:lumMod val="20000"/>
              <a:lumOff val="80000"/>
            </a:schemeClr>
          </a:solidFill>
          <a:ln w="19050">
            <a:noFill/>
          </a:ln>
          <a:effectLst>
            <a:softEdge rad="317500"/>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endParaRPr lang="en-US" sz="1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2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The internship at YBI Foundation enhanced my skills in AI and ML, including data analysis and model development. </a:t>
            </a:r>
          </a:p>
          <a:p>
            <a:pPr algn="just">
              <a:lnSpc>
                <a:spcPct val="12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Hands-on experience with essential libraries like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Pandas,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Matplotlib</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Scikit</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-learn was invaluable.</a:t>
            </a:r>
          </a:p>
          <a:p>
            <a:pPr algn="just">
              <a:lnSpc>
                <a:spcPct val="12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Completing a project on vehicle mileage prediction made me apply theory knowledge to real-world problems. It highlighted the industry relevance of AIML, and data analysis.</a:t>
            </a:r>
          </a:p>
          <a:p>
            <a:pPr algn="just">
              <a:lnSpc>
                <a:spcPct val="12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Implementation of some Regression models and Model Evaluation for better analysis.</a:t>
            </a:r>
          </a:p>
          <a:p>
            <a:pPr algn="just">
              <a:lnSpc>
                <a:spcPct val="12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Accuracy calculation with the help of values obtained by different metrics.</a:t>
            </a:r>
          </a:p>
        </p:txBody>
      </p:sp>
      <p:sp>
        <p:nvSpPr>
          <p:cNvPr id="6" name="Rectangle 5"/>
          <p:cNvSpPr/>
          <p:nvPr/>
        </p:nvSpPr>
        <p:spPr>
          <a:xfrm>
            <a:off x="1104877" y="615786"/>
            <a:ext cx="4483123"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CONCLUSION</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403269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9852338" y="3065175"/>
            <a:ext cx="2292440" cy="3676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2598336"/>
            <a:ext cx="9852338" cy="42274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41068" y="5891688"/>
            <a:ext cx="8909856" cy="461665"/>
          </a:xfrm>
          <a:prstGeom prst="rect">
            <a:avLst/>
          </a:prstGeom>
          <a:solidFill>
            <a:schemeClr val="accent2">
              <a:lumMod val="60000"/>
              <a:lumOff val="40000"/>
            </a:schemeClr>
          </a:solidFill>
        </p:spPr>
        <p:txBody>
          <a:bodyPr wrap="square" lIns="91440" tIns="45720" rIns="91440" bIns="45720">
            <a:spAutoFit/>
          </a:bodyPr>
          <a:lstStyle/>
          <a:p>
            <a:pPr algn="ctr"/>
            <a:r>
              <a:rPr lang="en-US" sz="2400" b="1" spc="300" dirty="0" smtClean="0">
                <a:ln w="6350">
                  <a:solidFill>
                    <a:schemeClr val="bg1"/>
                  </a:solidFill>
                  <a:prstDash val="solid"/>
                </a:ln>
                <a:solidFill>
                  <a:schemeClr val="bg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CERTIFICATE</a:t>
            </a:r>
            <a:endParaRPr lang="en-IN" sz="2000" b="1" spc="300" dirty="0">
              <a:ln w="6350">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2" name="Subtitle 1"/>
          <p:cNvSpPr>
            <a:spLocks noGrp="1"/>
          </p:cNvSpPr>
          <p:nvPr>
            <p:ph type="subTitle" idx="1"/>
          </p:nvPr>
        </p:nvSpPr>
        <p:spPr/>
        <p:txBody>
          <a:bodyPr/>
          <a:lstStyle/>
          <a:p>
            <a:endParaRPr lang="en-IN"/>
          </a:p>
        </p:txBody>
      </p:sp>
      <p:pic>
        <p:nvPicPr>
          <p:cNvPr id="8" name="Content Placeholder 2"/>
          <p:cNvPicPr>
            <a:picLocks noChangeAspect="1"/>
          </p:cNvPicPr>
          <p:nvPr/>
        </p:nvPicPr>
        <p:blipFill>
          <a:blip r:embed="rId4"/>
          <a:stretch>
            <a:fillRect/>
          </a:stretch>
        </p:blipFill>
        <p:spPr>
          <a:xfrm>
            <a:off x="1641068" y="399247"/>
            <a:ext cx="8909856" cy="5318974"/>
          </a:xfrm>
          <a:prstGeom prst="rect">
            <a:avLst/>
          </a:prstGeom>
          <a:ln w="28575">
            <a:solidFill>
              <a:schemeClr val="tx1">
                <a:lumMod val="95000"/>
                <a:lumOff val="5000"/>
              </a:schemeClr>
            </a:solidFill>
          </a:ln>
        </p:spPr>
      </p:pic>
      <p:sp>
        <p:nvSpPr>
          <p:cNvPr id="9" name="Rectangle 8"/>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3592712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9852338" y="3065175"/>
            <a:ext cx="2292440" cy="3676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2598336"/>
            <a:ext cx="9852338" cy="422746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1278228" y="1407038"/>
            <a:ext cx="9635544" cy="2318197"/>
          </a:xfrm>
          <a:solidFill>
            <a:schemeClr val="tx2">
              <a:lumMod val="40000"/>
              <a:lumOff val="60000"/>
            </a:schemeClr>
          </a:solidFill>
        </p:spPr>
        <p:txBody>
          <a:bodyPr>
            <a:noAutofit/>
          </a:bodyPr>
          <a:lstStyle/>
          <a:p>
            <a:endParaRPr lang="en-US" sz="6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a:p>
            <a:r>
              <a:rPr lang="en-US" sz="20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INDUSTRY INFORMATION</a:t>
            </a:r>
          </a:p>
          <a:p>
            <a:r>
              <a:rPr lang="en-US" sz="20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TASKS PERFORMED</a:t>
            </a:r>
          </a:p>
          <a:p>
            <a:r>
              <a:rPr lang="en-US" sz="20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a:p>
            <a:r>
              <a:rPr lang="en-US" sz="2000" b="1" spc="200" dirty="0" smtClean="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2000" b="1" spc="200" dirty="0">
              <a:ln w="3175">
                <a:solidFill>
                  <a:schemeClr val="bg1">
                    <a:lumMod val="95000"/>
                  </a:schemeClr>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89792" y="395891"/>
            <a:ext cx="11212416"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CONTENTS</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10" name="Rectangle 9"/>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294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81" y="682191"/>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INTRODUCTION</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293414" y="1689427"/>
            <a:ext cx="9605170" cy="3445962"/>
          </a:xfrm>
          <a:prstGeom prst="rect">
            <a:avLst/>
          </a:prstGeom>
          <a:solidFill>
            <a:schemeClr val="accent1">
              <a:lumMod val="40000"/>
              <a:lumOff val="6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spcBef>
                <a:spcPts val="600"/>
              </a:spcBef>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The internship at YBI Foundation was centered around the exploration and application of Artificial Intelligence (AI) and Machine Learning (ML) in solving real-world problems. The dataset used in the project was originally part of the 1983 American Statistical Association Exposition. Linear Regression was used for the Prediction. The result interpretation helped to understand the impact of different features.</a:t>
            </a: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3372587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81" y="682191"/>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OBJECTIVES</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655547" y="1858451"/>
            <a:ext cx="8880896" cy="2801006"/>
          </a:xfrm>
          <a:prstGeom prst="rect">
            <a:avLst/>
          </a:prstGeom>
          <a:solidFill>
            <a:schemeClr val="accent1">
              <a:lumMod val="40000"/>
              <a:lumOff val="6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50000"/>
              </a:lnSpc>
              <a:spcBef>
                <a:spcPts val="600"/>
              </a:spcBef>
              <a:buAutoNum type="arabicPeriod"/>
            </a:pP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Gaining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practical experience in AI and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ML</a:t>
            </a:r>
          </a:p>
          <a:p>
            <a:pPr marL="457200" indent="-457200" algn="just">
              <a:lnSpc>
                <a:spcPct val="150000"/>
              </a:lnSpc>
              <a:spcBef>
                <a:spcPts val="600"/>
              </a:spcBef>
              <a:buAutoNum type="arabicPeriod"/>
            </a:pP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Developing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and deploying AI and ML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solutions</a:t>
            </a:r>
          </a:p>
          <a:p>
            <a:pPr marL="457200" indent="-457200" algn="just">
              <a:lnSpc>
                <a:spcPct val="150000"/>
              </a:lnSpc>
              <a:spcBef>
                <a:spcPts val="600"/>
              </a:spcBef>
              <a:buAutoNum type="arabicPeriod"/>
            </a:pP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Contributing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to the advancement of AI and ML</a:t>
            </a:r>
            <a:endPar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3769545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77" y="592737"/>
            <a:ext cx="10439435" cy="830997"/>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INDUSTRY INFORMATION</a:t>
            </a:r>
            <a:endParaRPr lang="en-IN" sz="44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806444" y="1657698"/>
            <a:ext cx="10579100" cy="3409602"/>
          </a:xfrm>
          <a:prstGeom prst="rect">
            <a:avLst/>
          </a:prstGeom>
          <a:solidFill>
            <a:schemeClr val="accent1">
              <a:lumMod val="20000"/>
              <a:lumOff val="8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COMPANY NAME: YBI FOUNDATION                     EXTERNAL GUIDE: Dr. ALOK YADAV</a:t>
            </a:r>
          </a:p>
          <a:p>
            <a:pPr algn="just">
              <a:lnSpc>
                <a:spcPct val="15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YBI Foundation, based in Delhi, helps young people learn about new technologies. They have free and paid programs like online courses and internships. Their aim is to connect what students learn with what companies need, so they offer hands-on learning.</a:t>
            </a:r>
          </a:p>
          <a:p>
            <a:pPr algn="just">
              <a:lnSpc>
                <a:spcPct val="150000"/>
              </a:lnSpc>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Dr.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Alok</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Y</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adav</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is the Director of YBI foundation. As a dedicated educator and researcher, Dr.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Yadav</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plays a pivotal role in mentoring students and guiding projects in the field of computer science.</a:t>
            </a:r>
          </a:p>
        </p:txBody>
      </p:sp>
      <p:sp>
        <p:nvSpPr>
          <p:cNvPr id="8" name="Rectangle 7"/>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150590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79" y="633638"/>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TASKS PERFORMED W-1</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501765" y="1695941"/>
            <a:ext cx="9188462" cy="3221093"/>
          </a:xfrm>
          <a:prstGeom prst="rect">
            <a:avLst/>
          </a:prstGeom>
          <a:solidFill>
            <a:schemeClr val="accent1">
              <a:lumMod val="20000"/>
              <a:lumOff val="8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1: Introduction to Artificial Intelligence and Machine Learning.</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2: AI and Data Skills and it’s importance.</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3: Introduction to python and analytics.</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4: Introduction to Python IDEs.</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5: Introduction to Google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Colab</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6: Reading the datasets.</a:t>
            </a:r>
          </a:p>
        </p:txBody>
      </p:sp>
      <p:pic>
        <p:nvPicPr>
          <p:cNvPr id="8"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15" y="2177727"/>
            <a:ext cx="6418630" cy="641863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242815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t4.ftcdn.net/jpg/06/78/68/63/360_F_678686325_NlQ5SFMG38ybaRz4Q1r5XALyLNo4idyT.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24293" y="4425493"/>
            <a:ext cx="6213086" cy="26659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t4.ftcdn.net/jpg/06/78/68/63/360_F_678686325_NlQ5SFMG38ybaRz4Q1r5XALyLNo4idyT.jpg"/>
          <p:cNvPicPr>
            <a:picLocks noChangeAspect="1" noChangeArrowheads="1"/>
          </p:cNvPicPr>
          <p:nvPr/>
        </p:nvPicPr>
        <p:blipFill rotWithShape="1">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60749" r="12493"/>
          <a:stretch/>
        </p:blipFill>
        <p:spPr bwMode="auto">
          <a:xfrm>
            <a:off x="6213086" y="4659457"/>
            <a:ext cx="1411207" cy="2262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4.ftcdn.net/jpg/06/78/68/63/360_F_678686325_NlQ5SFMG38ybaRz4Q1r5XALyLNo4idyT.jpg"/>
          <p:cNvPicPr>
            <a:picLocks noChangeAspect="1" noChangeArrowheads="1"/>
          </p:cNvPicPr>
          <p:nvPr/>
        </p:nvPicPr>
        <p:blipFill>
          <a:blip r:embed="rId4">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4262907"/>
            <a:ext cx="6213086" cy="26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279" y="633638"/>
            <a:ext cx="10439435"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TASKS PERFORMED W-2</a:t>
            </a:r>
            <a:endParaRPr lang="en-IN" sz="4800" b="1" dirty="0">
              <a:ln w="9525">
                <a:solidFill>
                  <a:schemeClr val="bg1"/>
                </a:solidFill>
                <a:prstDash val="solid"/>
              </a:ln>
              <a:solidFill>
                <a:srgbClr val="002060"/>
              </a:solidFill>
              <a:effectLst>
                <a:outerShdw blurRad="12700" dist="38100" dir="2700000" algn="tl" rotWithShape="0">
                  <a:schemeClr val="bg1">
                    <a:lumMod val="50000"/>
                  </a:schemeClr>
                </a:outerShdw>
              </a:effectLst>
            </a:endParaRPr>
          </a:p>
        </p:txBody>
      </p:sp>
      <p:sp>
        <p:nvSpPr>
          <p:cNvPr id="9" name="Subtitle 4"/>
          <p:cNvSpPr txBox="1">
            <a:spLocks/>
          </p:cNvSpPr>
          <p:nvPr/>
        </p:nvSpPr>
        <p:spPr>
          <a:xfrm>
            <a:off x="1501765" y="1695941"/>
            <a:ext cx="9188462" cy="3221093"/>
          </a:xfrm>
          <a:prstGeom prst="rect">
            <a:avLst/>
          </a:prstGeom>
          <a:solidFill>
            <a:schemeClr val="accent1">
              <a:lumMod val="20000"/>
              <a:lumOff val="80000"/>
            </a:schemeClr>
          </a:solidFill>
          <a:ln w="19050">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lnSpc>
                <a:spcPct val="100000"/>
              </a:lnSpc>
            </a:pPr>
            <a:endPar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1: Introduction to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2: Introduction to Pandas.</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3: Introduction to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Sklearn</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&amp;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Matplotlib</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4: Table creation in Google </a:t>
            </a:r>
            <a:r>
              <a:rPr lang="en-US" sz="2400" dirty="0" err="1" smtClean="0">
                <a:solidFill>
                  <a:schemeClr val="tx1">
                    <a:lumMod val="95000"/>
                    <a:lumOff val="5000"/>
                  </a:schemeClr>
                </a:solidFill>
                <a:latin typeface="Times New Roman" panose="02020603050405020304" pitchFamily="18" charset="0"/>
                <a:cs typeface="Times New Roman" panose="02020603050405020304" pitchFamily="18" charset="0"/>
              </a:rPr>
              <a:t>Colab</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5: Data Analysis Steps.</a:t>
            </a:r>
          </a:p>
          <a:p>
            <a:pPr lvl="1" algn="just">
              <a:lnSpc>
                <a:spcPct val="100000"/>
              </a:lnSpc>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Day 6: Data Analytics Types or Techniques.</a:t>
            </a:r>
          </a:p>
        </p:txBody>
      </p:sp>
      <p:pic>
        <p:nvPicPr>
          <p:cNvPr id="8" name="Picture 2" descr="https://png.pngtree.com/png-clipart/20231003/original/pngtree-green-pastel-color-car-png-illustration-png-image_132448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15" y="2177727"/>
            <a:ext cx="6418630" cy="641863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2284" y="193619"/>
            <a:ext cx="11807422" cy="647109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Tree>
    <p:extLst>
      <p:ext uri="{BB962C8B-B14F-4D97-AF65-F5344CB8AC3E}">
        <p14:creationId xmlns:p14="http://schemas.microsoft.com/office/powerpoint/2010/main" val="1714065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1260</TotalTime>
  <Words>809</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Adobe Gothic Std B</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55</cp:revision>
  <dcterms:created xsi:type="dcterms:W3CDTF">2024-05-28T05:20:37Z</dcterms:created>
  <dcterms:modified xsi:type="dcterms:W3CDTF">2024-05-29T06:41:49Z</dcterms:modified>
</cp:coreProperties>
</file>