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charts/style1.xml" ContentType="application/vnd.ms-office.chart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olors1.xml" ContentType="application/vnd.ms-office.chartcolorstyle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66" r:id="rId2"/>
    <p:sldId id="256" r:id="rId3"/>
    <p:sldId id="257" r:id="rId4"/>
    <p:sldId id="258" r:id="rId5"/>
    <p:sldId id="259" r:id="rId6"/>
    <p:sldId id="262" r:id="rId7"/>
    <p:sldId id="263" r:id="rId8"/>
    <p:sldId id="260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0DB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9718" autoAdjust="0"/>
    <p:restoredTop sz="94660"/>
  </p:normalViewPr>
  <p:slideViewPr>
    <p:cSldViewPr snapToGrid="0">
      <p:cViewPr varScale="1">
        <p:scale>
          <a:sx n="87" d="100"/>
          <a:sy n="87" d="100"/>
        </p:scale>
        <p:origin x="-115" y="-1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Project Timeline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</c:spPr>
          <c:dPt>
            <c:idx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6D9A-46D5-901D-371ACB16ACC1}"/>
              </c:ext>
            </c:extLst>
          </c:dPt>
          <c:dPt>
            <c:idx val="1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6D9A-46D5-901D-371ACB16ACC1}"/>
              </c:ext>
            </c:extLst>
          </c:dPt>
          <c:dPt>
            <c:idx val="2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6D9A-46D5-901D-371ACB16ACC1}"/>
              </c:ext>
            </c:extLst>
          </c:dPt>
          <c:dPt>
            <c:idx val="3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6D9A-46D5-901D-371ACB16ACC1}"/>
              </c:ext>
            </c:extLst>
          </c:dPt>
          <c:dPt>
            <c:idx val="4"/>
            <c:spPr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6D9A-46D5-901D-371ACB16ACC1}"/>
              </c:ext>
            </c:extLst>
          </c:dPt>
          <c:cat>
            <c:strRef>
              <c:f>Sheet1!$A$2:$A$6</c:f>
              <c:strCache>
                <c:ptCount val="4"/>
                <c:pt idx="0">
                  <c:v>Design of circuits</c:v>
                </c:pt>
                <c:pt idx="1">
                  <c:v> Completion of coding and and purchase</c:v>
                </c:pt>
                <c:pt idx="2">
                  <c:v>Interface and final testing </c:v>
                </c:pt>
                <c:pt idx="3">
                  <c:v>Implementation and integration 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</c:v>
                </c:pt>
                <c:pt idx="1">
                  <c:v>20</c:v>
                </c:pt>
                <c:pt idx="2">
                  <c:v>40</c:v>
                </c:pt>
                <c:pt idx="3">
                  <c:v>20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D9A-46D5-901D-371ACB16ACC1}"/>
            </c:ext>
          </c:extLst>
        </c:ser>
        <c:dLbls/>
        <c:firstSliceAng val="4"/>
      </c:pieChart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E36A-0404-4C3F-808B-BFC0394D3C2E}" type="datetimeFigureOut">
              <a:rPr lang="en-IN" smtClean="0"/>
              <a:pPr/>
              <a:t>24-09-2019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988B-6746-4981-868D-A59CBA39923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21708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E36A-0404-4C3F-808B-BFC0394D3C2E}" type="datetimeFigureOut">
              <a:rPr lang="en-IN" smtClean="0"/>
              <a:pPr/>
              <a:t>24-09-2019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988B-6746-4981-868D-A59CBA39923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14641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E36A-0404-4C3F-808B-BFC0394D3C2E}" type="datetimeFigureOut">
              <a:rPr lang="en-IN" smtClean="0"/>
              <a:pPr/>
              <a:t>24-09-2019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988B-6746-4981-868D-A59CBA39923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7533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E36A-0404-4C3F-808B-BFC0394D3C2E}" type="datetimeFigureOut">
              <a:rPr lang="en-IN" smtClean="0"/>
              <a:pPr/>
              <a:t>24-09-2019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988B-6746-4981-868D-A59CBA39923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21212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E36A-0404-4C3F-808B-BFC0394D3C2E}" type="datetimeFigureOut">
              <a:rPr lang="en-IN" smtClean="0"/>
              <a:pPr/>
              <a:t>24-09-2019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988B-6746-4981-868D-A59CBA39923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471517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E36A-0404-4C3F-808B-BFC0394D3C2E}" type="datetimeFigureOut">
              <a:rPr lang="en-IN" smtClean="0"/>
              <a:pPr/>
              <a:t>24-09-2019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988B-6746-4981-868D-A59CBA39923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64497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E36A-0404-4C3F-808B-BFC0394D3C2E}" type="datetimeFigureOut">
              <a:rPr lang="en-IN" smtClean="0"/>
              <a:pPr/>
              <a:t>24-09-2019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988B-6746-4981-868D-A59CBA39923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90055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E36A-0404-4C3F-808B-BFC0394D3C2E}" type="datetimeFigureOut">
              <a:rPr lang="en-IN" smtClean="0"/>
              <a:pPr/>
              <a:t>24-09-2019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988B-6746-4981-868D-A59CBA39923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75154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E36A-0404-4C3F-808B-BFC0394D3C2E}" type="datetimeFigureOut">
              <a:rPr lang="en-IN" smtClean="0"/>
              <a:pPr/>
              <a:t>24-09-2019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988B-6746-4981-868D-A59CBA39923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6682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E36A-0404-4C3F-808B-BFC0394D3C2E}" type="datetimeFigureOut">
              <a:rPr lang="en-IN" smtClean="0"/>
              <a:pPr/>
              <a:t>24-09-2019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988B-6746-4981-868D-A59CBA39923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9924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E36A-0404-4C3F-808B-BFC0394D3C2E}" type="datetimeFigureOut">
              <a:rPr lang="en-IN" smtClean="0"/>
              <a:pPr/>
              <a:t>24-09-2019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988B-6746-4981-868D-A59CBA39923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96106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E36A-0404-4C3F-808B-BFC0394D3C2E}" type="datetimeFigureOut">
              <a:rPr lang="en-IN" smtClean="0"/>
              <a:pPr/>
              <a:t>24-09-2019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988B-6746-4981-868D-A59CBA39923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29182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E36A-0404-4C3F-808B-BFC0394D3C2E}" type="datetimeFigureOut">
              <a:rPr lang="en-IN" smtClean="0"/>
              <a:pPr/>
              <a:t>24-09-2019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988B-6746-4981-868D-A59CBA39923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34106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E36A-0404-4C3F-808B-BFC0394D3C2E}" type="datetimeFigureOut">
              <a:rPr lang="en-IN" smtClean="0"/>
              <a:pPr/>
              <a:t>24-09-2019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988B-6746-4981-868D-A59CBA39923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79248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E36A-0404-4C3F-808B-BFC0394D3C2E}" type="datetimeFigureOut">
              <a:rPr lang="en-IN" smtClean="0"/>
              <a:pPr/>
              <a:t>24-09-2019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988B-6746-4981-868D-A59CBA39923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59014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E36A-0404-4C3F-808B-BFC0394D3C2E}" type="datetimeFigureOut">
              <a:rPr lang="en-IN" smtClean="0"/>
              <a:pPr/>
              <a:t>24-09-2019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988B-6746-4981-868D-A59CBA39923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9515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5E36A-0404-4C3F-808B-BFC0394D3C2E}" type="datetimeFigureOut">
              <a:rPr lang="en-IN" smtClean="0"/>
              <a:pPr/>
              <a:t>24-09-2019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EF1988B-6746-4981-868D-A59CBA39923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6566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0"/>
            <a:ext cx="7772400" cy="1470025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Times New Roman" pitchFamily="18" charset="0"/>
                <a:cs typeface="Times New Roman" pitchFamily="18" charset="0"/>
              </a:rPr>
              <a:t>Driver Assistance System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05050" y="1858964"/>
            <a:ext cx="5438775" cy="1895476"/>
          </a:xfrm>
        </p:spPr>
        <p:txBody>
          <a:bodyPr>
            <a:normAutofit lnSpcReduction="10000"/>
          </a:bodyPr>
          <a:lstStyle/>
          <a:p>
            <a:pPr algn="l"/>
            <a:r>
              <a:rPr lang="en-IN" b="1" dirty="0">
                <a:solidFill>
                  <a:schemeClr val="tx1"/>
                </a:solidFill>
                <a:latin typeface="Georgia" panose="02040502050405020303" pitchFamily="18" charset="0"/>
              </a:rPr>
              <a:t>Team Members :</a:t>
            </a:r>
          </a:p>
          <a:p>
            <a:pPr algn="ctr"/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Aravind.P</a:t>
            </a:r>
          </a:p>
          <a:p>
            <a:pPr algn="ctr"/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Nachammai Devi Pooja.S</a:t>
            </a:r>
          </a:p>
          <a:p>
            <a:pPr algn="ctr"/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Prathyush.S</a:t>
            </a:r>
          </a:p>
          <a:p>
            <a:pPr algn="ctr"/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Praveen Kumar. V</a:t>
            </a:r>
            <a:endParaRPr lang="en-US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25905835"/>
              </p:ext>
            </p:extLst>
          </p:nvPr>
        </p:nvGraphicFramePr>
        <p:xfrm>
          <a:off x="2305050" y="3879220"/>
          <a:ext cx="6334125" cy="2978780"/>
        </p:xfrm>
        <a:graphic>
          <a:graphicData uri="http://schemas.openxmlformats.org/drawingml/2006/table">
            <a:tbl>
              <a:tblPr/>
              <a:tblGrid>
                <a:gridCol w="6334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978780">
                <a:tc>
                  <a:txBody>
                    <a:bodyPr/>
                    <a:lstStyle/>
                    <a:p>
                      <a:r>
                        <a:rPr lang="en-IN" sz="1800" b="1" dirty="0"/>
                        <a:t>Under the Guidance of :</a:t>
                      </a:r>
                    </a:p>
                    <a:p>
                      <a:endParaRPr lang="en-IN" sz="1800" b="1" dirty="0"/>
                    </a:p>
                    <a:p>
                      <a:pPr algn="ctr"/>
                      <a:r>
                        <a:rPr lang="en-IN" sz="1800" b="0" dirty="0"/>
                        <a:t>Mrs. Angel Deborah (AP) ,</a:t>
                      </a:r>
                    </a:p>
                    <a:p>
                      <a:pPr algn="ctr"/>
                      <a:r>
                        <a:rPr lang="en-IN" sz="1800" b="0" dirty="0"/>
                        <a:t>Mr.Sarath</a:t>
                      </a:r>
                      <a:r>
                        <a:rPr lang="en-IN" sz="1800" b="0" baseline="0" dirty="0"/>
                        <a:t> Chandran (AP) </a:t>
                      </a:r>
                    </a:p>
                    <a:p>
                      <a:pPr algn="ctr"/>
                      <a:r>
                        <a:rPr lang="en-IN" sz="1800" b="0" baseline="0" dirty="0"/>
                        <a:t>Department of </a:t>
                      </a:r>
                      <a:r>
                        <a:rPr lang="en-IN" sz="1800" b="0" baseline="0" dirty="0" smtClean="0"/>
                        <a:t>Computer </a:t>
                      </a:r>
                      <a:r>
                        <a:rPr lang="en-IN" sz="1800" b="0" baseline="0" dirty="0"/>
                        <a:t>S</a:t>
                      </a:r>
                      <a:r>
                        <a:rPr lang="en-IN" sz="1800" b="0" baseline="0" dirty="0" smtClean="0"/>
                        <a:t>cience and </a:t>
                      </a:r>
                      <a:r>
                        <a:rPr lang="en-IN" sz="1800" b="0" baseline="0" dirty="0"/>
                        <a:t>E</a:t>
                      </a:r>
                      <a:r>
                        <a:rPr lang="en-IN" sz="1800" b="0" baseline="0" dirty="0" smtClean="0"/>
                        <a:t>ngineering</a:t>
                      </a:r>
                      <a:r>
                        <a:rPr lang="en-IN" sz="1800" b="0" baseline="0" dirty="0"/>
                        <a:t>,</a:t>
                      </a:r>
                    </a:p>
                    <a:p>
                      <a:pPr algn="ctr"/>
                      <a:r>
                        <a:rPr lang="en-IN" sz="1800" b="0" baseline="0" dirty="0"/>
                        <a:t>SSN </a:t>
                      </a:r>
                      <a:r>
                        <a:rPr lang="en-IN" sz="1800" b="0" baseline="0" dirty="0" smtClean="0"/>
                        <a:t>college </a:t>
                      </a:r>
                      <a:r>
                        <a:rPr lang="en-IN" sz="1800" b="0" baseline="0" dirty="0"/>
                        <a:t>of Engineering,</a:t>
                      </a:r>
                    </a:p>
                    <a:p>
                      <a:pPr algn="ctr"/>
                      <a:r>
                        <a:rPr lang="en-IN" sz="1800" b="0" baseline="0" dirty="0"/>
                        <a:t>Kalavakkam ,</a:t>
                      </a:r>
                    </a:p>
                    <a:p>
                      <a:pPr algn="ctr"/>
                      <a:r>
                        <a:rPr lang="en-IN" sz="1800" b="0" baseline="0" dirty="0"/>
                        <a:t>Chennai.</a:t>
                      </a: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7785"/>
            <a:ext cx="8596668" cy="442357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IN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[</a:t>
            </a:r>
            <a:r>
              <a:rPr lang="en-IN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1] B. </a:t>
            </a:r>
            <a:r>
              <a:rPr lang="en-IN" sz="20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Mandal</a:t>
            </a:r>
            <a:r>
              <a:rPr lang="en-IN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 L. Li, G. S. Wang and J. Lin, "</a:t>
            </a:r>
            <a:r>
              <a:rPr lang="en-IN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Towards Detection of Bus Driver Fatigue Based on Robust Visual Analysis of Eye State,</a:t>
            </a:r>
            <a:r>
              <a:rPr lang="en-IN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" in </a:t>
            </a:r>
            <a:r>
              <a:rPr lang="en-IN" sz="2000" i="1" dirty="0" smtClean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IEEE Transactions on Intelligent Transportation Systems</a:t>
            </a:r>
            <a:r>
              <a:rPr lang="en-IN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</a:t>
            </a:r>
            <a:r>
              <a:rPr lang="en-IN" sz="2000" i="1" dirty="0" smtClean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vol. 18, no. 3, pp. 545-557, </a:t>
            </a:r>
            <a:r>
              <a:rPr lang="en-IN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March 2017.</a:t>
            </a:r>
          </a:p>
          <a:p>
            <a:endParaRPr lang="en-IN" sz="2000" dirty="0" smtClean="0"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[2] J. May, C. Baldwin</a:t>
            </a:r>
            <a:r>
              <a:rPr lang="en-IN" sz="20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"Driver fatigue: The importance of identifying causal factors of fatigue when considering detection and countermeasure technologies", </a:t>
            </a:r>
            <a:r>
              <a:rPr lang="en-IN" sz="20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Transp. Res. F Traffic Psychol. </a:t>
            </a:r>
            <a:r>
              <a:rPr lang="en-IN" sz="2000" i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Behav</a:t>
            </a:r>
            <a:r>
              <a:rPr lang="en-IN" sz="2000" b="1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IN" sz="20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N" sz="20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vol. 12, no. 3, pp. 218-224</a:t>
            </a:r>
            <a:r>
              <a:rPr lang="en-IN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2009.</a:t>
            </a:r>
          </a:p>
          <a:p>
            <a:endParaRPr lang="en-IN" sz="20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[3] A. </a:t>
            </a:r>
            <a:r>
              <a:rPr lang="en-IN" sz="20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Sahayadhas</a:t>
            </a:r>
            <a:r>
              <a:rPr lang="en-IN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K. </a:t>
            </a:r>
            <a:r>
              <a:rPr lang="en-IN" sz="20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Sundaraj</a:t>
            </a:r>
            <a:r>
              <a:rPr lang="en-IN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M. </a:t>
            </a:r>
            <a:r>
              <a:rPr lang="en-IN" sz="20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Murugappan</a:t>
            </a:r>
            <a:r>
              <a:rPr lang="en-IN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"</a:t>
            </a:r>
            <a:r>
              <a:rPr lang="en-IN" sz="20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Detecting driver drowsiness based on sensors: A review</a:t>
            </a:r>
            <a:r>
              <a:rPr lang="en-IN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", </a:t>
            </a:r>
            <a:r>
              <a:rPr lang="en-IN" sz="20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Sensors,</a:t>
            </a:r>
            <a:r>
              <a:rPr lang="en-IN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20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vol. 12, pp. 16 937-16 953, </a:t>
            </a:r>
            <a:r>
              <a:rPr lang="en-IN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2012.</a:t>
            </a:r>
          </a:p>
          <a:p>
            <a:endParaRPr lang="en-IN" sz="20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[4] S. </a:t>
            </a:r>
            <a:r>
              <a:rPr lang="en-IN" sz="20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Hu</a:t>
            </a:r>
            <a:r>
              <a:rPr lang="en-IN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G. </a:t>
            </a:r>
            <a:r>
              <a:rPr lang="en-IN" sz="20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Zheng</a:t>
            </a:r>
            <a:r>
              <a:rPr lang="en-IN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"</a:t>
            </a:r>
            <a:r>
              <a:rPr lang="en-IN" sz="20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Driver drowsiness detection with eyelid related parameters by support vector machine</a:t>
            </a:r>
            <a:r>
              <a:rPr lang="en-IN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", </a:t>
            </a:r>
            <a:r>
              <a:rPr lang="en-IN" sz="20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Exp. Syst. Appl.</a:t>
            </a:r>
            <a:r>
              <a:rPr lang="en-IN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N" sz="20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vol. 36, pp. 7651-7658, </a:t>
            </a:r>
            <a:r>
              <a:rPr lang="en-IN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2009.</a:t>
            </a:r>
          </a:p>
          <a:p>
            <a:endParaRPr lang="en-IN" sz="20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[5] Q. </a:t>
            </a:r>
            <a:r>
              <a:rPr lang="en-IN" sz="20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Ji</a:t>
            </a:r>
            <a:r>
              <a:rPr lang="en-IN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X. Yang, "</a:t>
            </a:r>
            <a:r>
              <a:rPr lang="en-IN" sz="20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Real-time eye gaze and face pose tracking for monitoring driver vigilance</a:t>
            </a:r>
            <a:r>
              <a:rPr lang="en-IN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", </a:t>
            </a:r>
            <a:r>
              <a:rPr lang="en-IN" sz="20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Real-Time Imaging</a:t>
            </a:r>
            <a:r>
              <a:rPr lang="en-IN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IN" sz="20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vol. 8, no. 5, pp. 357-377, </a:t>
            </a:r>
            <a:r>
              <a:rPr lang="en-IN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2002.</a:t>
            </a:r>
          </a:p>
          <a:p>
            <a:endParaRPr lang="en-IN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A96FD3-4DE8-42A2-AF7F-F6518CD9A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010" y="342087"/>
            <a:ext cx="3447495" cy="1940433"/>
          </a:xfrm>
        </p:spPr>
        <p:txBody>
          <a:bodyPr>
            <a:normAutofit/>
          </a:bodyPr>
          <a:lstStyle/>
          <a:p>
            <a:r>
              <a:rPr lang="en-US" sz="4400" b="1" dirty="0"/>
              <a:t>Objective: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E3B082D-26F7-4420-A707-261938B71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8010" y="1919811"/>
            <a:ext cx="9022715" cy="3961737"/>
          </a:xfrm>
        </p:spPr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detect the driver fatigue using a rugged mechanism analysing the human eye continuously using image processing tools.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interface the software module with the hardware components involving the Internet of Things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produce mechanical vibrations to manually wake or alarm the driver instantly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detect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alcohol consumption using alcohol content detection module.</a:t>
            </a:r>
            <a:endParaRPr lang="en-IN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alert the other passengers through SMS and internet call.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3053751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B0168F-DD30-404F-AD5A-78EA96271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 definition: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75C0DE-BC1D-4E92-AF84-74685968E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258"/>
            <a:ext cx="8772525" cy="4351338"/>
          </a:xfrm>
        </p:spPr>
        <p:txBody>
          <a:bodyPr>
            <a:normAutofit/>
          </a:bodyPr>
          <a:lstStyle/>
          <a:p>
            <a:r>
              <a:rPr lang="en-US" sz="2000" dirty="0"/>
              <a:t>This project is based on the design and development of a Driver assistance system using signal processing and embedded tools. </a:t>
            </a:r>
          </a:p>
          <a:p>
            <a:r>
              <a:rPr lang="en-US" sz="2000" dirty="0"/>
              <a:t> The three fundamental modules of this prototype is: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 	 Driver drowsiness detection mechanism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    Alcohol content detection module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    Vehicle crash detection mechanism </a:t>
            </a:r>
          </a:p>
          <a:p>
            <a:r>
              <a:rPr lang="en-US" sz="2000" dirty="0"/>
              <a:t>These mechanisms involve interrelated software and hardware sections.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350783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40806F-29FF-476D-A7F2-B02C3EE3A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19125"/>
            <a:ext cx="8596668" cy="1320800"/>
          </a:xfrm>
        </p:spPr>
        <p:txBody>
          <a:bodyPr/>
          <a:lstStyle/>
          <a:p>
            <a:r>
              <a:rPr lang="en-US" b="1" dirty="0"/>
              <a:t>Need of such a system: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68E40E-EB82-4E48-BBE1-AEAD9E7CB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322" y="1825625"/>
            <a:ext cx="844468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 The main reason behind accidents is due to the lack of proper sleep and alcohol consumption of the driver.</a:t>
            </a:r>
          </a:p>
          <a:p>
            <a:r>
              <a:rPr lang="en-US" sz="2000" dirty="0"/>
              <a:t>Generally when a accident takes place, the information is not conveyed to the related persons faster.</a:t>
            </a:r>
          </a:p>
          <a:p>
            <a:r>
              <a:rPr lang="en-US" sz="2000" dirty="0"/>
              <a:t>This is a promising system expected to aid in the rescuing process by reporting to the concerned person in a matter of seconds the location of the  accident,  thus lowering death's rates.  </a:t>
            </a:r>
          </a:p>
        </p:txBody>
      </p:sp>
    </p:spTree>
    <p:extLst>
      <p:ext uri="{BB962C8B-B14F-4D97-AF65-F5344CB8AC3E}">
        <p14:creationId xmlns:p14="http://schemas.microsoft.com/office/powerpoint/2010/main" xmlns="" val="2452740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94CD5E-EBD5-41BF-9837-81405A0D2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Innovation: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BB0979-668D-4345-BEE0-69E9E8011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258"/>
            <a:ext cx="836295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This system conveys a smart and reliable IoT system solution which instantly notifies the  whenever an accident takes place and pinpoints its geographic coordinates on the map. </a:t>
            </a:r>
          </a:p>
          <a:p>
            <a:r>
              <a:rPr lang="en-US" sz="2000" dirty="0"/>
              <a:t>When an accident takes place, a piezoelectric sensor detects it. Then, an algorithm is applied to process the sensor signal and sends appropriate location.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3913639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38980819"/>
              </p:ext>
            </p:extLst>
          </p:nvPr>
        </p:nvGraphicFramePr>
        <p:xfrm>
          <a:off x="1169670" y="1422654"/>
          <a:ext cx="7860030" cy="5253735"/>
        </p:xfrm>
        <a:graphic>
          <a:graphicData uri="http://schemas.openxmlformats.org/presentationml/2006/ole">
            <p:oleObj spid="_x0000_s1031" name="Picture" r:id="rId3" imgW="6218459" imgH="4877223" progId="StaticMetafile">
              <p:embed/>
            </p:oleObj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91480420"/>
              </p:ext>
            </p:extLst>
          </p:nvPr>
        </p:nvGraphicFramePr>
        <p:xfrm>
          <a:off x="2094357" y="314961"/>
          <a:ext cx="6437376" cy="694944"/>
        </p:xfrm>
        <a:graphic>
          <a:graphicData uri="http://schemas.openxmlformats.org/drawingml/2006/table">
            <a:tbl>
              <a:tblPr/>
              <a:tblGrid>
                <a:gridCol w="64373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94944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Overall process: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143000"/>
          </a:xfrm>
        </p:spPr>
        <p:txBody>
          <a:bodyPr/>
          <a:lstStyle/>
          <a:p>
            <a:r>
              <a:rPr lang="en-IN" dirty="0"/>
              <a:t>Methodology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309786" y="1428736"/>
          <a:ext cx="3071834" cy="1643074"/>
        </p:xfrm>
        <a:graphic>
          <a:graphicData uri="http://schemas.openxmlformats.org/drawingml/2006/table">
            <a:tbl>
              <a:tblPr/>
              <a:tblGrid>
                <a:gridCol w="30718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43074">
                <a:tc>
                  <a:txBody>
                    <a:bodyPr/>
                    <a:lstStyle/>
                    <a:p>
                      <a:r>
                        <a:rPr lang="en-IN" dirty="0"/>
                        <a:t>Module 1: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Eyes Localization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 Processing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Eye closure evaluation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b="0" dirty="0"/>
                        <a:t>Alerting 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303295" y="3215785"/>
          <a:ext cx="3071834" cy="1463040"/>
        </p:xfrm>
        <a:graphic>
          <a:graphicData uri="http://schemas.openxmlformats.org/drawingml/2006/table">
            <a:tbl>
              <a:tblPr/>
              <a:tblGrid>
                <a:gridCol w="30718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85884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IN" dirty="0"/>
                        <a:t>Module 2: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dirty="0"/>
                        <a:t>Detection of Ethanol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dirty="0"/>
                        <a:t>Adsorption in</a:t>
                      </a:r>
                      <a:r>
                        <a:rPr lang="en-IN" baseline="0" dirty="0"/>
                        <a:t> MQ3 sensor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baseline="0" dirty="0"/>
                        <a:t>Alerting phase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309786" y="4786322"/>
          <a:ext cx="3071834" cy="1357322"/>
        </p:xfrm>
        <a:graphic>
          <a:graphicData uri="http://schemas.openxmlformats.org/drawingml/2006/table">
            <a:tbl>
              <a:tblPr/>
              <a:tblGrid>
                <a:gridCol w="30718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357322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IN" baseline="0" dirty="0"/>
                        <a:t>Module 3: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baseline="0" dirty="0"/>
                        <a:t>Detection of vibrations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baseline="0" dirty="0"/>
                        <a:t>Piezoelectric effect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baseline="0" dirty="0"/>
                        <a:t>Alerting phase 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6238877" y="4786322"/>
          <a:ext cx="3450089" cy="1543736"/>
        </p:xfrm>
        <a:graphic>
          <a:graphicData uri="http://schemas.openxmlformats.org/presentationml/2006/ole">
            <p:oleObj spid="_x0000_s2055" name="Picture" r:id="rId3" imgW="5226667" imgH="2339048" progId="StaticMetafile">
              <p:embed/>
            </p:oleObj>
          </a:graphicData>
        </a:graphic>
      </p:graphicFrame>
      <p:pic>
        <p:nvPicPr>
          <p:cNvPr id="1029" name="Picture 5" descr="Image result for eye detection in opencv pyth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53256" y="1428737"/>
            <a:ext cx="1928826" cy="1533525"/>
          </a:xfrm>
          <a:prstGeom prst="rect">
            <a:avLst/>
          </a:prstGeom>
          <a:noFill/>
        </p:spPr>
      </p:pic>
      <p:sp>
        <p:nvSpPr>
          <p:cNvPr id="1031" name="AutoShape 7" descr="Image result for mq3 sensor"/>
          <p:cNvSpPr>
            <a:spLocks noChangeAspect="1" noChangeArrowheads="1"/>
          </p:cNvSpPr>
          <p:nvPr/>
        </p:nvSpPr>
        <p:spPr bwMode="auto">
          <a:xfrm>
            <a:off x="1587500" y="-136525"/>
            <a:ext cx="2819400" cy="18764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3" name="AutoShape 9" descr="Image result for mq3 sensor"/>
          <p:cNvSpPr>
            <a:spLocks noChangeAspect="1" noChangeArrowheads="1"/>
          </p:cNvSpPr>
          <p:nvPr/>
        </p:nvSpPr>
        <p:spPr bwMode="auto">
          <a:xfrm>
            <a:off x="1587500" y="-136525"/>
            <a:ext cx="2819400" cy="18764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5" name="Picture 11" descr="See the source imag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32104" y="2966460"/>
            <a:ext cx="2143140" cy="15001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8205A877-7CCB-4AE7-82D3-C8F4840241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541716310"/>
              </p:ext>
            </p:extLst>
          </p:nvPr>
        </p:nvGraphicFramePr>
        <p:xfrm>
          <a:off x="165100" y="1304925"/>
          <a:ext cx="6743700" cy="5162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0360263F-947C-4953-ACCE-49F1734DE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97749289"/>
              </p:ext>
            </p:extLst>
          </p:nvPr>
        </p:nvGraphicFramePr>
        <p:xfrm>
          <a:off x="7165975" y="2062690"/>
          <a:ext cx="4921250" cy="3118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0625">
                  <a:extLst>
                    <a:ext uri="{9D8B030D-6E8A-4147-A177-3AD203B41FA5}">
                      <a16:colId xmlns:a16="http://schemas.microsoft.com/office/drawing/2014/main" xmlns="" val="409999928"/>
                    </a:ext>
                  </a:extLst>
                </a:gridCol>
                <a:gridCol w="2460625">
                  <a:extLst>
                    <a:ext uri="{9D8B030D-6E8A-4147-A177-3AD203B41FA5}">
                      <a16:colId xmlns:a16="http://schemas.microsoft.com/office/drawing/2014/main" xmlns="" val="668885151"/>
                    </a:ext>
                  </a:extLst>
                </a:gridCol>
              </a:tblGrid>
              <a:tr h="779727">
                <a:tc>
                  <a:txBody>
                    <a:bodyPr/>
                    <a:lstStyle/>
                    <a:p>
                      <a:r>
                        <a:rPr lang="en-US" dirty="0"/>
                        <a:t>Design of circuits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month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3035318"/>
                  </a:ext>
                </a:extLst>
              </a:tr>
              <a:tr h="779727">
                <a:tc>
                  <a:txBody>
                    <a:bodyPr/>
                    <a:lstStyle/>
                    <a:p>
                      <a:r>
                        <a:rPr lang="en-US" dirty="0"/>
                        <a:t>Purchase and completion of coding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months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67291609"/>
                  </a:ext>
                </a:extLst>
              </a:tr>
              <a:tr h="779727">
                <a:tc>
                  <a:txBody>
                    <a:bodyPr/>
                    <a:lstStyle/>
                    <a:p>
                      <a:r>
                        <a:rPr lang="en-US" dirty="0"/>
                        <a:t>Implementation and integration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months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53983153"/>
                  </a:ext>
                </a:extLst>
              </a:tr>
              <a:tr h="779727">
                <a:tc>
                  <a:txBody>
                    <a:bodyPr/>
                    <a:lstStyle/>
                    <a:p>
                      <a:r>
                        <a:rPr lang="en-US" dirty="0"/>
                        <a:t>Interface and final testing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month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1011262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A51820C4-2030-4FAA-83C4-529132704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42583147"/>
              </p:ext>
            </p:extLst>
          </p:nvPr>
        </p:nvGraphicFramePr>
        <p:xfrm>
          <a:off x="2032000" y="180976"/>
          <a:ext cx="8150225" cy="83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0225">
                  <a:extLst>
                    <a:ext uri="{9D8B030D-6E8A-4147-A177-3AD203B41FA5}">
                      <a16:colId xmlns:a16="http://schemas.microsoft.com/office/drawing/2014/main" xmlns="" val="577274439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Project Timeline</a:t>
                      </a:r>
                      <a:endParaRPr lang="en-IN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9567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95557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159" y="171450"/>
            <a:ext cx="8596668" cy="1320800"/>
          </a:xfrm>
        </p:spPr>
        <p:txBody>
          <a:bodyPr/>
          <a:lstStyle/>
          <a:p>
            <a:r>
              <a:rPr lang="en-IN" dirty="0"/>
              <a:t>Budget : </a:t>
            </a:r>
            <a:r>
              <a:rPr lang="en-US" dirty="0"/>
              <a:t> ₹ </a:t>
            </a:r>
            <a:r>
              <a:rPr lang="en-IN" dirty="0"/>
              <a:t>17000/-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700061718"/>
              </p:ext>
            </p:extLst>
          </p:nvPr>
        </p:nvGraphicFramePr>
        <p:xfrm>
          <a:off x="1019145" y="1123950"/>
          <a:ext cx="8501122" cy="5230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05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505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3583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Raspberry pi3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4,185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3583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SIM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900C microcontroller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1,107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3583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MQ3 gas sensor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3583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 down transformer(240v -12v)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3583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USB Webcam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3583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Piezoelectric sensors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3583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buzzer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3583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Power supply 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3583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12v DC motor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3583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Base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3583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Male to male wire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3583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Female to male wire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73583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Female to female wire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73583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Shock creating circuit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133</TotalTime>
  <Words>562</Words>
  <Application>Microsoft Office PowerPoint</Application>
  <PresentationFormat>Custom</PresentationFormat>
  <Paragraphs>103</Paragraphs>
  <Slides>10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Facet</vt:lpstr>
      <vt:lpstr>Picture</vt:lpstr>
      <vt:lpstr>Driver Assistance System</vt:lpstr>
      <vt:lpstr>Objective: </vt:lpstr>
      <vt:lpstr>Problem  definition:</vt:lpstr>
      <vt:lpstr>Need of such a system:</vt:lpstr>
      <vt:lpstr>Innovation:</vt:lpstr>
      <vt:lpstr>Slide 6</vt:lpstr>
      <vt:lpstr>Methodology </vt:lpstr>
      <vt:lpstr>Slide 8</vt:lpstr>
      <vt:lpstr>Budget :  ₹ 17000/-</vt:lpstr>
      <vt:lpstr>References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OBJECTIVE: </dc:title>
  <dc:creator>Aravind Selvam</dc:creator>
  <cp:lastModifiedBy>Praveen Kumar V</cp:lastModifiedBy>
  <cp:revision>19</cp:revision>
  <dcterms:created xsi:type="dcterms:W3CDTF">2019-09-23T10:53:42Z</dcterms:created>
  <dcterms:modified xsi:type="dcterms:W3CDTF">2019-09-24T04:08:25Z</dcterms:modified>
</cp:coreProperties>
</file>