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2" r:id="rId10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FBEB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EBCCB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BEB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EBCCB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BEB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BEB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782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7442" y="2756661"/>
            <a:ext cx="7006208" cy="1706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FBEB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9021" y="2756661"/>
            <a:ext cx="6564630" cy="1663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EBCCB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 marR="5080">
              <a:lnSpc>
                <a:spcPts val="6600"/>
              </a:lnSpc>
            </a:pPr>
            <a:r>
              <a:rPr dirty="0"/>
              <a:t>Draw</a:t>
            </a:r>
            <a:r>
              <a:rPr spc="-160" dirty="0"/>
              <a:t> </a:t>
            </a:r>
            <a:r>
              <a:rPr dirty="0"/>
              <a:t>Chess</a:t>
            </a:r>
            <a:r>
              <a:rPr spc="-155" dirty="0"/>
              <a:t> </a:t>
            </a:r>
            <a:r>
              <a:rPr dirty="0"/>
              <a:t>Board</a:t>
            </a:r>
            <a:r>
              <a:rPr spc="-155" dirty="0"/>
              <a:t> </a:t>
            </a:r>
            <a:r>
              <a:rPr spc="-20" dirty="0"/>
              <a:t>Using </a:t>
            </a:r>
            <a:r>
              <a:rPr spc="-35" dirty="0"/>
              <a:t>Turtle</a:t>
            </a:r>
            <a:r>
              <a:rPr spc="-150" dirty="0"/>
              <a:t> </a:t>
            </a:r>
            <a:r>
              <a:rPr dirty="0"/>
              <a:t>in</a:t>
            </a:r>
            <a:r>
              <a:rPr spc="-150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4200" y="4724400"/>
            <a:ext cx="7010400" cy="735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In</a:t>
            </a:r>
            <a:r>
              <a:rPr sz="175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this</a:t>
            </a:r>
            <a:r>
              <a:rPr sz="175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C8C2C0"/>
                </a:solidFill>
                <a:latin typeface="Carlito"/>
                <a:cs typeface="Carlito"/>
              </a:rPr>
              <a:t>presentation,</a:t>
            </a:r>
            <a:r>
              <a:rPr sz="175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we</a:t>
            </a:r>
            <a:r>
              <a:rPr sz="175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will</a:t>
            </a:r>
            <a:r>
              <a:rPr sz="175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explore</a:t>
            </a:r>
            <a:r>
              <a:rPr sz="1750" spc="-2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how</a:t>
            </a:r>
            <a:r>
              <a:rPr sz="175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to</a:t>
            </a:r>
            <a:r>
              <a:rPr sz="175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use</a:t>
            </a:r>
            <a:r>
              <a:rPr sz="175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the</a:t>
            </a:r>
            <a:r>
              <a:rPr sz="1750" spc="-2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C8C2C0"/>
                </a:solidFill>
                <a:latin typeface="Carlito"/>
                <a:cs typeface="Carlito"/>
              </a:rPr>
              <a:t>Turtle</a:t>
            </a:r>
            <a:r>
              <a:rPr sz="175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library</a:t>
            </a:r>
            <a:r>
              <a:rPr sz="1750" spc="-6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in</a:t>
            </a:r>
            <a:r>
              <a:rPr sz="175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Python</a:t>
            </a:r>
            <a:r>
              <a:rPr sz="175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spc="-25" dirty="0">
                <a:solidFill>
                  <a:srgbClr val="C8C2C0"/>
                </a:solidFill>
                <a:latin typeface="Carlito"/>
                <a:cs typeface="Carlito"/>
              </a:rPr>
              <a:t>to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create</a:t>
            </a:r>
            <a:r>
              <a:rPr sz="175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a</a:t>
            </a:r>
            <a:r>
              <a:rPr sz="175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visually</a:t>
            </a:r>
            <a:r>
              <a:rPr sz="1750" spc="-8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C8C2C0"/>
                </a:solidFill>
                <a:latin typeface="Carlito"/>
                <a:cs typeface="Carlito"/>
              </a:rPr>
              <a:t>stunning</a:t>
            </a:r>
            <a:r>
              <a:rPr sz="175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C8C2C0"/>
                </a:solidFill>
                <a:latin typeface="Carlito"/>
                <a:cs typeface="Carlito"/>
              </a:rPr>
              <a:t>chessboard.</a:t>
            </a:r>
            <a:endParaRPr sz="175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9B42-2769-B005-FC77-34533A51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4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340" y="1290090"/>
            <a:ext cx="72390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dirty="0">
                <a:solidFill>
                  <a:srgbClr val="EBCCBA"/>
                </a:solidFill>
                <a:latin typeface="Carlito"/>
                <a:cs typeface="Carlito"/>
              </a:rPr>
              <a:t>What</a:t>
            </a:r>
            <a:r>
              <a:rPr sz="4800" spc="-11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4800" dirty="0">
                <a:solidFill>
                  <a:srgbClr val="EBCCBA"/>
                </a:solidFill>
                <a:latin typeface="Carlito"/>
                <a:cs typeface="Carlito"/>
              </a:rPr>
              <a:t>is</a:t>
            </a:r>
            <a:r>
              <a:rPr sz="4800" spc="-6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4800" spc="-10" dirty="0">
                <a:solidFill>
                  <a:srgbClr val="EBCCBA"/>
                </a:solidFill>
                <a:latin typeface="Carlito"/>
                <a:cs typeface="Carlito"/>
              </a:rPr>
              <a:t>Turtle</a:t>
            </a:r>
            <a:r>
              <a:rPr sz="4800" spc="-8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4800" dirty="0">
                <a:solidFill>
                  <a:srgbClr val="EBCCBA"/>
                </a:solidFill>
                <a:latin typeface="Carlito"/>
                <a:cs typeface="Carlito"/>
              </a:rPr>
              <a:t>in</a:t>
            </a:r>
            <a:r>
              <a:rPr sz="4800" spc="-7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4800" spc="-10" dirty="0">
                <a:solidFill>
                  <a:srgbClr val="EBCCBA"/>
                </a:solidFill>
                <a:latin typeface="Carlito"/>
                <a:cs typeface="Carlito"/>
              </a:rPr>
              <a:t>Python?</a:t>
            </a:r>
            <a:endParaRPr sz="4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1" y="2793532"/>
            <a:ext cx="4239320" cy="2360930"/>
          </a:xfrm>
          <a:custGeom>
            <a:avLst/>
            <a:gdLst/>
            <a:ahLst/>
            <a:cxnLst/>
            <a:rect l="l" t="t" r="r" b="b"/>
            <a:pathLst>
              <a:path w="3371215" h="2360929">
                <a:moveTo>
                  <a:pt x="3237865" y="0"/>
                </a:moveTo>
                <a:lnTo>
                  <a:pt x="133223" y="0"/>
                </a:lnTo>
                <a:lnTo>
                  <a:pt x="91131" y="6796"/>
                </a:lnTo>
                <a:lnTo>
                  <a:pt x="54562" y="25716"/>
                </a:lnTo>
                <a:lnTo>
                  <a:pt x="25716" y="54562"/>
                </a:lnTo>
                <a:lnTo>
                  <a:pt x="6796" y="91131"/>
                </a:lnTo>
                <a:lnTo>
                  <a:pt x="0" y="133223"/>
                </a:lnTo>
                <a:lnTo>
                  <a:pt x="0" y="2227414"/>
                </a:lnTo>
                <a:lnTo>
                  <a:pt x="6796" y="2269535"/>
                </a:lnTo>
                <a:lnTo>
                  <a:pt x="25716" y="2306116"/>
                </a:lnTo>
                <a:lnTo>
                  <a:pt x="54562" y="2334963"/>
                </a:lnTo>
                <a:lnTo>
                  <a:pt x="91131" y="2353882"/>
                </a:lnTo>
                <a:lnTo>
                  <a:pt x="133223" y="2360676"/>
                </a:lnTo>
                <a:lnTo>
                  <a:pt x="3237865" y="2360676"/>
                </a:lnTo>
                <a:lnTo>
                  <a:pt x="3279956" y="2353882"/>
                </a:lnTo>
                <a:lnTo>
                  <a:pt x="3316525" y="2334963"/>
                </a:lnTo>
                <a:lnTo>
                  <a:pt x="3345371" y="2306116"/>
                </a:lnTo>
                <a:lnTo>
                  <a:pt x="3364291" y="2269535"/>
                </a:lnTo>
                <a:lnTo>
                  <a:pt x="3371088" y="2227414"/>
                </a:lnTo>
                <a:lnTo>
                  <a:pt x="3371088" y="133223"/>
                </a:lnTo>
                <a:lnTo>
                  <a:pt x="3364291" y="91131"/>
                </a:lnTo>
                <a:lnTo>
                  <a:pt x="3345371" y="54562"/>
                </a:lnTo>
                <a:lnTo>
                  <a:pt x="3316525" y="25716"/>
                </a:lnTo>
                <a:lnTo>
                  <a:pt x="3279956" y="6796"/>
                </a:lnTo>
                <a:lnTo>
                  <a:pt x="3237865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7301" y="2851046"/>
            <a:ext cx="3369054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Interactive</a:t>
            </a:r>
            <a:r>
              <a:rPr sz="3200" spc="-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BCCBA"/>
                </a:solidFill>
                <a:latin typeface="Carlito"/>
                <a:cs typeface="Carlito"/>
              </a:rPr>
              <a:t>Library </a:t>
            </a:r>
            <a:endParaRPr sz="3200" dirty="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1" y="3363341"/>
            <a:ext cx="3505199" cy="15972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Turtle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is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graphics</a:t>
            </a:r>
            <a:r>
              <a:rPr sz="2500" spc="-6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library</a:t>
            </a:r>
            <a:r>
              <a:rPr sz="2500" spc="-7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that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allows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for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interactive</a:t>
            </a:r>
            <a:r>
              <a:rPr sz="2500" spc="-7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drawing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and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animation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Python</a:t>
            </a:r>
            <a:r>
              <a:rPr sz="2800" spc="-10" dirty="0">
                <a:solidFill>
                  <a:srgbClr val="C8C2C0"/>
                </a:solidFill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0180" y="2793532"/>
            <a:ext cx="4239320" cy="2360930"/>
          </a:xfrm>
          <a:custGeom>
            <a:avLst/>
            <a:gdLst/>
            <a:ahLst/>
            <a:cxnLst/>
            <a:rect l="l" t="t" r="r" b="b"/>
            <a:pathLst>
              <a:path w="3371215" h="2360929">
                <a:moveTo>
                  <a:pt x="3237865" y="0"/>
                </a:moveTo>
                <a:lnTo>
                  <a:pt x="133223" y="0"/>
                </a:lnTo>
                <a:lnTo>
                  <a:pt x="91131" y="6796"/>
                </a:lnTo>
                <a:lnTo>
                  <a:pt x="54562" y="25716"/>
                </a:lnTo>
                <a:lnTo>
                  <a:pt x="25716" y="54562"/>
                </a:lnTo>
                <a:lnTo>
                  <a:pt x="6796" y="91131"/>
                </a:lnTo>
                <a:lnTo>
                  <a:pt x="0" y="133223"/>
                </a:lnTo>
                <a:lnTo>
                  <a:pt x="0" y="2227414"/>
                </a:lnTo>
                <a:lnTo>
                  <a:pt x="6796" y="2269535"/>
                </a:lnTo>
                <a:lnTo>
                  <a:pt x="25716" y="2306116"/>
                </a:lnTo>
                <a:lnTo>
                  <a:pt x="54562" y="2334963"/>
                </a:lnTo>
                <a:lnTo>
                  <a:pt x="91131" y="2353882"/>
                </a:lnTo>
                <a:lnTo>
                  <a:pt x="133223" y="2360676"/>
                </a:lnTo>
                <a:lnTo>
                  <a:pt x="3237865" y="2360676"/>
                </a:lnTo>
                <a:lnTo>
                  <a:pt x="3279956" y="2353882"/>
                </a:lnTo>
                <a:lnTo>
                  <a:pt x="3316525" y="2334963"/>
                </a:lnTo>
                <a:lnTo>
                  <a:pt x="3345371" y="2306116"/>
                </a:lnTo>
                <a:lnTo>
                  <a:pt x="3364291" y="2269535"/>
                </a:lnTo>
                <a:lnTo>
                  <a:pt x="3371088" y="2227414"/>
                </a:lnTo>
                <a:lnTo>
                  <a:pt x="3371088" y="133223"/>
                </a:lnTo>
                <a:lnTo>
                  <a:pt x="3364291" y="91131"/>
                </a:lnTo>
                <a:lnTo>
                  <a:pt x="3345371" y="54562"/>
                </a:lnTo>
                <a:lnTo>
                  <a:pt x="3316525" y="25716"/>
                </a:lnTo>
                <a:lnTo>
                  <a:pt x="3279956" y="6796"/>
                </a:lnTo>
                <a:lnTo>
                  <a:pt x="3237865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6780" y="2824079"/>
            <a:ext cx="347612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Simple</a:t>
            </a:r>
            <a:r>
              <a:rPr sz="3200" spc="6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and</a:t>
            </a:r>
            <a:r>
              <a:rPr sz="3200" spc="6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Fun</a:t>
            </a:r>
            <a:r>
              <a:rPr lang="en-IN" sz="320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7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705" dirty="0">
                <a:latin typeface="Symbola"/>
                <a:cs typeface="Symbola"/>
              </a:rPr>
              <a:t>🎨</a:t>
            </a:r>
            <a:endParaRPr sz="3200" dirty="0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7639" y="3468615"/>
            <a:ext cx="3476121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With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its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intuitive</a:t>
            </a:r>
            <a:r>
              <a:rPr sz="2500" spc="-6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commands, Turtle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makes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it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easy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to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create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beautiful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designs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and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art.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6959" y="2774482"/>
            <a:ext cx="4239320" cy="2360930"/>
          </a:xfrm>
          <a:custGeom>
            <a:avLst/>
            <a:gdLst/>
            <a:ahLst/>
            <a:cxnLst/>
            <a:rect l="l" t="t" r="r" b="b"/>
            <a:pathLst>
              <a:path w="3371215" h="2360929">
                <a:moveTo>
                  <a:pt x="3237865" y="0"/>
                </a:moveTo>
                <a:lnTo>
                  <a:pt x="133223" y="0"/>
                </a:lnTo>
                <a:lnTo>
                  <a:pt x="91131" y="6796"/>
                </a:lnTo>
                <a:lnTo>
                  <a:pt x="54562" y="25716"/>
                </a:lnTo>
                <a:lnTo>
                  <a:pt x="25716" y="54562"/>
                </a:lnTo>
                <a:lnTo>
                  <a:pt x="6796" y="91131"/>
                </a:lnTo>
                <a:lnTo>
                  <a:pt x="0" y="133223"/>
                </a:lnTo>
                <a:lnTo>
                  <a:pt x="0" y="2227414"/>
                </a:lnTo>
                <a:lnTo>
                  <a:pt x="6796" y="2269535"/>
                </a:lnTo>
                <a:lnTo>
                  <a:pt x="25716" y="2306116"/>
                </a:lnTo>
                <a:lnTo>
                  <a:pt x="54562" y="2334963"/>
                </a:lnTo>
                <a:lnTo>
                  <a:pt x="91131" y="2353882"/>
                </a:lnTo>
                <a:lnTo>
                  <a:pt x="133223" y="2360676"/>
                </a:lnTo>
                <a:lnTo>
                  <a:pt x="3237865" y="2360676"/>
                </a:lnTo>
                <a:lnTo>
                  <a:pt x="3279956" y="2353882"/>
                </a:lnTo>
                <a:lnTo>
                  <a:pt x="3316525" y="2334963"/>
                </a:lnTo>
                <a:lnTo>
                  <a:pt x="3345371" y="2306116"/>
                </a:lnTo>
                <a:lnTo>
                  <a:pt x="3364291" y="2269535"/>
                </a:lnTo>
                <a:lnTo>
                  <a:pt x="3371087" y="2227414"/>
                </a:lnTo>
                <a:lnTo>
                  <a:pt x="3371087" y="133223"/>
                </a:lnTo>
                <a:lnTo>
                  <a:pt x="3364291" y="91131"/>
                </a:lnTo>
                <a:lnTo>
                  <a:pt x="3345371" y="54562"/>
                </a:lnTo>
                <a:lnTo>
                  <a:pt x="3316525" y="25716"/>
                </a:lnTo>
                <a:lnTo>
                  <a:pt x="3279956" y="6796"/>
                </a:lnTo>
                <a:lnTo>
                  <a:pt x="3237865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49858" y="2824079"/>
            <a:ext cx="415727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Great</a:t>
            </a:r>
            <a:r>
              <a:rPr sz="3200" spc="2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for</a:t>
            </a:r>
            <a:r>
              <a:rPr sz="3200" spc="1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Beginners</a:t>
            </a:r>
            <a:r>
              <a:rPr sz="3200" spc="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819" dirty="0">
                <a:latin typeface="Symbola"/>
                <a:cs typeface="Symbola"/>
              </a:rPr>
              <a:t>🚀</a:t>
            </a:r>
            <a:endParaRPr sz="3200" dirty="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8680" y="3515361"/>
            <a:ext cx="370592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Turtle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is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beginner-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friendly</a:t>
            </a:r>
            <a:r>
              <a:rPr sz="2500" spc="-6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5" dirty="0">
                <a:solidFill>
                  <a:srgbClr val="C8C2C0"/>
                </a:solidFill>
                <a:latin typeface="Carlito"/>
                <a:cs typeface="Carlito"/>
              </a:rPr>
              <a:t>and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provides</a:t>
            </a:r>
            <a:r>
              <a:rPr sz="2500" spc="-7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instant</a:t>
            </a:r>
            <a:r>
              <a:rPr sz="2500" spc="-7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feedback</a:t>
            </a:r>
            <a:r>
              <a:rPr sz="2500" spc="-7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5" dirty="0">
                <a:solidFill>
                  <a:srgbClr val="C8C2C0"/>
                </a:solidFill>
                <a:latin typeface="Carlito"/>
                <a:cs typeface="Carlito"/>
              </a:rPr>
              <a:t>on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your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code.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190" y="2514600"/>
            <a:ext cx="762381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dirty="0">
                <a:solidFill>
                  <a:srgbClr val="EBCCBA"/>
                </a:solidFill>
              </a:rPr>
              <a:t>Setting</a:t>
            </a:r>
            <a:r>
              <a:rPr sz="4800" spc="-75" dirty="0">
                <a:solidFill>
                  <a:srgbClr val="EBCCBA"/>
                </a:solidFill>
              </a:rPr>
              <a:t> </a:t>
            </a:r>
            <a:r>
              <a:rPr sz="4800" dirty="0">
                <a:solidFill>
                  <a:srgbClr val="EBCCBA"/>
                </a:solidFill>
              </a:rPr>
              <a:t>up</a:t>
            </a:r>
            <a:r>
              <a:rPr sz="4800" spc="-35" dirty="0">
                <a:solidFill>
                  <a:srgbClr val="EBCCBA"/>
                </a:solidFill>
              </a:rPr>
              <a:t> </a:t>
            </a:r>
            <a:r>
              <a:rPr sz="4800" dirty="0">
                <a:solidFill>
                  <a:srgbClr val="EBCCBA"/>
                </a:solidFill>
              </a:rPr>
              <a:t>the</a:t>
            </a:r>
            <a:r>
              <a:rPr sz="4800" spc="-40" dirty="0">
                <a:solidFill>
                  <a:srgbClr val="EBCCBA"/>
                </a:solidFill>
              </a:rPr>
              <a:t> </a:t>
            </a:r>
            <a:r>
              <a:rPr sz="4800" spc="-10" dirty="0">
                <a:solidFill>
                  <a:srgbClr val="EBCCBA"/>
                </a:solidFill>
              </a:rPr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805434" y="4129275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366522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2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2"/>
                </a:lnTo>
                <a:lnTo>
                  <a:pt x="366522" y="499872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2" y="366522"/>
                </a:lnTo>
                <a:lnTo>
                  <a:pt x="499872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2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4078124"/>
            <a:ext cx="5715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Installing</a:t>
            </a:r>
            <a:r>
              <a:rPr sz="3200" spc="1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Python</a:t>
            </a:r>
            <a:r>
              <a:rPr sz="3200" spc="4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and</a:t>
            </a:r>
            <a:r>
              <a:rPr sz="3200" spc="4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Turtle</a:t>
            </a:r>
            <a:r>
              <a:rPr sz="3200" spc="6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2150" spc="819" dirty="0">
                <a:latin typeface="Symbola"/>
                <a:cs typeface="Symbola"/>
              </a:rPr>
              <a:t>🐍</a:t>
            </a:r>
            <a:endParaRPr sz="2150" dirty="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4712206"/>
            <a:ext cx="487680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We'll</a:t>
            </a:r>
            <a:r>
              <a:rPr sz="2500" spc="-6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install</a:t>
            </a:r>
            <a:r>
              <a:rPr sz="2500" spc="-6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Python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and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Turtle,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ensuring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that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we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have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the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necessary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tools</a:t>
            </a:r>
            <a:r>
              <a:rPr sz="2500" spc="-6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to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create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5" dirty="0">
                <a:solidFill>
                  <a:srgbClr val="C8C2C0"/>
                </a:solidFill>
                <a:latin typeface="Carlito"/>
                <a:cs typeface="Carlito"/>
              </a:rPr>
              <a:t>our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chessboard.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200" y="4149342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366522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2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2"/>
                </a:lnTo>
                <a:lnTo>
                  <a:pt x="366522" y="499872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2" y="366522"/>
                </a:lnTo>
                <a:lnTo>
                  <a:pt x="499872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2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260" y="4100325"/>
            <a:ext cx="739952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00675" algn="l"/>
              </a:tabLst>
            </a:pPr>
            <a:r>
              <a:rPr sz="2600" spc="-50" dirty="0">
                <a:solidFill>
                  <a:srgbClr val="EBCCBA"/>
                </a:solidFill>
                <a:latin typeface="Carlito"/>
                <a:cs typeface="Carlito"/>
              </a:rPr>
              <a:t>1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	</a:t>
            </a:r>
            <a:r>
              <a:rPr lang="en-IN" sz="3200" dirty="0">
                <a:solidFill>
                  <a:srgbClr val="EBCCBA"/>
                </a:solidFill>
                <a:latin typeface="Carlito"/>
                <a:cs typeface="Carlito"/>
              </a:rPr>
              <a:t>            </a:t>
            </a:r>
            <a:r>
              <a:rPr sz="2600" spc="-50" dirty="0">
                <a:solidFill>
                  <a:srgbClr val="EBCCBA"/>
                </a:solidFill>
                <a:latin typeface="Carlito"/>
                <a:cs typeface="Carlito"/>
              </a:rPr>
              <a:t>2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402" y="4149342"/>
            <a:ext cx="5410198" cy="17915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Importing</a:t>
            </a:r>
            <a:r>
              <a:rPr sz="3200" spc="2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the</a:t>
            </a:r>
            <a:r>
              <a:rPr sz="3200" spc="3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Turtle</a:t>
            </a:r>
            <a:r>
              <a:rPr sz="3200" spc="2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BCCBA"/>
                </a:solidFill>
                <a:latin typeface="Carlito"/>
                <a:cs typeface="Carlito"/>
              </a:rPr>
              <a:t>Library</a:t>
            </a:r>
            <a:endParaRPr sz="3200" dirty="0">
              <a:latin typeface="Carlito"/>
              <a:cs typeface="Carlito"/>
            </a:endParaRPr>
          </a:p>
          <a:p>
            <a:pPr marL="12700" marR="5080" algn="just">
              <a:spcBef>
                <a:spcPts val="980"/>
              </a:spcBef>
            </a:pP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We'll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import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the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Turtle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library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into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our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Python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script,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enabling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us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to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access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its</a:t>
            </a:r>
            <a:r>
              <a:rPr sz="2500" spc="-3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20" dirty="0">
                <a:solidFill>
                  <a:srgbClr val="C8C2C0"/>
                </a:solidFill>
                <a:latin typeface="Carlito"/>
                <a:cs typeface="Carlito"/>
              </a:rPr>
              <a:t>rich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functionality.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F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0"/>
            <a:ext cx="14538960" cy="8229600"/>
          </a:xfrm>
          <a:custGeom>
            <a:avLst/>
            <a:gdLst/>
            <a:ahLst/>
            <a:cxnLst/>
            <a:rect l="l" t="t" r="r" b="b"/>
            <a:pathLst>
              <a:path w="14538960" h="8229600">
                <a:moveTo>
                  <a:pt x="14538960" y="8229597"/>
                </a:moveTo>
                <a:lnTo>
                  <a:pt x="14538960" y="0"/>
                </a:lnTo>
                <a:lnTo>
                  <a:pt x="0" y="0"/>
                </a:lnTo>
                <a:lnTo>
                  <a:pt x="0" y="8229597"/>
                </a:lnTo>
                <a:lnTo>
                  <a:pt x="14538960" y="8229597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4600" y="152400"/>
            <a:ext cx="36576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Program:</a:t>
            </a:r>
            <a:endParaRPr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8400" y="644525"/>
            <a:ext cx="7388859" cy="7432675"/>
            <a:chOff x="5457444" y="1290827"/>
            <a:chExt cx="7388859" cy="6769734"/>
          </a:xfrm>
        </p:grpSpPr>
        <p:sp>
          <p:nvSpPr>
            <p:cNvPr id="8" name="object 8"/>
            <p:cNvSpPr/>
            <p:nvPr/>
          </p:nvSpPr>
          <p:spPr>
            <a:xfrm>
              <a:off x="5457444" y="1290827"/>
              <a:ext cx="7388859" cy="6769734"/>
            </a:xfrm>
            <a:custGeom>
              <a:avLst/>
              <a:gdLst/>
              <a:ahLst/>
              <a:cxnLst/>
              <a:rect l="l" t="t" r="r" b="b"/>
              <a:pathLst>
                <a:path w="7388859" h="6769734">
                  <a:moveTo>
                    <a:pt x="7302881" y="0"/>
                  </a:moveTo>
                  <a:lnTo>
                    <a:pt x="85470" y="0"/>
                  </a:lnTo>
                  <a:lnTo>
                    <a:pt x="52185" y="6711"/>
                  </a:lnTo>
                  <a:lnTo>
                    <a:pt x="25018" y="25019"/>
                  </a:lnTo>
                  <a:lnTo>
                    <a:pt x="6711" y="52185"/>
                  </a:lnTo>
                  <a:lnTo>
                    <a:pt x="0" y="85471"/>
                  </a:lnTo>
                  <a:lnTo>
                    <a:pt x="0" y="6684111"/>
                  </a:lnTo>
                  <a:lnTo>
                    <a:pt x="6711" y="6717390"/>
                  </a:lnTo>
                  <a:lnTo>
                    <a:pt x="25019" y="6744566"/>
                  </a:lnTo>
                  <a:lnTo>
                    <a:pt x="52185" y="6762889"/>
                  </a:lnTo>
                  <a:lnTo>
                    <a:pt x="85470" y="6769608"/>
                  </a:lnTo>
                  <a:lnTo>
                    <a:pt x="7302881" y="6769608"/>
                  </a:lnTo>
                  <a:lnTo>
                    <a:pt x="7336166" y="6762889"/>
                  </a:lnTo>
                  <a:lnTo>
                    <a:pt x="7363333" y="6744566"/>
                  </a:lnTo>
                  <a:lnTo>
                    <a:pt x="7381640" y="6717390"/>
                  </a:lnTo>
                  <a:lnTo>
                    <a:pt x="7388352" y="6684111"/>
                  </a:lnTo>
                  <a:lnTo>
                    <a:pt x="7388352" y="85471"/>
                  </a:lnTo>
                  <a:lnTo>
                    <a:pt x="7381640" y="52185"/>
                  </a:lnTo>
                  <a:lnTo>
                    <a:pt x="7363333" y="25019"/>
                  </a:lnTo>
                  <a:lnTo>
                    <a:pt x="7336166" y="6711"/>
                  </a:lnTo>
                  <a:lnTo>
                    <a:pt x="7302881" y="0"/>
                  </a:lnTo>
                  <a:close/>
                </a:path>
              </a:pathLst>
            </a:custGeom>
            <a:solidFill>
              <a:srgbClr val="332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2" y="1373123"/>
              <a:ext cx="195072" cy="1554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9404" y="2455163"/>
              <a:ext cx="6807834" cy="5605780"/>
            </a:xfrm>
            <a:custGeom>
              <a:avLst/>
              <a:gdLst/>
              <a:ahLst/>
              <a:cxnLst/>
              <a:rect l="l" t="t" r="r" b="b"/>
              <a:pathLst>
                <a:path w="6807834" h="5605780">
                  <a:moveTo>
                    <a:pt x="6798564" y="23368"/>
                  </a:moveTo>
                  <a:lnTo>
                    <a:pt x="6796722" y="14262"/>
                  </a:lnTo>
                  <a:lnTo>
                    <a:pt x="6791731" y="6832"/>
                  </a:lnTo>
                  <a:lnTo>
                    <a:pt x="6784302" y="1841"/>
                  </a:lnTo>
                  <a:lnTo>
                    <a:pt x="6775196" y="0"/>
                  </a:lnTo>
                  <a:lnTo>
                    <a:pt x="79756" y="0"/>
                  </a:lnTo>
                  <a:lnTo>
                    <a:pt x="70637" y="1841"/>
                  </a:lnTo>
                  <a:lnTo>
                    <a:pt x="63207" y="6832"/>
                  </a:lnTo>
                  <a:lnTo>
                    <a:pt x="58216" y="14262"/>
                  </a:lnTo>
                  <a:lnTo>
                    <a:pt x="56388" y="23368"/>
                  </a:lnTo>
                  <a:lnTo>
                    <a:pt x="56388" y="210451"/>
                  </a:lnTo>
                  <a:lnTo>
                    <a:pt x="27330" y="230035"/>
                  </a:lnTo>
                  <a:lnTo>
                    <a:pt x="7327" y="259702"/>
                  </a:lnTo>
                  <a:lnTo>
                    <a:pt x="0" y="296037"/>
                  </a:lnTo>
                  <a:lnTo>
                    <a:pt x="0" y="3326511"/>
                  </a:lnTo>
                  <a:lnTo>
                    <a:pt x="7327" y="3362858"/>
                  </a:lnTo>
                  <a:lnTo>
                    <a:pt x="27330" y="3392525"/>
                  </a:lnTo>
                  <a:lnTo>
                    <a:pt x="56997" y="3412528"/>
                  </a:lnTo>
                  <a:lnTo>
                    <a:pt x="93345" y="3419856"/>
                  </a:lnTo>
                  <a:lnTo>
                    <a:pt x="238633" y="3419856"/>
                  </a:lnTo>
                  <a:lnTo>
                    <a:pt x="238633" y="3537839"/>
                  </a:lnTo>
                  <a:lnTo>
                    <a:pt x="924433" y="3537839"/>
                  </a:lnTo>
                  <a:lnTo>
                    <a:pt x="1009777" y="3537839"/>
                  </a:lnTo>
                  <a:lnTo>
                    <a:pt x="1009777" y="3419856"/>
                  </a:lnTo>
                  <a:lnTo>
                    <a:pt x="6633591" y="3419856"/>
                  </a:lnTo>
                  <a:lnTo>
                    <a:pt x="6669926" y="3412528"/>
                  </a:lnTo>
                  <a:lnTo>
                    <a:pt x="6699593" y="3392525"/>
                  </a:lnTo>
                  <a:lnTo>
                    <a:pt x="6719595" y="3362858"/>
                  </a:lnTo>
                  <a:lnTo>
                    <a:pt x="6726936" y="3326511"/>
                  </a:lnTo>
                  <a:lnTo>
                    <a:pt x="6726936" y="3218688"/>
                  </a:lnTo>
                  <a:lnTo>
                    <a:pt x="6775196" y="3218688"/>
                  </a:lnTo>
                  <a:lnTo>
                    <a:pt x="6784302" y="3216859"/>
                  </a:lnTo>
                  <a:lnTo>
                    <a:pt x="6791731" y="3211868"/>
                  </a:lnTo>
                  <a:lnTo>
                    <a:pt x="6796722" y="3204438"/>
                  </a:lnTo>
                  <a:lnTo>
                    <a:pt x="6798564" y="3195320"/>
                  </a:lnTo>
                  <a:lnTo>
                    <a:pt x="6798564" y="23368"/>
                  </a:lnTo>
                  <a:close/>
                </a:path>
                <a:path w="6807834" h="5605780">
                  <a:moveTo>
                    <a:pt x="6807708" y="3681095"/>
                  </a:moveTo>
                  <a:lnTo>
                    <a:pt x="6806095" y="3673132"/>
                  </a:lnTo>
                  <a:lnTo>
                    <a:pt x="6801713" y="3666642"/>
                  </a:lnTo>
                  <a:lnTo>
                    <a:pt x="6795224" y="3662261"/>
                  </a:lnTo>
                  <a:lnTo>
                    <a:pt x="6787261" y="3660648"/>
                  </a:lnTo>
                  <a:lnTo>
                    <a:pt x="1267333" y="3660648"/>
                  </a:lnTo>
                  <a:lnTo>
                    <a:pt x="1267333" y="3609467"/>
                  </a:lnTo>
                  <a:lnTo>
                    <a:pt x="1181989" y="3609467"/>
                  </a:lnTo>
                  <a:lnTo>
                    <a:pt x="238633" y="3609467"/>
                  </a:lnTo>
                  <a:lnTo>
                    <a:pt x="238633" y="3660648"/>
                  </a:lnTo>
                  <a:lnTo>
                    <a:pt x="85979" y="3660648"/>
                  </a:lnTo>
                  <a:lnTo>
                    <a:pt x="78003" y="3662261"/>
                  </a:lnTo>
                  <a:lnTo>
                    <a:pt x="71513" y="3666642"/>
                  </a:lnTo>
                  <a:lnTo>
                    <a:pt x="67132" y="3673132"/>
                  </a:lnTo>
                  <a:lnTo>
                    <a:pt x="65532" y="3681095"/>
                  </a:lnTo>
                  <a:lnTo>
                    <a:pt x="65532" y="4167416"/>
                  </a:lnTo>
                  <a:lnTo>
                    <a:pt x="61226" y="4173804"/>
                  </a:lnTo>
                  <a:lnTo>
                    <a:pt x="56388" y="4197858"/>
                  </a:lnTo>
                  <a:lnTo>
                    <a:pt x="56388" y="5543601"/>
                  </a:lnTo>
                  <a:lnTo>
                    <a:pt x="61226" y="5567616"/>
                  </a:lnTo>
                  <a:lnTo>
                    <a:pt x="65532" y="5574004"/>
                  </a:lnTo>
                  <a:lnTo>
                    <a:pt x="65532" y="5584850"/>
                  </a:lnTo>
                  <a:lnTo>
                    <a:pt x="67132" y="5592800"/>
                  </a:lnTo>
                  <a:lnTo>
                    <a:pt x="71513" y="5599290"/>
                  </a:lnTo>
                  <a:lnTo>
                    <a:pt x="78003" y="5603672"/>
                  </a:lnTo>
                  <a:lnTo>
                    <a:pt x="85979" y="5605272"/>
                  </a:lnTo>
                  <a:lnTo>
                    <a:pt x="118110" y="5605272"/>
                  </a:lnTo>
                  <a:lnTo>
                    <a:pt x="6721602" y="5605272"/>
                  </a:lnTo>
                  <a:lnTo>
                    <a:pt x="6787261" y="5605272"/>
                  </a:lnTo>
                  <a:lnTo>
                    <a:pt x="6795224" y="5603672"/>
                  </a:lnTo>
                  <a:lnTo>
                    <a:pt x="6801713" y="5599290"/>
                  </a:lnTo>
                  <a:lnTo>
                    <a:pt x="6806095" y="5592800"/>
                  </a:lnTo>
                  <a:lnTo>
                    <a:pt x="6807708" y="5584850"/>
                  </a:lnTo>
                  <a:lnTo>
                    <a:pt x="6807708" y="3681095"/>
                  </a:lnTo>
                  <a:close/>
                </a:path>
              </a:pathLst>
            </a:custGeom>
            <a:solidFill>
              <a:srgbClr val="332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29128" y="635676"/>
            <a:ext cx="5337810" cy="758412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import turtle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endParaRPr lang="en-IN" sz="135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# Constants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SCREEN_SIZE = 400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SQUARE_SIZE = SCREEN_SIZE // 8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endParaRPr lang="en-IN" sz="135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# Function to draw a square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def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draw_square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color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):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turtle.begin_fill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turtle.fillcolor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color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for _ in range(4):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turtle.forward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(SQUARE_SIZE)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turtle.right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(90)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turtle.end_fill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endParaRPr lang="en-IN" sz="135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# Function to draw the chessboard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def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draw_chessboard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():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for row in range(8):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for col in range(8):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    if (row + col) % 2 == 0: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        </a:t>
            </a:r>
            <a:r>
              <a:rPr lang="en-IN" sz="1350" dirty="0" err="1">
                <a:solidFill>
                  <a:schemeClr val="bg1"/>
                </a:solidFill>
                <a:latin typeface="Carlito"/>
                <a:cs typeface="Carlito"/>
              </a:rPr>
              <a:t>draw_square</a:t>
            </a: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("black")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r>
              <a:rPr lang="en-IN" sz="1350" dirty="0">
                <a:solidFill>
                  <a:schemeClr val="bg1"/>
                </a:solidFill>
                <a:latin typeface="Carlito"/>
                <a:cs typeface="Carlito"/>
              </a:rPr>
              <a:t>            else:</a:t>
            </a:r>
          </a:p>
          <a:p>
            <a:pPr marL="20320">
              <a:lnSpc>
                <a:spcPct val="100000"/>
              </a:lnSpc>
              <a:spcBef>
                <a:spcPts val="940"/>
              </a:spcBef>
            </a:pPr>
            <a:endParaRPr sz="12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DF7C-DC1B-C090-BA12-0143A748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292" y="152395"/>
            <a:ext cx="7006208" cy="430887"/>
          </a:xfrm>
        </p:spPr>
        <p:txBody>
          <a:bodyPr/>
          <a:lstStyle/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 Cont..</a:t>
            </a:r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B1949781-2BD5-99C2-3030-B48658084F27}"/>
              </a:ext>
            </a:extLst>
          </p:cNvPr>
          <p:cNvGrpSpPr/>
          <p:nvPr/>
        </p:nvGrpSpPr>
        <p:grpSpPr>
          <a:xfrm>
            <a:off x="2610292" y="685800"/>
            <a:ext cx="7344599" cy="7543800"/>
            <a:chOff x="5427790" y="1246695"/>
            <a:chExt cx="7344599" cy="6873302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B2CF1E3-C668-452A-4CB7-8B9E78450518}"/>
                </a:ext>
              </a:extLst>
            </p:cNvPr>
            <p:cNvSpPr/>
            <p:nvPr/>
          </p:nvSpPr>
          <p:spPr>
            <a:xfrm>
              <a:off x="5427790" y="1246695"/>
              <a:ext cx="7344599" cy="6873302"/>
            </a:xfrm>
            <a:custGeom>
              <a:avLst/>
              <a:gdLst/>
              <a:ahLst/>
              <a:cxnLst/>
              <a:rect l="l" t="t" r="r" b="b"/>
              <a:pathLst>
                <a:path w="7388859" h="6769734">
                  <a:moveTo>
                    <a:pt x="7302881" y="0"/>
                  </a:moveTo>
                  <a:lnTo>
                    <a:pt x="85470" y="0"/>
                  </a:lnTo>
                  <a:lnTo>
                    <a:pt x="52185" y="6711"/>
                  </a:lnTo>
                  <a:lnTo>
                    <a:pt x="25018" y="25019"/>
                  </a:lnTo>
                  <a:lnTo>
                    <a:pt x="6711" y="52185"/>
                  </a:lnTo>
                  <a:lnTo>
                    <a:pt x="0" y="85471"/>
                  </a:lnTo>
                  <a:lnTo>
                    <a:pt x="0" y="6684111"/>
                  </a:lnTo>
                  <a:lnTo>
                    <a:pt x="6711" y="6717390"/>
                  </a:lnTo>
                  <a:lnTo>
                    <a:pt x="25019" y="6744566"/>
                  </a:lnTo>
                  <a:lnTo>
                    <a:pt x="52185" y="6762889"/>
                  </a:lnTo>
                  <a:lnTo>
                    <a:pt x="85470" y="6769608"/>
                  </a:lnTo>
                  <a:lnTo>
                    <a:pt x="7302881" y="6769608"/>
                  </a:lnTo>
                  <a:lnTo>
                    <a:pt x="7336166" y="6762889"/>
                  </a:lnTo>
                  <a:lnTo>
                    <a:pt x="7363333" y="6744566"/>
                  </a:lnTo>
                  <a:lnTo>
                    <a:pt x="7381640" y="6717390"/>
                  </a:lnTo>
                  <a:lnTo>
                    <a:pt x="7388352" y="6684111"/>
                  </a:lnTo>
                  <a:lnTo>
                    <a:pt x="7388352" y="85471"/>
                  </a:lnTo>
                  <a:lnTo>
                    <a:pt x="7381640" y="52185"/>
                  </a:lnTo>
                  <a:lnTo>
                    <a:pt x="7363333" y="25019"/>
                  </a:lnTo>
                  <a:lnTo>
                    <a:pt x="7336166" y="6711"/>
                  </a:lnTo>
                  <a:lnTo>
                    <a:pt x="7302881" y="0"/>
                  </a:lnTo>
                  <a:close/>
                </a:path>
              </a:pathLst>
            </a:custGeom>
            <a:solidFill>
              <a:srgbClr val="33211A"/>
            </a:solidFill>
          </p:spPr>
          <p:txBody>
            <a:bodyPr wrap="square" lIns="0" tIns="0" rIns="0" bIns="0" rtlCol="0"/>
            <a:lstStyle/>
            <a:p>
              <a:endParaRPr lang="en-IN" sz="1400" dirty="0">
                <a:solidFill>
                  <a:schemeClr val="bg1"/>
                </a:solidFill>
              </a:endParaRPr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D08C4C1A-91FB-19AF-40B8-7D0C7A7E60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2" y="1373123"/>
              <a:ext cx="195072" cy="15544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0E8BC9D-873E-0115-FD97-A30324EC3D6C}"/>
              </a:ext>
            </a:extLst>
          </p:cNvPr>
          <p:cNvSpPr txBox="1"/>
          <p:nvPr/>
        </p:nvSpPr>
        <p:spPr>
          <a:xfrm>
            <a:off x="2994276" y="723973"/>
            <a:ext cx="6172200" cy="781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draw_square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("white")</a:t>
            </a: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turtle.forward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(SQUARE_SIZE)</a:t>
            </a: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turtle.backward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(8 * SQUARE_SIZE)</a:t>
            </a: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turtle.right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(90)</a:t>
            </a: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turtle.forward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(SQUARE_SIZE)</a:t>
            </a: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        </a:t>
            </a: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turtle.left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(90)</a:t>
            </a:r>
          </a:p>
          <a:p>
            <a:pPr>
              <a:lnSpc>
                <a:spcPct val="150000"/>
              </a:lnSpc>
            </a:pPr>
            <a:endParaRPr lang="en-IN" sz="1350" dirty="0">
              <a:solidFill>
                <a:schemeClr val="bg1"/>
              </a:solidFill>
              <a:latin typeface="Carlito"/>
            </a:endParaRP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# Set up the turtle screen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turtle.speed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(0)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turtle.hideturtle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turtle.bgcolor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("white")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turtle.title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("Chess Board")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turtle.setup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(SCREEN_SIZE, SCREEN_SIZE)</a:t>
            </a:r>
          </a:p>
          <a:p>
            <a:pPr>
              <a:lnSpc>
                <a:spcPct val="150000"/>
              </a:lnSpc>
            </a:pPr>
            <a:endParaRPr lang="en-IN" sz="1350" dirty="0">
              <a:solidFill>
                <a:schemeClr val="bg1"/>
              </a:solidFill>
              <a:latin typeface="Carlito"/>
            </a:endParaRP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# Move to starting position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turtle.penup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turtle.goto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(-SCREEN_SIZE / 2, SCREEN_SIZE / 2)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turtle.pendown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()</a:t>
            </a:r>
          </a:p>
          <a:p>
            <a:pPr>
              <a:lnSpc>
                <a:spcPct val="150000"/>
              </a:lnSpc>
            </a:pPr>
            <a:endParaRPr lang="en-IN" sz="1350" dirty="0">
              <a:solidFill>
                <a:schemeClr val="bg1"/>
              </a:solidFill>
              <a:latin typeface="Carlito"/>
            </a:endParaRP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# Draw the chessboard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draw_chessboard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()</a:t>
            </a:r>
          </a:p>
          <a:p>
            <a:pPr>
              <a:lnSpc>
                <a:spcPct val="150000"/>
              </a:lnSpc>
            </a:pPr>
            <a:endParaRPr lang="en-IN" sz="1350" dirty="0">
              <a:solidFill>
                <a:schemeClr val="bg1"/>
              </a:solidFill>
              <a:latin typeface="Carlito"/>
            </a:endParaRPr>
          </a:p>
          <a:p>
            <a:pPr>
              <a:lnSpc>
                <a:spcPct val="150000"/>
              </a:lnSpc>
            </a:pPr>
            <a:r>
              <a:rPr lang="en-IN" sz="1350" dirty="0">
                <a:solidFill>
                  <a:schemeClr val="bg1"/>
                </a:solidFill>
                <a:latin typeface="Carlito"/>
              </a:rPr>
              <a:t># Keep the window open</a:t>
            </a:r>
          </a:p>
          <a:p>
            <a:pPr>
              <a:lnSpc>
                <a:spcPct val="150000"/>
              </a:lnSpc>
            </a:pPr>
            <a:r>
              <a:rPr lang="en-IN" sz="1350" dirty="0" err="1">
                <a:solidFill>
                  <a:schemeClr val="bg1"/>
                </a:solidFill>
                <a:latin typeface="Carlito"/>
              </a:rPr>
              <a:t>turtle.done</a:t>
            </a:r>
            <a:r>
              <a:rPr lang="en-IN" sz="1350" dirty="0">
                <a:solidFill>
                  <a:schemeClr val="bg1"/>
                </a:solidFill>
                <a:latin typeface="Carlit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13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92F7-C655-4AAC-41A9-B4B2606D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28600"/>
            <a:ext cx="8377808" cy="1346522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Breakdown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of the code:</a:t>
            </a:r>
            <a:b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B5813-1CBE-C116-80E0-2CC6F7DF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054529"/>
            <a:ext cx="11430000" cy="6120542"/>
          </a:xfrm>
        </p:spPr>
        <p:txBody>
          <a:bodyPr/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Import turtle module: import turtle allows you to use the turtle graphics library.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Define Constants: SCREEN_SIZE and SQUARE_SIZE are constants used to determine the size of the turtle window and each square on the chessboard.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Define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draw_square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Function: This function takes a color as an argument and uses the turtle to draw a filled square of the specified color.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Define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draw_chessboard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Function: This function uses nested loops to draw an 8x8 chessboard. It calls the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draw_square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function to draw each square, alternating between black and white based on the row and column indices.</a:t>
            </a:r>
          </a:p>
          <a:p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7D1B-EFF4-21AC-F04E-A92C14B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870" y="156210"/>
            <a:ext cx="7006208" cy="669414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E6A4-6E81-7592-5ECD-98F08EFA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04900"/>
            <a:ext cx="11734800" cy="770210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Set up Turtle Screen: Configure the turtle screen with the desired size, background color, and title.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Move to Starting Position: Use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turtle.penup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 and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turtle.pendown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 to control the turtle's pen. Move to the starting position at the top-left corner of the chessboard.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Draw the Chessboard: Call the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draw_chessboard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function to draw the entire chessboard.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Keep the Window Open: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turtle.done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 ensures that the window remains open until closed by the user.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Run this script, and you should see a graphical window displaying a chessboard drawn using the turtle graphics library. The black and white squares alternate, creating a simple chessboard pattern.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65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962" y="3004185"/>
            <a:ext cx="428383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-10" dirty="0">
                <a:solidFill>
                  <a:srgbClr val="EBCCBA"/>
                </a:solidFill>
              </a:rPr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37588" y="4314444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366522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1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1"/>
                </a:lnTo>
                <a:lnTo>
                  <a:pt x="366522" y="499871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2" y="366521"/>
                </a:lnTo>
                <a:lnTo>
                  <a:pt x="499872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2" y="0"/>
                </a:lnTo>
                <a:close/>
              </a:path>
            </a:pathLst>
          </a:custGeom>
          <a:solidFill>
            <a:srgbClr val="39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1639" y="4370578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0" dirty="0">
                <a:solidFill>
                  <a:srgbClr val="EBCCBA"/>
                </a:solidFill>
                <a:latin typeface="Carlito"/>
                <a:cs typeface="Carlito"/>
              </a:rPr>
              <a:t>1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019" y="4305710"/>
            <a:ext cx="375234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Recap</a:t>
            </a:r>
            <a:r>
              <a:rPr sz="3200" spc="20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of</a:t>
            </a:r>
            <a:r>
              <a:rPr sz="3200" spc="3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EBCCBA"/>
                </a:solidFill>
                <a:latin typeface="Carlito"/>
                <a:cs typeface="Carlito"/>
              </a:rPr>
              <a:t>the</a:t>
            </a:r>
            <a:r>
              <a:rPr sz="3200" spc="45" dirty="0">
                <a:solidFill>
                  <a:srgbClr val="EBCCBA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EBCCBA"/>
                </a:solidFill>
                <a:latin typeface="Carlito"/>
                <a:cs typeface="Carlito"/>
              </a:rPr>
              <a:t>Steps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019" y="4969881"/>
            <a:ext cx="83756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We'll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summarize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the</a:t>
            </a:r>
            <a:r>
              <a:rPr sz="2500" spc="-2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steps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involved</a:t>
            </a:r>
            <a:r>
              <a:rPr sz="2500" spc="-5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creating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a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beautiful</a:t>
            </a:r>
            <a:r>
              <a:rPr sz="2500" spc="-4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chessboard</a:t>
            </a:r>
            <a:r>
              <a:rPr sz="2500" spc="-4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using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Turtle</a:t>
            </a:r>
            <a:r>
              <a:rPr sz="2500" spc="-35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C8C2C0"/>
                </a:solidFill>
                <a:latin typeface="Carlito"/>
                <a:cs typeface="Carlito"/>
              </a:rPr>
              <a:t>in</a:t>
            </a:r>
            <a:r>
              <a:rPr sz="2500" spc="-50" dirty="0">
                <a:solidFill>
                  <a:srgbClr val="C8C2C0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C8C2C0"/>
                </a:solidFill>
                <a:latin typeface="Carlito"/>
                <a:cs typeface="Carlito"/>
              </a:rPr>
              <a:t>Python</a:t>
            </a:r>
            <a:r>
              <a:rPr sz="1750" spc="-10" dirty="0">
                <a:solidFill>
                  <a:srgbClr val="C8C2C0"/>
                </a:solidFill>
                <a:latin typeface="Carlito"/>
                <a:cs typeface="Carlito"/>
              </a:rPr>
              <a:t>.</a:t>
            </a: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94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spc="-1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676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Carlito</vt:lpstr>
      <vt:lpstr>Symbola</vt:lpstr>
      <vt:lpstr>Wingdings</vt:lpstr>
      <vt:lpstr>Office Theme</vt:lpstr>
      <vt:lpstr>PowerPoint Presentation</vt:lpstr>
      <vt:lpstr>PowerPoint Presentation</vt:lpstr>
      <vt:lpstr>Setting up the Environment</vt:lpstr>
      <vt:lpstr>Program:</vt:lpstr>
      <vt:lpstr>Program Cont..</vt:lpstr>
      <vt:lpstr>Breakdown of the code: </vt:lpstr>
      <vt:lpstr>Cont..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THAMMISETTI DURGAPRASAD</cp:lastModifiedBy>
  <cp:revision>4</cp:revision>
  <dcterms:created xsi:type="dcterms:W3CDTF">2023-12-27T03:03:08Z</dcterms:created>
  <dcterms:modified xsi:type="dcterms:W3CDTF">2023-12-27T08:15:41Z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2023-12-27T00:00:00Z</vt:filetime>
  </property>
  <property fmtid="{D5CDD505-2E9C-101B-9397-08002B2CF9AE}" pid="5" name="Producer">
    <vt:lpwstr>3-Heights(TM) PDF Security Shell 4.8.25.2 (http://www.pdf-tools.com)</vt:lpwstr>
  </property>
</Properties>
</file>