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8" r:id="rId3"/>
    <p:sldId id="321" r:id="rId4"/>
    <p:sldId id="322" r:id="rId5"/>
    <p:sldId id="315" r:id="rId6"/>
    <p:sldId id="316" r:id="rId7"/>
    <p:sldId id="317" r:id="rId8"/>
    <p:sldId id="304" r:id="rId9"/>
    <p:sldId id="319" r:id="rId10"/>
    <p:sldId id="323" r:id="rId11"/>
    <p:sldId id="324" r:id="rId12"/>
    <p:sldId id="325" r:id="rId13"/>
    <p:sldId id="326" r:id="rId14"/>
    <p:sldId id="327" r:id="rId15"/>
    <p:sldId id="329" r:id="rId16"/>
    <p:sldId id="306" r:id="rId17"/>
    <p:sldId id="307" r:id="rId18"/>
    <p:sldId id="308" r:id="rId19"/>
    <p:sldId id="309" r:id="rId20"/>
    <p:sldId id="310" r:id="rId21"/>
    <p:sldId id="311" r:id="rId22"/>
    <p:sldId id="312" r:id="rId23"/>
    <p:sldId id="313" r:id="rId24"/>
    <p:sldId id="314" r:id="rId25"/>
    <p:sldId id="320" r:id="rId26"/>
    <p:sldId id="328" r:id="rId27"/>
    <p:sldId id="29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showGuides="1">
      <p:cViewPr varScale="1">
        <p:scale>
          <a:sx n="85" d="100"/>
          <a:sy n="85" d="100"/>
        </p:scale>
        <p:origin x="74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BDA541-99B0-49F7-8105-61A108F5465E}"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785440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DA541-99B0-49F7-8105-61A108F5465E}"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1196727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DA541-99B0-49F7-8105-61A108F5465E}"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37618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DA541-99B0-49F7-8105-61A108F5465E}"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4173707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DA541-99B0-49F7-8105-61A108F5465E}"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49172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DA541-99B0-49F7-8105-61A108F5465E}"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1842757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DA541-99B0-49F7-8105-61A108F5465E}"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2481680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DA541-99B0-49F7-8105-61A108F5465E}"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388931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DA541-99B0-49F7-8105-61A108F5465E}"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2586619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DA541-99B0-49F7-8105-61A108F5465E}"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1920377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BDA541-99B0-49F7-8105-61A108F5465E}" type="datetimeFigureOut">
              <a:rPr lang="en-IN" smtClean="0"/>
              <a:t>17-04-2022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3892284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BDA541-99B0-49F7-8105-61A108F5465E}" type="datetimeFigureOut">
              <a:rPr lang="en-IN" smtClean="0"/>
              <a:t>17-04-2022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3749463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BDA541-99B0-49F7-8105-61A108F5465E}" type="datetimeFigureOut">
              <a:rPr lang="en-IN" smtClean="0"/>
              <a:t>17-04-2022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6892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DA541-99B0-49F7-8105-61A108F5465E}" type="datetimeFigureOut">
              <a:rPr lang="en-IN" smtClean="0"/>
              <a:t>17-04-2022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1258658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BDA541-99B0-49F7-8105-61A108F5465E}" type="datetimeFigureOut">
              <a:rPr lang="en-IN" smtClean="0"/>
              <a:t>17-04-2022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1738857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BDA541-99B0-49F7-8105-61A108F5465E}" type="datetimeFigureOut">
              <a:rPr lang="en-IN" smtClean="0"/>
              <a:t>17-04-2022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47628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BDA541-99B0-49F7-8105-61A108F5465E}" type="datetimeFigureOut">
              <a:rPr lang="en-IN" smtClean="0"/>
              <a:t>17-04-2022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AD39C4-82EF-480F-B5F7-17D733C9C61B}" type="slidenum">
              <a:rPr lang="en-IN" smtClean="0"/>
              <a:t>‹#›</a:t>
            </a:fld>
            <a:endParaRPr lang="en-IN"/>
          </a:p>
        </p:txBody>
      </p:sp>
    </p:spTree>
    <p:extLst>
      <p:ext uri="{BB962C8B-B14F-4D97-AF65-F5344CB8AC3E}">
        <p14:creationId xmlns:p14="http://schemas.microsoft.com/office/powerpoint/2010/main" val="16218371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file:///C:\Users\prathyu\Desktop\Main%20Project\CD\Published%20Paper.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EBB6D84-4239-4ED2-AA4F-A7F291AC43EA}"/>
              </a:ext>
            </a:extLst>
          </p:cNvPr>
          <p:cNvSpPr>
            <a:spLocks noGrp="1"/>
          </p:cNvSpPr>
          <p:nvPr>
            <p:ph type="subTitle" idx="1"/>
          </p:nvPr>
        </p:nvSpPr>
        <p:spPr>
          <a:xfrm>
            <a:off x="1507067" y="4719169"/>
            <a:ext cx="7766936" cy="1560912"/>
          </a:xfrm>
        </p:spPr>
        <p:txBody>
          <a:bodyPr>
            <a:normAutofit fontScale="25000" lnSpcReduction="20000"/>
          </a:bodyPr>
          <a:lstStyle/>
          <a:p>
            <a:pPr algn="l"/>
            <a:r>
              <a:rPr lang="en-GB" sz="7200" dirty="0">
                <a:solidFill>
                  <a:schemeClr val="tx1"/>
                </a:solidFill>
                <a:latin typeface="Times New Roman" panose="02020603050405020304" pitchFamily="18" charset="0"/>
                <a:ea typeface="MS Mincho" panose="020B0400000000000000" pitchFamily="49" charset="-128"/>
                <a:cs typeface="Times New Roman" panose="02020603050405020304" pitchFamily="18" charset="0"/>
              </a:rPr>
              <a:t>				Ch. Keerthi Sai			18481A0545</a:t>
            </a:r>
          </a:p>
          <a:p>
            <a:pPr algn="l"/>
            <a:r>
              <a:rPr lang="en-GB" sz="7200" dirty="0">
                <a:solidFill>
                  <a:schemeClr val="tx1"/>
                </a:solidFill>
                <a:latin typeface="Times New Roman" panose="02020603050405020304" pitchFamily="18" charset="0"/>
                <a:ea typeface="MS Mincho" panose="020B0400000000000000" pitchFamily="49" charset="-128"/>
                <a:cs typeface="Times New Roman" panose="02020603050405020304" pitchFamily="18" charset="0"/>
              </a:rPr>
              <a:t>				D. Prathyusha				18481A0557</a:t>
            </a:r>
          </a:p>
          <a:p>
            <a:pPr algn="l"/>
            <a:r>
              <a:rPr lang="en-GB" sz="7200" dirty="0">
                <a:solidFill>
                  <a:schemeClr val="tx1"/>
                </a:solidFill>
                <a:latin typeface="Times New Roman" panose="02020603050405020304" pitchFamily="18" charset="0"/>
                <a:ea typeface="MS Mincho" panose="020B0400000000000000" pitchFamily="49" charset="-128"/>
                <a:cs typeface="Times New Roman" panose="02020603050405020304" pitchFamily="18" charset="0"/>
              </a:rPr>
              <a:t>				Ch. Lakshmi Pallavi		18481A0549</a:t>
            </a:r>
          </a:p>
          <a:p>
            <a:pPr algn="l"/>
            <a:r>
              <a:rPr lang="en-GB" sz="7200" dirty="0">
                <a:solidFill>
                  <a:schemeClr val="tx1"/>
                </a:solidFill>
                <a:latin typeface="Times New Roman" panose="02020603050405020304" pitchFamily="18" charset="0"/>
                <a:ea typeface="MS Mincho" panose="020B0400000000000000" pitchFamily="49" charset="-128"/>
                <a:cs typeface="Times New Roman" panose="02020603050405020304" pitchFamily="18" charset="0"/>
              </a:rPr>
              <a:t>				B. Harish Chandra			18481A0525</a:t>
            </a:r>
          </a:p>
          <a:p>
            <a:pPr algn="ctr"/>
            <a:endParaRPr lang="en-GB" sz="7200" dirty="0">
              <a:solidFill>
                <a:schemeClr val="tx1"/>
              </a:solidFill>
              <a:latin typeface="Times New Roman" panose="02020603050405020304" pitchFamily="18" charset="0"/>
              <a:ea typeface="MS Mincho" panose="020B0400000000000000" pitchFamily="49" charset="-128"/>
              <a:cs typeface="Times New Roman" panose="02020603050405020304" pitchFamily="18" charset="0"/>
            </a:endParaRPr>
          </a:p>
          <a:p>
            <a:endParaRPr lang="en-IN" sz="56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201CA12D-4C73-4840-B37B-C44861DBBFF1}"/>
              </a:ext>
            </a:extLst>
          </p:cNvPr>
          <p:cNvSpPr>
            <a:spLocks noGrp="1"/>
          </p:cNvSpPr>
          <p:nvPr>
            <p:ph type="ctrTitle"/>
          </p:nvPr>
        </p:nvSpPr>
        <p:spPr>
          <a:xfrm>
            <a:off x="1649109" y="206188"/>
            <a:ext cx="7766936" cy="869577"/>
          </a:xfrm>
        </p:spPr>
        <p:txBody>
          <a:bodyPr/>
          <a:lstStyle/>
          <a:p>
            <a:pPr algn="ctr"/>
            <a:r>
              <a:rPr lang="en-US" sz="2600" b="1" i="0" dirty="0">
                <a:solidFill>
                  <a:srgbClr val="2D2828"/>
                </a:solidFill>
                <a:effectLst/>
                <a:latin typeface="Times New Roman" panose="02020603050405020304" pitchFamily="18" charset="0"/>
                <a:cs typeface="Times New Roman" panose="02020603050405020304" pitchFamily="18" charset="0"/>
              </a:rPr>
              <a:t>Vehicle and Pedestrian Detection Using Haar Cascade</a:t>
            </a:r>
            <a:endParaRPr lang="en-IN" sz="2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1E14A85-CF1B-4B3F-AD06-3E88C92E0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8194" y="1050419"/>
            <a:ext cx="1604682" cy="1546412"/>
          </a:xfrm>
          <a:prstGeom prst="rect">
            <a:avLst/>
          </a:prstGeom>
        </p:spPr>
      </p:pic>
      <p:sp>
        <p:nvSpPr>
          <p:cNvPr id="6" name="Title 4">
            <a:extLst>
              <a:ext uri="{FF2B5EF4-FFF2-40B4-BE49-F238E27FC236}">
                <a16:creationId xmlns:a16="http://schemas.microsoft.com/office/drawing/2014/main" id="{38866E62-A467-405B-8794-8646F175DE3D}"/>
              </a:ext>
            </a:extLst>
          </p:cNvPr>
          <p:cNvSpPr txBox="1">
            <a:spLocks/>
          </p:cNvSpPr>
          <p:nvPr/>
        </p:nvSpPr>
        <p:spPr>
          <a:xfrm>
            <a:off x="1507067" y="2442227"/>
            <a:ext cx="7766936" cy="58723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b="1" dirty="0">
                <a:solidFill>
                  <a:srgbClr val="2D2828"/>
                </a:solidFill>
                <a:latin typeface="Times New Roman" panose="02020603050405020304" pitchFamily="18" charset="0"/>
                <a:cs typeface="Times New Roman" panose="02020603050405020304" pitchFamily="18" charset="0"/>
              </a:rPr>
              <a:t>Department of Computer Science and Engineering</a:t>
            </a:r>
          </a:p>
        </p:txBody>
      </p:sp>
      <p:sp>
        <p:nvSpPr>
          <p:cNvPr id="7" name="Title 4">
            <a:extLst>
              <a:ext uri="{FF2B5EF4-FFF2-40B4-BE49-F238E27FC236}">
                <a16:creationId xmlns:a16="http://schemas.microsoft.com/office/drawing/2014/main" id="{4DB43247-03DD-4A4F-8A36-9E05C7CA1E40}"/>
              </a:ext>
            </a:extLst>
          </p:cNvPr>
          <p:cNvSpPr txBox="1">
            <a:spLocks/>
          </p:cNvSpPr>
          <p:nvPr/>
        </p:nvSpPr>
        <p:spPr>
          <a:xfrm>
            <a:off x="1507067" y="3092262"/>
            <a:ext cx="7766936" cy="40154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solidFill>
                  <a:srgbClr val="2D2828"/>
                </a:solidFill>
                <a:latin typeface="Times New Roman" panose="02020603050405020304" pitchFamily="18" charset="0"/>
                <a:cs typeface="Times New Roman" panose="02020603050405020304" pitchFamily="18" charset="0"/>
              </a:rPr>
              <a:t>Under the Guidance of</a:t>
            </a:r>
          </a:p>
        </p:txBody>
      </p:sp>
      <p:sp>
        <p:nvSpPr>
          <p:cNvPr id="8" name="Title 4">
            <a:extLst>
              <a:ext uri="{FF2B5EF4-FFF2-40B4-BE49-F238E27FC236}">
                <a16:creationId xmlns:a16="http://schemas.microsoft.com/office/drawing/2014/main" id="{275B1747-D730-4D7E-8CC5-5AA9A35B6E00}"/>
              </a:ext>
            </a:extLst>
          </p:cNvPr>
          <p:cNvSpPr txBox="1">
            <a:spLocks/>
          </p:cNvSpPr>
          <p:nvPr/>
        </p:nvSpPr>
        <p:spPr>
          <a:xfrm>
            <a:off x="1507067" y="3493804"/>
            <a:ext cx="7766936" cy="48587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b="1" dirty="0">
                <a:solidFill>
                  <a:srgbClr val="2D2828"/>
                </a:solidFill>
                <a:latin typeface="Times New Roman" panose="02020603050405020304" pitchFamily="18" charset="0"/>
                <a:cs typeface="Times New Roman" panose="02020603050405020304" pitchFamily="18" charset="0"/>
              </a:rPr>
              <a:t>Dr. T. Srinivasa Rao</a:t>
            </a:r>
            <a:r>
              <a:rPr lang="en-US" sz="1800" b="1">
                <a:solidFill>
                  <a:srgbClr val="2D2828"/>
                </a:solidFill>
                <a:latin typeface="Times New Roman" panose="02020603050405020304" pitchFamily="18" charset="0"/>
                <a:cs typeface="Times New Roman" panose="02020603050405020304" pitchFamily="18" charset="0"/>
              </a:rPr>
              <a:t>, </a:t>
            </a:r>
            <a:r>
              <a:rPr lang="en-US" sz="1400" b="1">
                <a:solidFill>
                  <a:srgbClr val="2D2828"/>
                </a:solidFill>
                <a:latin typeface="Times New Roman" panose="02020603050405020304" pitchFamily="18" charset="0"/>
                <a:cs typeface="Times New Roman" panose="02020603050405020304" pitchFamily="18" charset="0"/>
              </a:rPr>
              <a:t>MTech</a:t>
            </a:r>
            <a:r>
              <a:rPr lang="en-US" sz="1400" b="1" dirty="0">
                <a:solidFill>
                  <a:srgbClr val="2D2828"/>
                </a:solidFill>
                <a:latin typeface="Times New Roman" panose="02020603050405020304" pitchFamily="18" charset="0"/>
                <a:cs typeface="Times New Roman" panose="02020603050405020304" pitchFamily="18" charset="0"/>
              </a:rPr>
              <a:t>, PhD</a:t>
            </a:r>
            <a:endParaRPr lang="en-US" sz="1800" b="1" dirty="0">
              <a:solidFill>
                <a:srgbClr val="2D2828"/>
              </a:solidFill>
              <a:latin typeface="Times New Roman" panose="02020603050405020304" pitchFamily="18" charset="0"/>
              <a:cs typeface="Times New Roman" panose="02020603050405020304" pitchFamily="18" charset="0"/>
            </a:endParaRPr>
          </a:p>
        </p:txBody>
      </p:sp>
      <p:sp>
        <p:nvSpPr>
          <p:cNvPr id="9" name="Title 4">
            <a:extLst>
              <a:ext uri="{FF2B5EF4-FFF2-40B4-BE49-F238E27FC236}">
                <a16:creationId xmlns:a16="http://schemas.microsoft.com/office/drawing/2014/main" id="{127C3691-0B3C-4B64-A735-D0226CA9A6B9}"/>
              </a:ext>
            </a:extLst>
          </p:cNvPr>
          <p:cNvSpPr txBox="1">
            <a:spLocks/>
          </p:cNvSpPr>
          <p:nvPr/>
        </p:nvSpPr>
        <p:spPr>
          <a:xfrm>
            <a:off x="1507067" y="3909022"/>
            <a:ext cx="7766936" cy="48587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b="1" dirty="0">
                <a:solidFill>
                  <a:srgbClr val="2D2828"/>
                </a:solidFill>
                <a:latin typeface="Times New Roman" panose="02020603050405020304" pitchFamily="18" charset="0"/>
                <a:cs typeface="Times New Roman" panose="02020603050405020304" pitchFamily="18" charset="0"/>
              </a:rPr>
              <a:t>Associate Professor, Department of CSE</a:t>
            </a:r>
          </a:p>
        </p:txBody>
      </p:sp>
    </p:spTree>
    <p:extLst>
      <p:ext uri="{BB962C8B-B14F-4D97-AF65-F5344CB8AC3E}">
        <p14:creationId xmlns:p14="http://schemas.microsoft.com/office/powerpoint/2010/main" val="2491500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083A-0F18-4305-A4EB-006C6E9F8996}"/>
              </a:ext>
            </a:extLst>
          </p:cNvPr>
          <p:cNvSpPr>
            <a:spLocks noGrp="1"/>
          </p:cNvSpPr>
          <p:nvPr>
            <p:ph type="title"/>
          </p:nvPr>
        </p:nvSpPr>
        <p:spPr>
          <a:xfrm>
            <a:off x="659405" y="450785"/>
            <a:ext cx="8596668" cy="714627"/>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Algorithm</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102C1B-D7D8-4265-924C-C3520814B365}"/>
              </a:ext>
            </a:extLst>
          </p:cNvPr>
          <p:cNvSpPr>
            <a:spLocks noGrp="1"/>
          </p:cNvSpPr>
          <p:nvPr>
            <p:ph idx="1"/>
          </p:nvPr>
        </p:nvSpPr>
        <p:spPr>
          <a:xfrm>
            <a:off x="793875" y="1165412"/>
            <a:ext cx="9114736" cy="5348513"/>
          </a:xfrm>
        </p:spPr>
        <p:txBody>
          <a:bodyPr>
            <a:noAutofit/>
          </a:bodyPr>
          <a:lstStyle/>
          <a:p>
            <a:pPr fontAlgn="base">
              <a:lnSpc>
                <a:spcPct val="150000"/>
              </a:lnSpc>
              <a:spcAft>
                <a:spcPts val="800"/>
              </a:spcAft>
            </a:pPr>
            <a:r>
              <a:rPr lang="en-US" sz="1600" b="1" dirty="0">
                <a:latin typeface="Times New Roman" panose="02020603050405020304" pitchFamily="18" charset="0"/>
                <a:cs typeface="Times New Roman" panose="02020603050405020304" pitchFamily="18" charset="0"/>
              </a:rPr>
              <a:t>Haar Cascade Classifier:</a:t>
            </a:r>
          </a:p>
          <a:p>
            <a:pPr lvl="1" algn="just">
              <a:lnSpc>
                <a:spcPct val="150000"/>
              </a:lnSpc>
              <a:spcAft>
                <a:spcPts val="800"/>
              </a:spcAft>
            </a:pPr>
            <a:r>
              <a:rPr lang="en-US" dirty="0">
                <a:solidFill>
                  <a:srgbClr val="000000"/>
                </a:solidFill>
                <a:effectLst/>
                <a:latin typeface="Times New Roman" panose="02020603050405020304" pitchFamily="18" charset="0"/>
                <a:ea typeface="Times New Roman" panose="02020603050405020304" pitchFamily="18" charset="0"/>
              </a:rPr>
              <a:t>It is a machine learning based approach in which a cascade function is trained from a lot of positive and negative images. It is then used to detect objects in other images.</a:t>
            </a:r>
            <a:endParaRPr lang="en-IN" dirty="0">
              <a:effectLst/>
              <a:latin typeface="Times New Roman" panose="02020603050405020304" pitchFamily="18" charset="0"/>
              <a:ea typeface="Times New Roman" panose="02020603050405020304" pitchFamily="18" charset="0"/>
            </a:endParaRPr>
          </a:p>
          <a:p>
            <a:pPr lvl="1" algn="just">
              <a:lnSpc>
                <a:spcPct val="150000"/>
              </a:lnSpc>
              <a:spcAft>
                <a:spcPts val="800"/>
              </a:spcAft>
            </a:pPr>
            <a:r>
              <a:rPr lang="en-IN" spc="-5" dirty="0">
                <a:solidFill>
                  <a:srgbClr val="292929"/>
                </a:solidFill>
                <a:effectLst/>
                <a:latin typeface="Times New Roman" panose="02020603050405020304" pitchFamily="18" charset="0"/>
                <a:ea typeface="Times New Roman" panose="02020603050405020304" pitchFamily="18" charset="0"/>
              </a:rPr>
              <a:t>The algorithm can be explained in four stages:</a:t>
            </a:r>
            <a:endParaRPr lang="en-IN" dirty="0">
              <a:effectLst/>
              <a:latin typeface="Times New Roman" panose="02020603050405020304" pitchFamily="18" charset="0"/>
              <a:ea typeface="Times New Roman" panose="02020603050405020304" pitchFamily="18" charset="0"/>
            </a:endParaRPr>
          </a:p>
          <a:p>
            <a:pPr marL="1600200" lvl="1" algn="just">
              <a:lnSpc>
                <a:spcPct val="150000"/>
              </a:lnSpc>
              <a:spcAft>
                <a:spcPts val="800"/>
              </a:spcAft>
            </a:pPr>
            <a:r>
              <a:rPr lang="en-IN" spc="-5" dirty="0">
                <a:solidFill>
                  <a:srgbClr val="292929"/>
                </a:solidFill>
                <a:effectLst/>
                <a:latin typeface="Times New Roman" panose="02020603050405020304" pitchFamily="18" charset="0"/>
                <a:ea typeface="Times New Roman" panose="02020603050405020304" pitchFamily="18" charset="0"/>
              </a:rPr>
              <a:t>Calculating Haar Features</a:t>
            </a:r>
            <a:endParaRPr lang="en-IN" dirty="0">
              <a:effectLst/>
              <a:latin typeface="Times New Roman" panose="02020603050405020304" pitchFamily="18" charset="0"/>
              <a:ea typeface="Times New Roman" panose="02020603050405020304" pitchFamily="18" charset="0"/>
            </a:endParaRPr>
          </a:p>
          <a:p>
            <a:pPr marL="1600200" lvl="1" algn="just">
              <a:lnSpc>
                <a:spcPct val="150000"/>
              </a:lnSpc>
              <a:spcAft>
                <a:spcPts val="800"/>
              </a:spcAft>
            </a:pPr>
            <a:r>
              <a:rPr lang="en-IN" spc="-5" dirty="0">
                <a:solidFill>
                  <a:srgbClr val="292929"/>
                </a:solidFill>
                <a:effectLst/>
                <a:latin typeface="Times New Roman" panose="02020603050405020304" pitchFamily="18" charset="0"/>
                <a:ea typeface="Times New Roman" panose="02020603050405020304" pitchFamily="18" charset="0"/>
              </a:rPr>
              <a:t>Creating Integral Images</a:t>
            </a:r>
            <a:endParaRPr lang="en-IN" dirty="0">
              <a:effectLst/>
              <a:latin typeface="Times New Roman" panose="02020603050405020304" pitchFamily="18" charset="0"/>
              <a:ea typeface="Times New Roman" panose="02020603050405020304" pitchFamily="18" charset="0"/>
            </a:endParaRPr>
          </a:p>
          <a:p>
            <a:pPr marL="1600200" lvl="1" algn="just">
              <a:lnSpc>
                <a:spcPct val="150000"/>
              </a:lnSpc>
              <a:spcAft>
                <a:spcPts val="800"/>
              </a:spcAft>
            </a:pPr>
            <a:r>
              <a:rPr lang="en-IN" spc="-5" dirty="0">
                <a:solidFill>
                  <a:srgbClr val="292929"/>
                </a:solidFill>
                <a:effectLst/>
                <a:latin typeface="Times New Roman" panose="02020603050405020304" pitchFamily="18" charset="0"/>
                <a:ea typeface="Times New Roman" panose="02020603050405020304" pitchFamily="18" charset="0"/>
              </a:rPr>
              <a:t>Using Adaboost</a:t>
            </a:r>
            <a:endParaRPr lang="en-IN" dirty="0">
              <a:effectLst/>
              <a:latin typeface="Times New Roman" panose="02020603050405020304" pitchFamily="18" charset="0"/>
              <a:ea typeface="Times New Roman" panose="02020603050405020304" pitchFamily="18" charset="0"/>
            </a:endParaRPr>
          </a:p>
          <a:p>
            <a:pPr marL="1600200" lvl="1" algn="just">
              <a:lnSpc>
                <a:spcPct val="150000"/>
              </a:lnSpc>
              <a:spcAft>
                <a:spcPts val="800"/>
              </a:spcAft>
            </a:pPr>
            <a:r>
              <a:rPr lang="en-IN" spc="-5" dirty="0">
                <a:solidFill>
                  <a:srgbClr val="292929"/>
                </a:solidFill>
                <a:effectLst/>
                <a:latin typeface="Times New Roman" panose="02020603050405020304" pitchFamily="18" charset="0"/>
                <a:ea typeface="Times New Roman" panose="02020603050405020304" pitchFamily="18" charset="0"/>
              </a:rPr>
              <a:t>Implementing Cascading Classifiers</a:t>
            </a:r>
            <a:endParaRPr lang="en-IN" dirty="0">
              <a:effectLst/>
              <a:latin typeface="Times New Roman" panose="02020603050405020304" pitchFamily="18" charset="0"/>
              <a:ea typeface="Times New Roman" panose="02020603050405020304" pitchFamily="18" charset="0"/>
            </a:endParaRPr>
          </a:p>
          <a:p>
            <a:pPr lvl="1" algn="just">
              <a:lnSpc>
                <a:spcPct val="150000"/>
              </a:lnSpc>
              <a:spcAft>
                <a:spcPts val="800"/>
              </a:spcAft>
            </a:pPr>
            <a:r>
              <a:rPr lang="en-IN" spc="-5" dirty="0">
                <a:solidFill>
                  <a:srgbClr val="292929"/>
                </a:solidFill>
                <a:effectLst/>
                <a:latin typeface="Times New Roman" panose="02020603050405020304" pitchFamily="18" charset="0"/>
                <a:ea typeface="Times New Roman" panose="02020603050405020304" pitchFamily="18" charset="0"/>
              </a:rPr>
              <a:t>It’s important to remember that this algorithm requires a lot of </a:t>
            </a:r>
            <a:r>
              <a:rPr lang="en-IN" spc="-5" dirty="0">
                <a:solidFill>
                  <a:srgbClr val="292929"/>
                </a:solidFill>
                <a:effectLst/>
                <a:latin typeface="Times New Roman" panose="02020603050405020304" pitchFamily="18" charset="0"/>
                <a:ea typeface="Arial" panose="020B0604020202020204" pitchFamily="34" charset="0"/>
              </a:rPr>
              <a:t>positive images</a:t>
            </a:r>
            <a:r>
              <a:rPr lang="en-IN" spc="-5" dirty="0">
                <a:solidFill>
                  <a:srgbClr val="292929"/>
                </a:solidFill>
                <a:effectLst/>
                <a:latin typeface="Times New Roman" panose="02020603050405020304" pitchFamily="18" charset="0"/>
                <a:ea typeface="Times New Roman" panose="02020603050405020304" pitchFamily="18" charset="0"/>
              </a:rPr>
              <a:t> and </a:t>
            </a:r>
            <a:r>
              <a:rPr lang="en-IN" spc="-5" dirty="0">
                <a:solidFill>
                  <a:srgbClr val="292929"/>
                </a:solidFill>
                <a:effectLst/>
                <a:latin typeface="Times New Roman" panose="02020603050405020304" pitchFamily="18" charset="0"/>
                <a:ea typeface="Arial" panose="020B0604020202020204" pitchFamily="34" charset="0"/>
              </a:rPr>
              <a:t>negative images</a:t>
            </a:r>
            <a:r>
              <a:rPr lang="en-IN" spc="-5" dirty="0">
                <a:solidFill>
                  <a:srgbClr val="292929"/>
                </a:solidFill>
                <a:effectLst/>
                <a:latin typeface="Times New Roman" panose="02020603050405020304" pitchFamily="18" charset="0"/>
                <a:ea typeface="Times New Roman" panose="02020603050405020304" pitchFamily="18" charset="0"/>
              </a:rPr>
              <a:t> of non-faces to train the classifier, similar to other machine learning models.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482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083A-0F18-4305-A4EB-006C6E9F8996}"/>
              </a:ext>
            </a:extLst>
          </p:cNvPr>
          <p:cNvSpPr>
            <a:spLocks noGrp="1"/>
          </p:cNvSpPr>
          <p:nvPr>
            <p:ph type="title"/>
          </p:nvPr>
        </p:nvSpPr>
        <p:spPr>
          <a:xfrm>
            <a:off x="659405" y="450785"/>
            <a:ext cx="8596668" cy="714627"/>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Algorithm</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102C1B-D7D8-4265-924C-C3520814B365}"/>
              </a:ext>
            </a:extLst>
          </p:cNvPr>
          <p:cNvSpPr>
            <a:spLocks noGrp="1"/>
          </p:cNvSpPr>
          <p:nvPr>
            <p:ph idx="1"/>
          </p:nvPr>
        </p:nvSpPr>
        <p:spPr>
          <a:xfrm>
            <a:off x="793875" y="1165412"/>
            <a:ext cx="9114736" cy="5348513"/>
          </a:xfrm>
        </p:spPr>
        <p:txBody>
          <a:bodyPr>
            <a:noAutofit/>
          </a:bodyPr>
          <a:lstStyle/>
          <a:p>
            <a:pPr fontAlgn="base">
              <a:lnSpc>
                <a:spcPct val="150000"/>
              </a:lnSpc>
              <a:spcAft>
                <a:spcPts val="800"/>
              </a:spcAft>
            </a:pPr>
            <a:r>
              <a:rPr lang="en-US" sz="1600" b="1" dirty="0">
                <a:latin typeface="Times New Roman" panose="02020603050405020304" pitchFamily="18" charset="0"/>
                <a:cs typeface="Times New Roman" panose="02020603050405020304" pitchFamily="18" charset="0"/>
              </a:rPr>
              <a:t>Calculating Haar Features:</a:t>
            </a:r>
          </a:p>
          <a:p>
            <a:pPr lvl="1" fontAlgn="base">
              <a:lnSpc>
                <a:spcPct val="150000"/>
              </a:lnSpc>
              <a:spcAft>
                <a:spcPts val="800"/>
              </a:spcAft>
            </a:pPr>
            <a:r>
              <a:rPr lang="en-IN" spc="-5" dirty="0">
                <a:solidFill>
                  <a:srgbClr val="292929"/>
                </a:solidFill>
                <a:effectLst/>
                <a:latin typeface="Times New Roman" panose="02020603050405020304" pitchFamily="18" charset="0"/>
                <a:ea typeface="Times New Roman" panose="02020603050405020304" pitchFamily="18" charset="0"/>
              </a:rPr>
              <a:t>The first step is to collect the Haar features. A </a:t>
            </a:r>
            <a:r>
              <a:rPr lang="en-IN" spc="-5" dirty="0">
                <a:solidFill>
                  <a:srgbClr val="292929"/>
                </a:solidFill>
                <a:effectLst/>
                <a:latin typeface="Times New Roman" panose="02020603050405020304" pitchFamily="18" charset="0"/>
                <a:ea typeface="Arial" panose="020B0604020202020204" pitchFamily="34" charset="0"/>
              </a:rPr>
              <a:t>Haar feature</a:t>
            </a:r>
            <a:r>
              <a:rPr lang="en-IN" spc="-5" dirty="0">
                <a:solidFill>
                  <a:srgbClr val="292929"/>
                </a:solidFill>
                <a:effectLst/>
                <a:latin typeface="Times New Roman" panose="02020603050405020304" pitchFamily="18" charset="0"/>
                <a:ea typeface="Times New Roman" panose="02020603050405020304" pitchFamily="18" charset="0"/>
              </a:rPr>
              <a:t> is essentially calculations that are performed on adjacent rectangular regions at a specific location in a detection window. The calculation involves summing the pixel intensities in each region and calculating the differences between the sums. Here are some examples of Haar features below.</a:t>
            </a:r>
            <a:endParaRPr lang="en-IN" dirty="0">
              <a:effectLst/>
              <a:latin typeface="Times New Roman" panose="02020603050405020304" pitchFamily="18" charset="0"/>
              <a:ea typeface="Times New Roman" panose="02020603050405020304" pitchFamily="18" charset="0"/>
            </a:endParaRPr>
          </a:p>
          <a:p>
            <a:pPr lvl="1" fontAlgn="base">
              <a:lnSpc>
                <a:spcPct val="150000"/>
              </a:lnSpc>
              <a:spcAft>
                <a:spcPts val="800"/>
              </a:spcAft>
            </a:pPr>
            <a:r>
              <a:rPr lang="en-IN" spc="-5" dirty="0">
                <a:solidFill>
                  <a:srgbClr val="292929"/>
                </a:solidFill>
                <a:effectLst/>
                <a:latin typeface="Times New Roman" panose="02020603050405020304" pitchFamily="18" charset="0"/>
                <a:ea typeface="Times New Roman" panose="02020603050405020304" pitchFamily="18" charset="0"/>
              </a:rPr>
              <a:t>These features can be difficult to determine for a large image. This is where </a:t>
            </a:r>
            <a:r>
              <a:rPr lang="en-IN" spc="-5" dirty="0">
                <a:solidFill>
                  <a:srgbClr val="292929"/>
                </a:solidFill>
                <a:effectLst/>
                <a:latin typeface="Times New Roman" panose="02020603050405020304" pitchFamily="18" charset="0"/>
                <a:ea typeface="Arial" panose="020B0604020202020204" pitchFamily="34" charset="0"/>
              </a:rPr>
              <a:t>integral images</a:t>
            </a:r>
            <a:r>
              <a:rPr lang="en-IN" spc="-5" dirty="0">
                <a:solidFill>
                  <a:srgbClr val="292929"/>
                </a:solidFill>
                <a:effectLst/>
                <a:latin typeface="Times New Roman" panose="02020603050405020304" pitchFamily="18" charset="0"/>
                <a:ea typeface="Times New Roman" panose="02020603050405020304" pitchFamily="18" charset="0"/>
              </a:rPr>
              <a:t> come into action because the number of operations is reduced using the integral image.</a:t>
            </a:r>
            <a:endParaRPr lang="en-IN" dirty="0">
              <a:effectLst/>
              <a:latin typeface="Times New Roman" panose="02020603050405020304" pitchFamily="18" charset="0"/>
              <a:ea typeface="Times New Roman" panose="02020603050405020304" pitchFamily="18" charset="0"/>
            </a:endParaRPr>
          </a:p>
          <a:p>
            <a:pPr lvl="1" fontAlgn="base">
              <a:lnSpc>
                <a:spcPct val="150000"/>
              </a:lnSpc>
              <a:spcAft>
                <a:spcPts val="800"/>
              </a:spcAft>
            </a:pPr>
            <a:endParaRPr lang="en-US" sz="1400"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282BA2C1-2641-4247-B0D4-6824A87B49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67089" y="4230136"/>
            <a:ext cx="2781300" cy="1988820"/>
          </a:xfrm>
          <a:prstGeom prst="rect">
            <a:avLst/>
          </a:prstGeom>
          <a:noFill/>
          <a:ln>
            <a:noFill/>
          </a:ln>
        </p:spPr>
      </p:pic>
      <p:sp>
        <p:nvSpPr>
          <p:cNvPr id="14" name="Title 1">
            <a:extLst>
              <a:ext uri="{FF2B5EF4-FFF2-40B4-BE49-F238E27FC236}">
                <a16:creationId xmlns:a16="http://schemas.microsoft.com/office/drawing/2014/main" id="{31C17301-3503-4C21-A781-70BCA7CE41C6}"/>
              </a:ext>
            </a:extLst>
          </p:cNvPr>
          <p:cNvSpPr txBox="1">
            <a:spLocks/>
          </p:cNvSpPr>
          <p:nvPr/>
        </p:nvSpPr>
        <p:spPr>
          <a:xfrm>
            <a:off x="3028335" y="6218956"/>
            <a:ext cx="3697442" cy="38548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400" dirty="0">
                <a:solidFill>
                  <a:schemeClr val="tx1"/>
                </a:solidFill>
                <a:latin typeface="Times New Roman" panose="02020603050405020304" pitchFamily="18" charset="0"/>
                <a:cs typeface="Times New Roman" panose="02020603050405020304" pitchFamily="18" charset="0"/>
              </a:rPr>
              <a:t>Fig: Haar Features</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9001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083A-0F18-4305-A4EB-006C6E9F8996}"/>
              </a:ext>
            </a:extLst>
          </p:cNvPr>
          <p:cNvSpPr>
            <a:spLocks noGrp="1"/>
          </p:cNvSpPr>
          <p:nvPr>
            <p:ph type="title"/>
          </p:nvPr>
        </p:nvSpPr>
        <p:spPr>
          <a:xfrm>
            <a:off x="659405" y="450785"/>
            <a:ext cx="8596668" cy="714627"/>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Algorithm</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102C1B-D7D8-4265-924C-C3520814B365}"/>
              </a:ext>
            </a:extLst>
          </p:cNvPr>
          <p:cNvSpPr>
            <a:spLocks noGrp="1"/>
          </p:cNvSpPr>
          <p:nvPr>
            <p:ph idx="1"/>
          </p:nvPr>
        </p:nvSpPr>
        <p:spPr>
          <a:xfrm>
            <a:off x="793875" y="1165412"/>
            <a:ext cx="9114736" cy="2429435"/>
          </a:xfrm>
        </p:spPr>
        <p:txBody>
          <a:bodyPr>
            <a:noAutofit/>
          </a:bodyPr>
          <a:lstStyle/>
          <a:p>
            <a:pPr fontAlgn="base">
              <a:lnSpc>
                <a:spcPct val="150000"/>
              </a:lnSpc>
              <a:spcAft>
                <a:spcPts val="800"/>
              </a:spcAft>
            </a:pPr>
            <a:r>
              <a:rPr lang="en-US" sz="1600" b="1" dirty="0">
                <a:latin typeface="Times New Roman" panose="02020603050405020304" pitchFamily="18" charset="0"/>
                <a:cs typeface="Times New Roman" panose="02020603050405020304" pitchFamily="18" charset="0"/>
              </a:rPr>
              <a:t>Creating Integral Images:</a:t>
            </a:r>
          </a:p>
          <a:p>
            <a:pPr lvl="1" fontAlgn="base">
              <a:lnSpc>
                <a:spcPct val="150000"/>
              </a:lnSpc>
              <a:spcAft>
                <a:spcPts val="800"/>
              </a:spcAft>
            </a:pPr>
            <a:r>
              <a:rPr lang="en-IN" spc="-5" dirty="0">
                <a:solidFill>
                  <a:srgbClr val="292929"/>
                </a:solidFill>
                <a:effectLst/>
                <a:latin typeface="Times New Roman" panose="02020603050405020304" pitchFamily="18" charset="0"/>
                <a:ea typeface="Times New Roman" panose="02020603050405020304" pitchFamily="18" charset="0"/>
              </a:rPr>
              <a:t>Without going into too much of the mathematics behind it, integral images essentially speed up the calculation of these Haar features. Instead of computing at every pixel, it instead creates sub-rectangles and creates array references for each of those sub-rectangles. These are then used to compute the Haar features.</a:t>
            </a:r>
          </a:p>
          <a:p>
            <a:pPr lvl="1" fontAlgn="base">
              <a:lnSpc>
                <a:spcPct val="150000"/>
              </a:lnSpc>
              <a:spcAft>
                <a:spcPts val="800"/>
              </a:spcAft>
            </a:pPr>
            <a:endParaRPr lang="en-IN" dirty="0">
              <a:effectLst/>
              <a:latin typeface="Times New Roman" panose="02020603050405020304" pitchFamily="18" charset="0"/>
              <a:ea typeface="Times New Roman" panose="02020603050405020304" pitchFamily="18" charset="0"/>
            </a:endParaRPr>
          </a:p>
        </p:txBody>
      </p:sp>
      <p:sp>
        <p:nvSpPr>
          <p:cNvPr id="4" name="Content Placeholder 2">
            <a:extLst>
              <a:ext uri="{FF2B5EF4-FFF2-40B4-BE49-F238E27FC236}">
                <a16:creationId xmlns:a16="http://schemas.microsoft.com/office/drawing/2014/main" id="{9437C977-A580-4730-9816-D75F14413625}"/>
              </a:ext>
            </a:extLst>
          </p:cNvPr>
          <p:cNvSpPr txBox="1">
            <a:spLocks/>
          </p:cNvSpPr>
          <p:nvPr/>
        </p:nvSpPr>
        <p:spPr>
          <a:xfrm>
            <a:off x="1224181" y="3263153"/>
            <a:ext cx="5580031" cy="242943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indent="457200" algn="just">
              <a:lnSpc>
                <a:spcPct val="150000"/>
              </a:lnSpc>
              <a:spcAft>
                <a:spcPts val="800"/>
              </a:spcAft>
            </a:pPr>
            <a:r>
              <a:rPr lang="en-IN" sz="1600" spc="-5" dirty="0">
                <a:solidFill>
                  <a:srgbClr val="292929"/>
                </a:solidFill>
                <a:effectLst/>
                <a:latin typeface="Times New Roman" panose="02020603050405020304" pitchFamily="18" charset="0"/>
                <a:ea typeface="Times New Roman" panose="02020603050405020304" pitchFamily="18" charset="0"/>
              </a:rPr>
              <a:t>It’s important to note that nearly all of the Haar features will be </a:t>
            </a:r>
            <a:r>
              <a:rPr lang="en-IN" sz="1600" spc="-5" dirty="0">
                <a:solidFill>
                  <a:srgbClr val="292929"/>
                </a:solidFill>
                <a:effectLst/>
                <a:latin typeface="Times New Roman" panose="02020603050405020304" pitchFamily="18" charset="0"/>
                <a:ea typeface="Arial" panose="020B0604020202020204" pitchFamily="34" charset="0"/>
              </a:rPr>
              <a:t>irrelevant</a:t>
            </a:r>
            <a:r>
              <a:rPr lang="en-IN" sz="1600" spc="-5" dirty="0">
                <a:solidFill>
                  <a:srgbClr val="292929"/>
                </a:solidFill>
                <a:effectLst/>
                <a:latin typeface="Times New Roman" panose="02020603050405020304" pitchFamily="18" charset="0"/>
                <a:ea typeface="Times New Roman" panose="02020603050405020304" pitchFamily="18" charset="0"/>
              </a:rPr>
              <a:t> when doing object detection, because the only features that are important are those of the object. However, how do we determine the best features that represent an object from the hundreds of thousands of Haar features? This is where </a:t>
            </a:r>
            <a:r>
              <a:rPr lang="en-IN" sz="1600" spc="-5" dirty="0">
                <a:solidFill>
                  <a:srgbClr val="292929"/>
                </a:solidFill>
                <a:effectLst/>
                <a:latin typeface="Times New Roman" panose="02020603050405020304" pitchFamily="18" charset="0"/>
                <a:ea typeface="Arial" panose="020B0604020202020204" pitchFamily="34" charset="0"/>
              </a:rPr>
              <a:t>Adaboost</a:t>
            </a:r>
            <a:r>
              <a:rPr lang="en-IN" sz="1600" spc="-5" dirty="0">
                <a:solidFill>
                  <a:srgbClr val="292929"/>
                </a:solidFill>
                <a:effectLst/>
                <a:latin typeface="Times New Roman" panose="02020603050405020304" pitchFamily="18" charset="0"/>
                <a:ea typeface="Times New Roman" panose="02020603050405020304" pitchFamily="18" charset="0"/>
              </a:rPr>
              <a:t> comes into action.</a:t>
            </a:r>
            <a:endParaRPr lang="en-IN" sz="16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D9C7E724-11A6-44E6-AAAF-072D948EFB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38682" y="3120390"/>
            <a:ext cx="2735580" cy="2141220"/>
          </a:xfrm>
          <a:prstGeom prst="rect">
            <a:avLst/>
          </a:prstGeom>
          <a:noFill/>
          <a:ln>
            <a:noFill/>
          </a:ln>
        </p:spPr>
      </p:pic>
      <p:sp>
        <p:nvSpPr>
          <p:cNvPr id="6" name="Title 1">
            <a:extLst>
              <a:ext uri="{FF2B5EF4-FFF2-40B4-BE49-F238E27FC236}">
                <a16:creationId xmlns:a16="http://schemas.microsoft.com/office/drawing/2014/main" id="{E3CC20A3-8852-41D0-84A8-62F1B597F142}"/>
              </a:ext>
            </a:extLst>
          </p:cNvPr>
          <p:cNvSpPr txBox="1">
            <a:spLocks/>
          </p:cNvSpPr>
          <p:nvPr/>
        </p:nvSpPr>
        <p:spPr>
          <a:xfrm>
            <a:off x="6369922" y="5499846"/>
            <a:ext cx="3697442" cy="38548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400" dirty="0">
                <a:solidFill>
                  <a:schemeClr val="tx1"/>
                </a:solidFill>
                <a:latin typeface="Times New Roman" panose="02020603050405020304" pitchFamily="18" charset="0"/>
                <a:cs typeface="Times New Roman" panose="02020603050405020304" pitchFamily="18" charset="0"/>
              </a:rPr>
              <a:t>Fig: Integral Images Creation</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3217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083A-0F18-4305-A4EB-006C6E9F8996}"/>
              </a:ext>
            </a:extLst>
          </p:cNvPr>
          <p:cNvSpPr>
            <a:spLocks noGrp="1"/>
          </p:cNvSpPr>
          <p:nvPr>
            <p:ph type="title"/>
          </p:nvPr>
        </p:nvSpPr>
        <p:spPr>
          <a:xfrm>
            <a:off x="659405" y="450785"/>
            <a:ext cx="8596668" cy="714627"/>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Algorithm</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102C1B-D7D8-4265-924C-C3520814B365}"/>
              </a:ext>
            </a:extLst>
          </p:cNvPr>
          <p:cNvSpPr>
            <a:spLocks noGrp="1"/>
          </p:cNvSpPr>
          <p:nvPr>
            <p:ph idx="1"/>
          </p:nvPr>
        </p:nvSpPr>
        <p:spPr>
          <a:xfrm>
            <a:off x="775946" y="1030942"/>
            <a:ext cx="9114736" cy="3630706"/>
          </a:xfrm>
        </p:spPr>
        <p:txBody>
          <a:bodyPr>
            <a:noAutofit/>
          </a:bodyPr>
          <a:lstStyle/>
          <a:p>
            <a:pPr fontAlgn="base">
              <a:lnSpc>
                <a:spcPct val="150000"/>
              </a:lnSpc>
              <a:spcAft>
                <a:spcPts val="800"/>
              </a:spcAft>
            </a:pPr>
            <a:r>
              <a:rPr lang="en-US" sz="1600" b="1" dirty="0">
                <a:latin typeface="Times New Roman" panose="02020603050405020304" pitchFamily="18" charset="0"/>
                <a:cs typeface="Times New Roman" panose="02020603050405020304" pitchFamily="18" charset="0"/>
              </a:rPr>
              <a:t>Adaboost Training:</a:t>
            </a:r>
          </a:p>
          <a:p>
            <a:pPr lvl="1" fontAlgn="base">
              <a:lnSpc>
                <a:spcPct val="150000"/>
              </a:lnSpc>
              <a:spcAft>
                <a:spcPts val="800"/>
              </a:spcAft>
            </a:pPr>
            <a:r>
              <a:rPr lang="en-IN" spc="-5" dirty="0">
                <a:solidFill>
                  <a:srgbClr val="292929"/>
                </a:solidFill>
                <a:effectLst/>
                <a:latin typeface="Times New Roman" panose="02020603050405020304" pitchFamily="18" charset="0"/>
                <a:ea typeface="Times New Roman" panose="02020603050405020304" pitchFamily="18" charset="0"/>
              </a:rPr>
              <a:t>Adaboost essentially chooses the best features and trains the classifiers to use them. It uses a combination of </a:t>
            </a:r>
            <a:r>
              <a:rPr lang="en-IN" spc="-5" dirty="0">
                <a:solidFill>
                  <a:srgbClr val="292929"/>
                </a:solidFill>
                <a:effectLst/>
                <a:latin typeface="Times New Roman" panose="02020603050405020304" pitchFamily="18" charset="0"/>
                <a:ea typeface="Arial" panose="020B0604020202020204" pitchFamily="34" charset="0"/>
              </a:rPr>
              <a:t>“weak classifiers”</a:t>
            </a:r>
            <a:r>
              <a:rPr lang="en-IN" spc="-5" dirty="0">
                <a:solidFill>
                  <a:srgbClr val="292929"/>
                </a:solidFill>
                <a:effectLst/>
                <a:latin typeface="Times New Roman" panose="02020603050405020304" pitchFamily="18" charset="0"/>
                <a:ea typeface="Times New Roman" panose="02020603050405020304" pitchFamily="18" charset="0"/>
              </a:rPr>
              <a:t> to create a </a:t>
            </a:r>
            <a:r>
              <a:rPr lang="en-IN" spc="-5" dirty="0">
                <a:solidFill>
                  <a:srgbClr val="292929"/>
                </a:solidFill>
                <a:effectLst/>
                <a:latin typeface="Times New Roman" panose="02020603050405020304" pitchFamily="18" charset="0"/>
                <a:ea typeface="Arial" panose="020B0604020202020204" pitchFamily="34" charset="0"/>
              </a:rPr>
              <a:t>“strong classifier”</a:t>
            </a:r>
            <a:r>
              <a:rPr lang="en-IN" spc="-5" dirty="0">
                <a:solidFill>
                  <a:srgbClr val="292929"/>
                </a:solidFill>
                <a:effectLst/>
                <a:latin typeface="Times New Roman" panose="02020603050405020304" pitchFamily="18" charset="0"/>
                <a:ea typeface="Times New Roman" panose="02020603050405020304" pitchFamily="18" charset="0"/>
              </a:rPr>
              <a:t> that the algorithm can use to detect objects.</a:t>
            </a:r>
            <a:endParaRPr lang="en-IN" dirty="0">
              <a:latin typeface="Times New Roman" panose="02020603050405020304" pitchFamily="18" charset="0"/>
              <a:ea typeface="Times New Roman" panose="02020603050405020304" pitchFamily="18" charset="0"/>
            </a:endParaRPr>
          </a:p>
          <a:p>
            <a:pPr lvl="1" fontAlgn="base">
              <a:lnSpc>
                <a:spcPct val="150000"/>
              </a:lnSpc>
              <a:spcAft>
                <a:spcPts val="800"/>
              </a:spcAft>
            </a:pPr>
            <a:r>
              <a:rPr lang="en-IN" spc="-5" dirty="0">
                <a:solidFill>
                  <a:srgbClr val="292929"/>
                </a:solidFill>
                <a:effectLst/>
                <a:latin typeface="Times New Roman" panose="02020603050405020304" pitchFamily="18" charset="0"/>
                <a:ea typeface="Times New Roman" panose="02020603050405020304" pitchFamily="18" charset="0"/>
              </a:rPr>
              <a:t>Weak learners are created by moving a window over the input image, and computing Haar features for each subsection of the image. This difference is compared to a learned threshold that separates non-objects from objects. Because these are “weak classifiers,” a large number of Haar features is needed for accuracy to form a strong classifier</a:t>
            </a:r>
          </a:p>
          <a:p>
            <a:pPr lvl="1" fontAlgn="base">
              <a:lnSpc>
                <a:spcPct val="150000"/>
              </a:lnSpc>
              <a:spcAft>
                <a:spcPts val="800"/>
              </a:spcAft>
            </a:pPr>
            <a:endParaRPr lang="en-IN" dirty="0">
              <a:effectLst/>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87A74A42-3A20-47F8-B40B-2F971E7C8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297" y="4545107"/>
            <a:ext cx="6010275" cy="1533525"/>
          </a:xfrm>
          <a:prstGeom prst="rect">
            <a:avLst/>
          </a:prstGeom>
        </p:spPr>
      </p:pic>
      <p:sp>
        <p:nvSpPr>
          <p:cNvPr id="11" name="Title 1">
            <a:extLst>
              <a:ext uri="{FF2B5EF4-FFF2-40B4-BE49-F238E27FC236}">
                <a16:creationId xmlns:a16="http://schemas.microsoft.com/office/drawing/2014/main" id="{19B98753-932E-48A9-969F-4468F6D9294F}"/>
              </a:ext>
            </a:extLst>
          </p:cNvPr>
          <p:cNvSpPr txBox="1">
            <a:spLocks/>
          </p:cNvSpPr>
          <p:nvPr/>
        </p:nvSpPr>
        <p:spPr>
          <a:xfrm>
            <a:off x="1376581" y="6214473"/>
            <a:ext cx="8596668" cy="38548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400" dirty="0">
                <a:solidFill>
                  <a:schemeClr val="tx1"/>
                </a:solidFill>
                <a:latin typeface="Times New Roman" panose="02020603050405020304" pitchFamily="18" charset="0"/>
                <a:cs typeface="Times New Roman" panose="02020603050405020304" pitchFamily="18" charset="0"/>
              </a:rPr>
              <a:t>Fig: Combining Weak Classifiers</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242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083A-0F18-4305-A4EB-006C6E9F8996}"/>
              </a:ext>
            </a:extLst>
          </p:cNvPr>
          <p:cNvSpPr>
            <a:spLocks noGrp="1"/>
          </p:cNvSpPr>
          <p:nvPr>
            <p:ph type="title"/>
          </p:nvPr>
        </p:nvSpPr>
        <p:spPr>
          <a:xfrm>
            <a:off x="659405" y="450785"/>
            <a:ext cx="8596668" cy="714627"/>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Algorithm</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102C1B-D7D8-4265-924C-C3520814B365}"/>
              </a:ext>
            </a:extLst>
          </p:cNvPr>
          <p:cNvSpPr>
            <a:spLocks noGrp="1"/>
          </p:cNvSpPr>
          <p:nvPr>
            <p:ph idx="1"/>
          </p:nvPr>
        </p:nvSpPr>
        <p:spPr>
          <a:xfrm>
            <a:off x="793875" y="1165412"/>
            <a:ext cx="9114736" cy="5348513"/>
          </a:xfrm>
        </p:spPr>
        <p:txBody>
          <a:bodyPr>
            <a:noAutofit/>
          </a:bodyPr>
          <a:lstStyle/>
          <a:p>
            <a:pPr fontAlgn="base">
              <a:lnSpc>
                <a:spcPct val="150000"/>
              </a:lnSpc>
              <a:spcAft>
                <a:spcPts val="800"/>
              </a:spcAft>
            </a:pPr>
            <a:r>
              <a:rPr lang="en-US" sz="1600" b="1" dirty="0">
                <a:latin typeface="Times New Roman" panose="02020603050405020304" pitchFamily="18" charset="0"/>
                <a:cs typeface="Times New Roman" panose="02020603050405020304" pitchFamily="18" charset="0"/>
              </a:rPr>
              <a:t>Implementing Cascading Classifiers:</a:t>
            </a:r>
          </a:p>
          <a:p>
            <a:pPr lvl="1" fontAlgn="base">
              <a:lnSpc>
                <a:spcPct val="150000"/>
              </a:lnSpc>
              <a:spcAft>
                <a:spcPts val="800"/>
              </a:spcAft>
            </a:pPr>
            <a:r>
              <a:rPr lang="en-IN" spc="-5" dirty="0">
                <a:solidFill>
                  <a:srgbClr val="292929"/>
                </a:solidFill>
                <a:effectLst/>
                <a:latin typeface="Times New Roman" panose="02020603050405020304" pitchFamily="18" charset="0"/>
                <a:ea typeface="Times New Roman" panose="02020603050405020304" pitchFamily="18" charset="0"/>
              </a:rPr>
              <a:t>The cascade classifier is made up of a series of stages, where each stage is a collection of weak learners. Weak learners are trained using boosting, which allows for a highly accurate classifier from the mean prediction of all weak learners.</a:t>
            </a:r>
            <a:endParaRPr lang="en-IN" dirty="0">
              <a:latin typeface="Times New Roman" panose="02020603050405020304" pitchFamily="18" charset="0"/>
              <a:ea typeface="Times New Roman" panose="02020603050405020304" pitchFamily="18" charset="0"/>
            </a:endParaRPr>
          </a:p>
          <a:p>
            <a:pPr lvl="1" fontAlgn="base">
              <a:lnSpc>
                <a:spcPct val="150000"/>
              </a:lnSpc>
              <a:spcAft>
                <a:spcPts val="800"/>
              </a:spcAft>
            </a:pPr>
            <a:r>
              <a:rPr lang="en-IN" spc="-5" dirty="0">
                <a:solidFill>
                  <a:srgbClr val="292929"/>
                </a:solidFill>
                <a:effectLst/>
                <a:latin typeface="Times New Roman" panose="02020603050405020304" pitchFamily="18" charset="0"/>
                <a:ea typeface="Times New Roman" panose="02020603050405020304" pitchFamily="18" charset="0"/>
              </a:rPr>
              <a:t>Based on this prediction, the classifier either decides to indicate an object was found (positive) or move on to the next region (negative). Stages are designed to reject negative samples as fast as possible, because a majority of the windows do not contain anything of interest. </a:t>
            </a:r>
          </a:p>
          <a:p>
            <a:pPr lvl="1" fontAlgn="base">
              <a:lnSpc>
                <a:spcPct val="150000"/>
              </a:lnSpc>
              <a:spcAft>
                <a:spcPts val="800"/>
              </a:spcAft>
            </a:pPr>
            <a:r>
              <a:rPr lang="en-IN" spc="-5" dirty="0">
                <a:solidFill>
                  <a:srgbClr val="292929"/>
                </a:solidFill>
                <a:effectLst/>
                <a:latin typeface="Times New Roman" panose="02020603050405020304" pitchFamily="18" charset="0"/>
                <a:ea typeface="Times New Roman" panose="02020603050405020304" pitchFamily="18" charset="0"/>
              </a:rPr>
              <a:t>It’s important to maximize a </a:t>
            </a:r>
            <a:r>
              <a:rPr lang="en-IN" spc="-5" dirty="0">
                <a:solidFill>
                  <a:srgbClr val="292929"/>
                </a:solidFill>
                <a:effectLst/>
                <a:latin typeface="Times New Roman" panose="02020603050405020304" pitchFamily="18" charset="0"/>
                <a:ea typeface="Arial" panose="020B0604020202020204" pitchFamily="34" charset="0"/>
              </a:rPr>
              <a:t>low false negative rate</a:t>
            </a:r>
            <a:r>
              <a:rPr lang="en-IN" spc="-5" dirty="0">
                <a:solidFill>
                  <a:srgbClr val="292929"/>
                </a:solidFill>
                <a:effectLst/>
                <a:latin typeface="Times New Roman" panose="02020603050405020304" pitchFamily="18" charset="0"/>
                <a:ea typeface="Times New Roman" panose="02020603050405020304" pitchFamily="18" charset="0"/>
              </a:rPr>
              <a:t>, because classifying an object as a non-object will severely impair your object detection algorithm.</a:t>
            </a:r>
            <a:endParaRPr lang="en-IN" dirty="0">
              <a:effectLst/>
              <a:latin typeface="Times New Roman" panose="02020603050405020304" pitchFamily="18" charset="0"/>
              <a:ea typeface="Times New Roman" panose="02020603050405020304" pitchFamily="18" charset="0"/>
            </a:endParaRPr>
          </a:p>
          <a:p>
            <a:pPr lvl="1" algn="just">
              <a:lnSpc>
                <a:spcPct val="150000"/>
              </a:lnSpc>
              <a:spcAft>
                <a:spcPts val="800"/>
              </a:spcAft>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574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083A-0F18-4305-A4EB-006C6E9F8996}"/>
              </a:ext>
            </a:extLst>
          </p:cNvPr>
          <p:cNvSpPr>
            <a:spLocks noGrp="1"/>
          </p:cNvSpPr>
          <p:nvPr>
            <p:ph type="title"/>
          </p:nvPr>
        </p:nvSpPr>
        <p:spPr>
          <a:xfrm>
            <a:off x="659405" y="450785"/>
            <a:ext cx="8596668" cy="714627"/>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Algorithm</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102C1B-D7D8-4265-924C-C3520814B365}"/>
              </a:ext>
            </a:extLst>
          </p:cNvPr>
          <p:cNvSpPr>
            <a:spLocks noGrp="1"/>
          </p:cNvSpPr>
          <p:nvPr>
            <p:ph idx="1"/>
          </p:nvPr>
        </p:nvSpPr>
        <p:spPr>
          <a:xfrm>
            <a:off x="758016" y="1058702"/>
            <a:ext cx="9114736" cy="5593110"/>
          </a:xfrm>
        </p:spPr>
        <p:txBody>
          <a:bodyPr>
            <a:noAutofit/>
          </a:bodyPr>
          <a:lstStyle/>
          <a:p>
            <a:pPr fontAlgn="base">
              <a:lnSpc>
                <a:spcPct val="150000"/>
              </a:lnSpc>
              <a:spcAft>
                <a:spcPts val="800"/>
              </a:spcAft>
            </a:pPr>
            <a:r>
              <a:rPr lang="en-US" sz="1600" b="1" dirty="0">
                <a:latin typeface="Times New Roman" panose="02020603050405020304" pitchFamily="18" charset="0"/>
                <a:cs typeface="Times New Roman" panose="02020603050405020304" pitchFamily="18" charset="0"/>
              </a:rPr>
              <a:t>Pseudocode:</a:t>
            </a:r>
          </a:p>
          <a:p>
            <a:pPr marL="406400" lvl="1" indent="0" algn="just">
              <a:spcAft>
                <a:spcPts val="800"/>
              </a:spcAft>
              <a:buNone/>
            </a:pPr>
            <a:r>
              <a:rPr lang="en-IN" sz="1400" spc="-5" dirty="0">
                <a:solidFill>
                  <a:schemeClr val="tx1">
                    <a:lumMod val="95000"/>
                    <a:lumOff val="5000"/>
                  </a:schemeClr>
                </a:solidFill>
                <a:effectLst/>
                <a:latin typeface="Times New Roman" panose="02020603050405020304" pitchFamily="18" charset="0"/>
                <a:ea typeface="Times New Roman" panose="02020603050405020304" pitchFamily="18" charset="0"/>
              </a:rPr>
              <a:t>Let </a:t>
            </a:r>
            <a:r>
              <a:rPr lang="en-IN" sz="1400" spc="-5" dirty="0" err="1">
                <a:solidFill>
                  <a:schemeClr val="tx1">
                    <a:lumMod val="95000"/>
                    <a:lumOff val="5000"/>
                  </a:schemeClr>
                </a:solidFill>
                <a:effectLst/>
                <a:latin typeface="Times New Roman" panose="02020603050405020304" pitchFamily="18" charset="0"/>
                <a:ea typeface="Times New Roman" panose="02020603050405020304" pitchFamily="18" charset="0"/>
              </a:rPr>
              <a:t>F</a:t>
            </a:r>
            <a:r>
              <a:rPr lang="en-IN" sz="1400" spc="-5" baseline="-25000" dirty="0" err="1">
                <a:solidFill>
                  <a:schemeClr val="tx1">
                    <a:lumMod val="95000"/>
                    <a:lumOff val="5000"/>
                  </a:schemeClr>
                </a:solidFill>
                <a:effectLst/>
                <a:latin typeface="Times New Roman" panose="02020603050405020304" pitchFamily="18" charset="0"/>
                <a:ea typeface="Times New Roman" panose="02020603050405020304" pitchFamily="18" charset="0"/>
              </a:rPr>
              <a:t>target</a:t>
            </a:r>
            <a:r>
              <a:rPr lang="en-IN" sz="1400" spc="-5" dirty="0">
                <a:solidFill>
                  <a:schemeClr val="tx1">
                    <a:lumMod val="95000"/>
                    <a:lumOff val="5000"/>
                  </a:schemeClr>
                </a:solidFill>
                <a:effectLst/>
                <a:latin typeface="Times New Roman" panose="02020603050405020304" pitchFamily="18" charset="0"/>
                <a:ea typeface="Times New Roman" panose="02020603050405020304" pitchFamily="18" charset="0"/>
              </a:rPr>
              <a:t> is target overall false positive rate.</a:t>
            </a:r>
            <a:endParaRPr lang="en-IN" sz="14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pPr marL="406400" lvl="1" indent="0" algn="just">
              <a:spcAft>
                <a:spcPts val="800"/>
              </a:spcAft>
              <a:buNone/>
            </a:pPr>
            <a:r>
              <a:rPr lang="en-IN" sz="1400" spc="-5" dirty="0">
                <a:solidFill>
                  <a:schemeClr val="tx1">
                    <a:lumMod val="95000"/>
                    <a:lumOff val="5000"/>
                  </a:schemeClr>
                </a:solidFill>
                <a:effectLst/>
                <a:latin typeface="Times New Roman" panose="02020603050405020304" pitchFamily="18" charset="0"/>
                <a:ea typeface="Times New Roman" panose="02020603050405020304" pitchFamily="18" charset="0"/>
              </a:rPr>
              <a:t>Let P is a set of positive examples.</a:t>
            </a:r>
            <a:endParaRPr lang="en-IN" sz="1400" dirty="0">
              <a:solidFill>
                <a:schemeClr val="tx1">
                  <a:lumMod val="95000"/>
                  <a:lumOff val="5000"/>
                </a:schemeClr>
              </a:solidFill>
              <a:latin typeface="Times New Roman" panose="02020603050405020304" pitchFamily="18" charset="0"/>
              <a:ea typeface="Times New Roman" panose="02020603050405020304" pitchFamily="18" charset="0"/>
            </a:endParaRPr>
          </a:p>
          <a:p>
            <a:pPr marL="406400" lvl="1" indent="0" algn="just">
              <a:spcAft>
                <a:spcPts val="800"/>
              </a:spcAft>
              <a:buNone/>
            </a:pPr>
            <a:r>
              <a:rPr lang="en-IN" sz="1400" spc="-5" dirty="0">
                <a:solidFill>
                  <a:schemeClr val="tx1">
                    <a:lumMod val="95000"/>
                    <a:lumOff val="5000"/>
                  </a:schemeClr>
                </a:solidFill>
                <a:effectLst/>
                <a:latin typeface="Times New Roman" panose="02020603050405020304" pitchFamily="18" charset="0"/>
                <a:ea typeface="Times New Roman" panose="02020603050405020304" pitchFamily="18" charset="0"/>
              </a:rPr>
              <a:t>Let N is a set of negative examples.</a:t>
            </a:r>
          </a:p>
          <a:p>
            <a:pPr marL="406400" lvl="1" indent="0" algn="just">
              <a:spcAft>
                <a:spcPts val="800"/>
              </a:spcAft>
              <a:buNone/>
            </a:pPr>
            <a:r>
              <a:rPr lang="en-IN" sz="1400" spc="-5" dirty="0">
                <a:solidFill>
                  <a:schemeClr val="tx1">
                    <a:lumMod val="95000"/>
                    <a:lumOff val="5000"/>
                  </a:schemeClr>
                </a:solidFill>
                <a:effectLst/>
                <a:latin typeface="Times New Roman" panose="02020603050405020304" pitchFamily="18" charset="0"/>
                <a:ea typeface="Times New Roman" panose="02020603050405020304" pitchFamily="18" charset="0"/>
              </a:rPr>
              <a:t>Let F</a:t>
            </a:r>
            <a:r>
              <a:rPr lang="en-IN" sz="1400" spc="-5" baseline="-25000" dirty="0">
                <a:solidFill>
                  <a:schemeClr val="tx1">
                    <a:lumMod val="95000"/>
                    <a:lumOff val="5000"/>
                  </a:schemeClr>
                </a:solidFill>
                <a:effectLst/>
                <a:latin typeface="Times New Roman" panose="02020603050405020304" pitchFamily="18" charset="0"/>
                <a:ea typeface="Times New Roman" panose="02020603050405020304" pitchFamily="18" charset="0"/>
              </a:rPr>
              <a:t>0</a:t>
            </a:r>
            <a:r>
              <a:rPr lang="en-IN" sz="1400" spc="-5" dirty="0">
                <a:solidFill>
                  <a:schemeClr val="tx1">
                    <a:lumMod val="95000"/>
                    <a:lumOff val="5000"/>
                  </a:schemeClr>
                </a:solidFill>
                <a:effectLst/>
                <a:latin typeface="Times New Roman" panose="02020603050405020304" pitchFamily="18" charset="0"/>
                <a:ea typeface="Times New Roman" panose="02020603050405020304" pitchFamily="18" charset="0"/>
              </a:rPr>
              <a:t>=1, D</a:t>
            </a:r>
            <a:r>
              <a:rPr lang="en-IN" sz="1400" spc="-5" baseline="-25000" dirty="0">
                <a:solidFill>
                  <a:schemeClr val="tx1">
                    <a:lumMod val="95000"/>
                    <a:lumOff val="5000"/>
                  </a:schemeClr>
                </a:solidFill>
                <a:effectLst/>
                <a:latin typeface="Times New Roman" panose="02020603050405020304" pitchFamily="18" charset="0"/>
                <a:ea typeface="Times New Roman" panose="02020603050405020304" pitchFamily="18" charset="0"/>
              </a:rPr>
              <a:t>0</a:t>
            </a:r>
            <a:r>
              <a:rPr lang="en-IN" sz="1400" spc="-5" dirty="0">
                <a:solidFill>
                  <a:schemeClr val="tx1">
                    <a:lumMod val="95000"/>
                    <a:lumOff val="5000"/>
                  </a:schemeClr>
                </a:solidFill>
                <a:effectLst/>
                <a:latin typeface="Times New Roman" panose="02020603050405020304" pitchFamily="18" charset="0"/>
                <a:ea typeface="Times New Roman" panose="02020603050405020304" pitchFamily="18" charset="0"/>
              </a:rPr>
              <a:t>=1 and </a:t>
            </a:r>
            <a:r>
              <a:rPr lang="en-IN" sz="1400" spc="-5" dirty="0" err="1">
                <a:solidFill>
                  <a:schemeClr val="tx1">
                    <a:lumMod val="95000"/>
                    <a:lumOff val="5000"/>
                  </a:schemeClr>
                </a:solidFill>
                <a:effectLst/>
                <a:latin typeface="Times New Roman" panose="02020603050405020304" pitchFamily="18" charset="0"/>
                <a:ea typeface="Times New Roman" panose="02020603050405020304" pitchFamily="18" charset="0"/>
              </a:rPr>
              <a:t>i</a:t>
            </a:r>
            <a:r>
              <a:rPr lang="en-IN" sz="1400" spc="-5" dirty="0">
                <a:solidFill>
                  <a:schemeClr val="tx1">
                    <a:lumMod val="95000"/>
                    <a:lumOff val="5000"/>
                  </a:schemeClr>
                </a:solidFill>
                <a:effectLst/>
                <a:latin typeface="Times New Roman" panose="02020603050405020304" pitchFamily="18" charset="0"/>
                <a:ea typeface="Times New Roman" panose="02020603050405020304" pitchFamily="18" charset="0"/>
              </a:rPr>
              <a:t>=0 where F</a:t>
            </a:r>
            <a:r>
              <a:rPr lang="en-IN" sz="1400" spc="-5" baseline="-25000" dirty="0">
                <a:solidFill>
                  <a:schemeClr val="tx1">
                    <a:lumMod val="95000"/>
                    <a:lumOff val="5000"/>
                  </a:schemeClr>
                </a:solidFill>
                <a:effectLst/>
                <a:latin typeface="Times New Roman" panose="02020603050405020304" pitchFamily="18" charset="0"/>
                <a:ea typeface="Times New Roman" panose="02020603050405020304" pitchFamily="18" charset="0"/>
              </a:rPr>
              <a:t>0</a:t>
            </a:r>
            <a:r>
              <a:rPr lang="en-IN" sz="1400" spc="-5" dirty="0">
                <a:solidFill>
                  <a:schemeClr val="tx1">
                    <a:lumMod val="95000"/>
                    <a:lumOff val="5000"/>
                  </a:schemeClr>
                </a:solidFill>
                <a:effectLst/>
                <a:latin typeface="Times New Roman" panose="02020603050405020304" pitchFamily="18" charset="0"/>
                <a:ea typeface="Times New Roman" panose="02020603050405020304" pitchFamily="18" charset="0"/>
              </a:rPr>
              <a:t> is overall false positive rate at layer 0, D</a:t>
            </a:r>
            <a:r>
              <a:rPr lang="en-IN" sz="1400" spc="-5" baseline="-25000" dirty="0">
                <a:solidFill>
                  <a:schemeClr val="tx1">
                    <a:lumMod val="95000"/>
                    <a:lumOff val="5000"/>
                  </a:schemeClr>
                </a:solidFill>
                <a:effectLst/>
                <a:latin typeface="Times New Roman" panose="02020603050405020304" pitchFamily="18" charset="0"/>
                <a:ea typeface="Times New Roman" panose="02020603050405020304" pitchFamily="18" charset="0"/>
              </a:rPr>
              <a:t>0</a:t>
            </a:r>
            <a:r>
              <a:rPr lang="en-IN" sz="1400" spc="-5" dirty="0">
                <a:solidFill>
                  <a:schemeClr val="tx1">
                    <a:lumMod val="95000"/>
                    <a:lumOff val="5000"/>
                  </a:schemeClr>
                </a:solidFill>
                <a:effectLst/>
                <a:latin typeface="Times New Roman" panose="02020603050405020304" pitchFamily="18" charset="0"/>
                <a:ea typeface="Times New Roman" panose="02020603050405020304" pitchFamily="18" charset="0"/>
              </a:rPr>
              <a:t> is acceptable detection rate at layer 0 and </a:t>
            </a:r>
            <a:r>
              <a:rPr lang="en-IN" sz="1400" spc="-5" dirty="0" err="1">
                <a:solidFill>
                  <a:schemeClr val="tx1">
                    <a:lumMod val="95000"/>
                    <a:lumOff val="5000"/>
                  </a:schemeClr>
                </a:solidFill>
                <a:effectLst/>
                <a:latin typeface="Times New Roman" panose="02020603050405020304" pitchFamily="18" charset="0"/>
                <a:ea typeface="Times New Roman" panose="02020603050405020304" pitchFamily="18" charset="0"/>
              </a:rPr>
              <a:t>i</a:t>
            </a:r>
            <a:r>
              <a:rPr lang="en-IN" sz="1400" spc="-5" dirty="0">
                <a:solidFill>
                  <a:schemeClr val="tx1">
                    <a:lumMod val="95000"/>
                    <a:lumOff val="5000"/>
                  </a:schemeClr>
                </a:solidFill>
                <a:effectLst/>
                <a:latin typeface="Times New Roman" panose="02020603050405020304" pitchFamily="18" charset="0"/>
                <a:ea typeface="Times New Roman" panose="02020603050405020304" pitchFamily="18" charset="0"/>
              </a:rPr>
              <a:t> is the current layer.</a:t>
            </a:r>
            <a:endParaRPr lang="en-IN" sz="14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pPr marL="406400" lvl="1" indent="0" algn="just">
              <a:spcAft>
                <a:spcPts val="800"/>
              </a:spcAft>
              <a:buNone/>
            </a:pPr>
            <a:r>
              <a:rPr lang="en-IN" sz="1400" spc="-5" dirty="0">
                <a:solidFill>
                  <a:schemeClr val="tx1">
                    <a:lumMod val="95000"/>
                    <a:lumOff val="5000"/>
                  </a:schemeClr>
                </a:solidFill>
                <a:effectLst/>
                <a:latin typeface="Times New Roman" panose="02020603050405020304" pitchFamily="18" charset="0"/>
                <a:ea typeface="Times New Roman" panose="02020603050405020304" pitchFamily="18" charset="0"/>
              </a:rPr>
              <a:t>While F</a:t>
            </a:r>
            <a:r>
              <a:rPr lang="en-IN" sz="1400" spc="-5" baseline="-25000" dirty="0">
                <a:solidFill>
                  <a:schemeClr val="tx1">
                    <a:lumMod val="95000"/>
                    <a:lumOff val="5000"/>
                  </a:schemeClr>
                </a:solidFill>
                <a:effectLst/>
                <a:latin typeface="Times New Roman" panose="02020603050405020304" pitchFamily="18" charset="0"/>
                <a:ea typeface="Times New Roman" panose="02020603050405020304" pitchFamily="18" charset="0"/>
              </a:rPr>
              <a:t>i</a:t>
            </a:r>
            <a:r>
              <a:rPr lang="en-IN" sz="1400" spc="-5" dirty="0">
                <a:solidFill>
                  <a:schemeClr val="tx1">
                    <a:lumMod val="95000"/>
                    <a:lumOff val="5000"/>
                  </a:schemeClr>
                </a:solidFill>
                <a:effectLst/>
                <a:latin typeface="Times New Roman" panose="02020603050405020304" pitchFamily="18" charset="0"/>
                <a:ea typeface="Times New Roman" panose="02020603050405020304" pitchFamily="18" charset="0"/>
              </a:rPr>
              <a:t>&gt; </a:t>
            </a:r>
            <a:r>
              <a:rPr lang="en-IN" sz="1400" spc="-5" dirty="0" err="1">
                <a:solidFill>
                  <a:schemeClr val="tx1">
                    <a:lumMod val="95000"/>
                    <a:lumOff val="5000"/>
                  </a:schemeClr>
                </a:solidFill>
                <a:effectLst/>
                <a:latin typeface="Times New Roman" panose="02020603050405020304" pitchFamily="18" charset="0"/>
                <a:ea typeface="Times New Roman" panose="02020603050405020304" pitchFamily="18" charset="0"/>
              </a:rPr>
              <a:t>F</a:t>
            </a:r>
            <a:r>
              <a:rPr lang="en-IN" sz="1400" spc="-5" baseline="-25000" dirty="0" err="1">
                <a:solidFill>
                  <a:schemeClr val="tx1">
                    <a:lumMod val="95000"/>
                    <a:lumOff val="5000"/>
                  </a:schemeClr>
                </a:solidFill>
                <a:effectLst/>
                <a:latin typeface="Times New Roman" panose="02020603050405020304" pitchFamily="18" charset="0"/>
                <a:ea typeface="Times New Roman" panose="02020603050405020304" pitchFamily="18" charset="0"/>
              </a:rPr>
              <a:t>target</a:t>
            </a:r>
            <a:r>
              <a:rPr lang="en-IN" sz="1400" spc="-5" dirty="0">
                <a:solidFill>
                  <a:schemeClr val="tx1">
                    <a:lumMod val="95000"/>
                    <a:lumOff val="5000"/>
                  </a:schemeClr>
                </a:solidFill>
                <a:effectLst/>
                <a:latin typeface="Times New Roman" panose="02020603050405020304" pitchFamily="18" charset="0"/>
                <a:ea typeface="Times New Roman" panose="02020603050405020304" pitchFamily="18" charset="0"/>
              </a:rPr>
              <a:t> :</a:t>
            </a:r>
            <a:endParaRPr lang="en-IN" sz="1400" dirty="0">
              <a:solidFill>
                <a:schemeClr val="tx1">
                  <a:lumMod val="95000"/>
                  <a:lumOff val="5000"/>
                </a:schemeClr>
              </a:solidFill>
              <a:latin typeface="Times New Roman" panose="02020603050405020304" pitchFamily="18" charset="0"/>
              <a:ea typeface="Times New Roman" panose="02020603050405020304" pitchFamily="18" charset="0"/>
            </a:endParaRPr>
          </a:p>
          <a:p>
            <a:pPr marL="806450" lvl="2" indent="0" algn="just">
              <a:spcAft>
                <a:spcPts val="800"/>
              </a:spcAft>
              <a:buNone/>
            </a:pPr>
            <a:r>
              <a:rPr lang="en-IN" spc="-5" dirty="0">
                <a:solidFill>
                  <a:schemeClr val="tx1">
                    <a:lumMod val="95000"/>
                    <a:lumOff val="5000"/>
                  </a:schemeClr>
                </a:solidFill>
                <a:effectLst/>
                <a:latin typeface="Times New Roman" panose="02020603050405020304" pitchFamily="18" charset="0"/>
                <a:ea typeface="Times New Roman" panose="02020603050405020304" pitchFamily="18" charset="0"/>
              </a:rPr>
              <a:t>Increase Layer by 1</a:t>
            </a:r>
            <a:endParaRPr lang="en-IN" dirty="0">
              <a:solidFill>
                <a:schemeClr val="tx1">
                  <a:lumMod val="95000"/>
                  <a:lumOff val="5000"/>
                </a:schemeClr>
              </a:solidFill>
              <a:latin typeface="Times New Roman" panose="02020603050405020304" pitchFamily="18" charset="0"/>
              <a:ea typeface="Times New Roman" panose="02020603050405020304" pitchFamily="18" charset="0"/>
            </a:endParaRPr>
          </a:p>
          <a:p>
            <a:pPr marL="806450" lvl="2" indent="0" algn="just">
              <a:spcAft>
                <a:spcPts val="800"/>
              </a:spcAft>
              <a:buNone/>
            </a:pPr>
            <a:r>
              <a:rPr lang="en-IN" spc="-5" dirty="0">
                <a:solidFill>
                  <a:schemeClr val="tx1">
                    <a:lumMod val="95000"/>
                    <a:lumOff val="5000"/>
                  </a:schemeClr>
                </a:solidFill>
                <a:effectLst/>
                <a:latin typeface="Times New Roman" panose="02020603050405020304" pitchFamily="18" charset="0"/>
                <a:ea typeface="Times New Roman" panose="02020603050405020304" pitchFamily="18" charset="0"/>
              </a:rPr>
              <a:t>Use P and N to train with AdaBoost to make xml file.</a:t>
            </a:r>
            <a:endParaRPr lang="en-IN" dirty="0">
              <a:solidFill>
                <a:schemeClr val="tx1">
                  <a:lumMod val="95000"/>
                  <a:lumOff val="5000"/>
                </a:schemeClr>
              </a:solidFill>
              <a:latin typeface="Times New Roman" panose="02020603050405020304" pitchFamily="18" charset="0"/>
              <a:ea typeface="Times New Roman" panose="02020603050405020304" pitchFamily="18" charset="0"/>
            </a:endParaRPr>
          </a:p>
          <a:p>
            <a:pPr marL="806450" lvl="2" indent="0" algn="just">
              <a:spcAft>
                <a:spcPts val="800"/>
              </a:spcAft>
              <a:buNone/>
            </a:pPr>
            <a:r>
              <a:rPr lang="en-IN" spc="-5" dirty="0">
                <a:solidFill>
                  <a:schemeClr val="tx1">
                    <a:lumMod val="95000"/>
                    <a:lumOff val="5000"/>
                  </a:schemeClr>
                </a:solidFill>
                <a:effectLst/>
                <a:latin typeface="Times New Roman" panose="02020603050405020304" pitchFamily="18" charset="0"/>
                <a:ea typeface="Times New Roman" panose="02020603050405020304" pitchFamily="18" charset="0"/>
              </a:rPr>
              <a:t>Check the result of new classifier for F</a:t>
            </a:r>
            <a:r>
              <a:rPr lang="en-IN" spc="-5" baseline="-25000" dirty="0">
                <a:solidFill>
                  <a:schemeClr val="tx1">
                    <a:lumMod val="95000"/>
                    <a:lumOff val="5000"/>
                  </a:schemeClr>
                </a:solidFill>
                <a:effectLst/>
                <a:latin typeface="Times New Roman" panose="02020603050405020304" pitchFamily="18" charset="0"/>
                <a:ea typeface="Times New Roman" panose="02020603050405020304" pitchFamily="18" charset="0"/>
              </a:rPr>
              <a:t>i </a:t>
            </a:r>
            <a:r>
              <a:rPr lang="en-IN" spc="-5" dirty="0">
                <a:solidFill>
                  <a:schemeClr val="tx1">
                    <a:lumMod val="95000"/>
                    <a:lumOff val="5000"/>
                  </a:schemeClr>
                </a:solidFill>
                <a:effectLst/>
                <a:latin typeface="Times New Roman" panose="02020603050405020304" pitchFamily="18" charset="0"/>
                <a:ea typeface="Times New Roman" panose="02020603050405020304" pitchFamily="18" charset="0"/>
              </a:rPr>
              <a:t>and D</a:t>
            </a:r>
            <a:r>
              <a:rPr lang="en-IN" spc="-5" baseline="-25000" dirty="0">
                <a:solidFill>
                  <a:schemeClr val="tx1">
                    <a:lumMod val="95000"/>
                    <a:lumOff val="5000"/>
                  </a:schemeClr>
                </a:solidFill>
                <a:effectLst/>
                <a:latin typeface="Times New Roman" panose="02020603050405020304" pitchFamily="18" charset="0"/>
                <a:ea typeface="Times New Roman" panose="02020603050405020304" pitchFamily="18" charset="0"/>
              </a:rPr>
              <a:t>0 </a:t>
            </a:r>
            <a:endParaRPr lang="en-IN" baseline="-25000" dirty="0">
              <a:solidFill>
                <a:schemeClr val="tx1">
                  <a:lumMod val="95000"/>
                  <a:lumOff val="5000"/>
                </a:schemeClr>
              </a:solidFill>
              <a:latin typeface="Times New Roman" panose="02020603050405020304" pitchFamily="18" charset="0"/>
              <a:ea typeface="Times New Roman" panose="02020603050405020304" pitchFamily="18" charset="0"/>
            </a:endParaRPr>
          </a:p>
          <a:p>
            <a:pPr marL="806450" lvl="2" indent="0" algn="just">
              <a:spcAft>
                <a:spcPts val="800"/>
              </a:spcAft>
              <a:buNone/>
            </a:pPr>
            <a:r>
              <a:rPr lang="en-IN" spc="-5" dirty="0">
                <a:solidFill>
                  <a:schemeClr val="tx1">
                    <a:lumMod val="95000"/>
                    <a:lumOff val="5000"/>
                  </a:schemeClr>
                </a:solidFill>
                <a:effectLst/>
                <a:latin typeface="Times New Roman" panose="02020603050405020304" pitchFamily="18" charset="0"/>
                <a:ea typeface="Times New Roman" panose="02020603050405020304" pitchFamily="18" charset="0"/>
              </a:rPr>
              <a:t>Decrease the threshold for new classifier to adjust detection rate r&gt;=d* F</a:t>
            </a:r>
            <a:r>
              <a:rPr lang="en-IN" spc="-5" baseline="-25000" dirty="0">
                <a:solidFill>
                  <a:schemeClr val="tx1">
                    <a:lumMod val="95000"/>
                    <a:lumOff val="5000"/>
                  </a:schemeClr>
                </a:solidFill>
                <a:effectLst/>
                <a:latin typeface="Times New Roman" panose="02020603050405020304" pitchFamily="18" charset="0"/>
                <a:ea typeface="Times New Roman" panose="02020603050405020304" pitchFamily="18" charset="0"/>
              </a:rPr>
              <a:t>i-1 </a:t>
            </a:r>
            <a:endParaRPr lang="en-IN"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pPr marL="406400" lvl="1" indent="0" algn="just">
              <a:spcAft>
                <a:spcPts val="800"/>
              </a:spcAft>
              <a:buNone/>
            </a:pPr>
            <a:r>
              <a:rPr lang="en-IN" sz="1400" spc="-5" dirty="0">
                <a:solidFill>
                  <a:schemeClr val="tx1">
                    <a:lumMod val="95000"/>
                    <a:lumOff val="5000"/>
                  </a:schemeClr>
                </a:solidFill>
                <a:effectLst/>
                <a:latin typeface="Times New Roman" panose="02020603050405020304" pitchFamily="18" charset="0"/>
                <a:ea typeface="Times New Roman" panose="02020603050405020304" pitchFamily="18" charset="0"/>
              </a:rPr>
              <a:t>N=empty</a:t>
            </a:r>
            <a:endParaRPr lang="en-IN" sz="14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pPr marL="406400" lvl="1" indent="0" algn="just">
              <a:spcAft>
                <a:spcPts val="800"/>
              </a:spcAft>
              <a:buNone/>
            </a:pPr>
            <a:r>
              <a:rPr lang="en-IN" sz="1400" spc="-5" dirty="0">
                <a:solidFill>
                  <a:schemeClr val="tx1">
                    <a:lumMod val="95000"/>
                    <a:lumOff val="5000"/>
                  </a:schemeClr>
                </a:solidFill>
                <a:effectLst/>
                <a:latin typeface="Times New Roman" panose="02020603050405020304" pitchFamily="18" charset="0"/>
                <a:ea typeface="Times New Roman" panose="02020603050405020304" pitchFamily="18" charset="0"/>
              </a:rPr>
              <a:t>If F</a:t>
            </a:r>
            <a:r>
              <a:rPr lang="en-IN" sz="1400" spc="-5" baseline="-25000" dirty="0">
                <a:solidFill>
                  <a:schemeClr val="tx1">
                    <a:lumMod val="95000"/>
                    <a:lumOff val="5000"/>
                  </a:schemeClr>
                </a:solidFill>
                <a:effectLst/>
                <a:latin typeface="Times New Roman" panose="02020603050405020304" pitchFamily="18" charset="0"/>
                <a:ea typeface="Times New Roman" panose="02020603050405020304" pitchFamily="18" charset="0"/>
              </a:rPr>
              <a:t>i&gt;</a:t>
            </a:r>
            <a:r>
              <a:rPr lang="en-IN" sz="1400" spc="-5"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IN" sz="1400" spc="-5" dirty="0" err="1">
                <a:solidFill>
                  <a:schemeClr val="tx1">
                    <a:lumMod val="95000"/>
                    <a:lumOff val="5000"/>
                  </a:schemeClr>
                </a:solidFill>
                <a:effectLst/>
                <a:latin typeface="Times New Roman" panose="02020603050405020304" pitchFamily="18" charset="0"/>
                <a:ea typeface="Times New Roman" panose="02020603050405020304" pitchFamily="18" charset="0"/>
              </a:rPr>
              <a:t>F</a:t>
            </a:r>
            <a:r>
              <a:rPr lang="en-IN" sz="1400" spc="-5" baseline="-25000" dirty="0" err="1">
                <a:solidFill>
                  <a:schemeClr val="tx1">
                    <a:lumMod val="95000"/>
                    <a:lumOff val="5000"/>
                  </a:schemeClr>
                </a:solidFill>
                <a:effectLst/>
                <a:latin typeface="Times New Roman" panose="02020603050405020304" pitchFamily="18" charset="0"/>
                <a:ea typeface="Times New Roman" panose="02020603050405020304" pitchFamily="18" charset="0"/>
              </a:rPr>
              <a:t>target</a:t>
            </a:r>
            <a:r>
              <a:rPr lang="en-IN" sz="1400" spc="-5" baseline="-25000"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IN" sz="1400" spc="-5" dirty="0">
                <a:solidFill>
                  <a:schemeClr val="tx1">
                    <a:lumMod val="95000"/>
                    <a:lumOff val="5000"/>
                  </a:schemeClr>
                </a:solidFill>
                <a:effectLst/>
                <a:latin typeface="Times New Roman" panose="02020603050405020304" pitchFamily="18" charset="0"/>
                <a:ea typeface="Times New Roman" panose="02020603050405020304" pitchFamily="18" charset="0"/>
              </a:rPr>
              <a:t>, use the current classifier and false detection to set N.</a:t>
            </a:r>
            <a:endParaRPr lang="en-IN" sz="14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pPr marL="406400" lvl="1" indent="450850" algn="just">
              <a:spcAft>
                <a:spcPts val="800"/>
              </a:spcAft>
            </a:pPr>
            <a:endParaRPr lang="en-IN" sz="1400" dirty="0">
              <a:effectLst/>
              <a:latin typeface="Times New Roman" panose="02020603050405020304" pitchFamily="18" charset="0"/>
              <a:ea typeface="Times New Roman" panose="02020603050405020304" pitchFamily="18" charset="0"/>
            </a:endParaRPr>
          </a:p>
          <a:p>
            <a:pPr fontAlgn="base">
              <a:spcAft>
                <a:spcPts val="800"/>
              </a:spcAft>
            </a:pPr>
            <a:endParaRPr lang="en-US" sz="1400" b="1" dirty="0">
              <a:latin typeface="Times New Roman" panose="02020603050405020304" pitchFamily="18" charset="0"/>
              <a:cs typeface="Times New Roman" panose="02020603050405020304" pitchFamily="18" charset="0"/>
            </a:endParaRPr>
          </a:p>
          <a:p>
            <a:pPr lvl="1" algn="just">
              <a:lnSpc>
                <a:spcPct val="150000"/>
              </a:lnSpc>
              <a:spcAft>
                <a:spcPts val="800"/>
              </a:spcAft>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89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083A-0F18-4305-A4EB-006C6E9F8996}"/>
              </a:ext>
            </a:extLst>
          </p:cNvPr>
          <p:cNvSpPr>
            <a:spLocks noGrp="1"/>
          </p:cNvSpPr>
          <p:nvPr>
            <p:ph type="title"/>
          </p:nvPr>
        </p:nvSpPr>
        <p:spPr>
          <a:xfrm>
            <a:off x="677334" y="609601"/>
            <a:ext cx="8596668" cy="833718"/>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Implementation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17E60F52-21D8-485A-9832-44B66B481482}"/>
              </a:ext>
            </a:extLst>
          </p:cNvPr>
          <p:cNvSpPr>
            <a:spLocks noGrp="1"/>
          </p:cNvSpPr>
          <p:nvPr>
            <p:ph idx="1"/>
          </p:nvPr>
        </p:nvSpPr>
        <p:spPr>
          <a:xfrm>
            <a:off x="1035922" y="1443319"/>
            <a:ext cx="8596668" cy="4948516"/>
          </a:xfrm>
        </p:spPr>
        <p:txBody>
          <a:bodyPr>
            <a:normAutofit/>
          </a:bodyPr>
          <a:lstStyle/>
          <a:p>
            <a:r>
              <a:rPr lang="en-US" sz="1600" dirty="0">
                <a:latin typeface="Times New Roman" panose="02020603050405020304" pitchFamily="18" charset="0"/>
                <a:cs typeface="Times New Roman" panose="02020603050405020304" pitchFamily="18" charset="0"/>
              </a:rPr>
              <a:t>Collect the images of the pedestrians and the objects as a dataset from Kaggle.</a:t>
            </a:r>
          </a:p>
          <a:p>
            <a:r>
              <a:rPr lang="en-US" sz="1600" dirty="0">
                <a:latin typeface="Times New Roman" panose="02020603050405020304" pitchFamily="18" charset="0"/>
                <a:cs typeface="Times New Roman" panose="02020603050405020304" pitchFamily="18" charset="0"/>
              </a:rPr>
              <a:t> Classify the images into positive and negative dataset.</a:t>
            </a:r>
          </a:p>
          <a:p>
            <a:r>
              <a:rPr lang="en-US" sz="1600" dirty="0">
                <a:latin typeface="Times New Roman" panose="02020603050405020304" pitchFamily="18" charset="0"/>
                <a:cs typeface="Times New Roman" panose="02020603050405020304" pitchFamily="18" charset="0"/>
              </a:rPr>
              <a:t>The positive images consists of the objects and the pedestrian images(represented as p) and the Negative images consists of the background images (represented as n).</a:t>
            </a:r>
          </a:p>
          <a:p>
            <a:endParaRPr lang="en-IN"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4777831-9869-4EDF-952F-271F808B3D12}"/>
              </a:ext>
            </a:extLst>
          </p:cNvPr>
          <p:cNvPicPr>
            <a:picLocks noChangeAspect="1"/>
          </p:cNvPicPr>
          <p:nvPr/>
        </p:nvPicPr>
        <p:blipFill>
          <a:blip r:embed="rId2"/>
          <a:stretch>
            <a:fillRect/>
          </a:stretch>
        </p:blipFill>
        <p:spPr>
          <a:xfrm>
            <a:off x="1035922" y="3116253"/>
            <a:ext cx="3570311" cy="2400508"/>
          </a:xfrm>
          <a:prstGeom prst="rect">
            <a:avLst/>
          </a:prstGeom>
        </p:spPr>
      </p:pic>
      <p:pic>
        <p:nvPicPr>
          <p:cNvPr id="9" name="Picture 8">
            <a:extLst>
              <a:ext uri="{FF2B5EF4-FFF2-40B4-BE49-F238E27FC236}">
                <a16:creationId xmlns:a16="http://schemas.microsoft.com/office/drawing/2014/main" id="{934DACE5-5A3F-40BC-8387-F3605C1917AC}"/>
              </a:ext>
            </a:extLst>
          </p:cNvPr>
          <p:cNvPicPr>
            <a:picLocks noChangeAspect="1"/>
          </p:cNvPicPr>
          <p:nvPr/>
        </p:nvPicPr>
        <p:blipFill>
          <a:blip r:embed="rId3"/>
          <a:stretch>
            <a:fillRect/>
          </a:stretch>
        </p:blipFill>
        <p:spPr>
          <a:xfrm>
            <a:off x="7924798" y="3107286"/>
            <a:ext cx="3773655" cy="2400508"/>
          </a:xfrm>
          <a:prstGeom prst="rect">
            <a:avLst/>
          </a:prstGeom>
        </p:spPr>
      </p:pic>
      <p:pic>
        <p:nvPicPr>
          <p:cNvPr id="11" name="Picture 10">
            <a:extLst>
              <a:ext uri="{FF2B5EF4-FFF2-40B4-BE49-F238E27FC236}">
                <a16:creationId xmlns:a16="http://schemas.microsoft.com/office/drawing/2014/main" id="{C18551BA-3932-417F-BFC4-2A02F28633A1}"/>
              </a:ext>
            </a:extLst>
          </p:cNvPr>
          <p:cNvPicPr>
            <a:picLocks noChangeAspect="1"/>
          </p:cNvPicPr>
          <p:nvPr/>
        </p:nvPicPr>
        <p:blipFill>
          <a:blip r:embed="rId4"/>
          <a:stretch>
            <a:fillRect/>
          </a:stretch>
        </p:blipFill>
        <p:spPr>
          <a:xfrm>
            <a:off x="4733763" y="3116253"/>
            <a:ext cx="3063505" cy="2400508"/>
          </a:xfrm>
          <a:prstGeom prst="rect">
            <a:avLst/>
          </a:prstGeom>
        </p:spPr>
      </p:pic>
      <p:sp>
        <p:nvSpPr>
          <p:cNvPr id="12" name="Title 1">
            <a:extLst>
              <a:ext uri="{FF2B5EF4-FFF2-40B4-BE49-F238E27FC236}">
                <a16:creationId xmlns:a16="http://schemas.microsoft.com/office/drawing/2014/main" id="{430E7F86-A024-4D68-801D-F145CBB491B9}"/>
              </a:ext>
            </a:extLst>
          </p:cNvPr>
          <p:cNvSpPr txBox="1">
            <a:spLocks/>
          </p:cNvSpPr>
          <p:nvPr/>
        </p:nvSpPr>
        <p:spPr>
          <a:xfrm>
            <a:off x="919381" y="5764307"/>
            <a:ext cx="3570311" cy="8337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Wingdings" panose="05000000000000000000" pitchFamily="2" charset="2"/>
              <a:buChar char="Ø"/>
            </a:pP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13" name="Content Placeholder 7">
            <a:extLst>
              <a:ext uri="{FF2B5EF4-FFF2-40B4-BE49-F238E27FC236}">
                <a16:creationId xmlns:a16="http://schemas.microsoft.com/office/drawing/2014/main" id="{B28D5D88-74B4-4F63-B0A1-65CFE832772E}"/>
              </a:ext>
            </a:extLst>
          </p:cNvPr>
          <p:cNvSpPr txBox="1">
            <a:spLocks/>
          </p:cNvSpPr>
          <p:nvPr/>
        </p:nvSpPr>
        <p:spPr>
          <a:xfrm>
            <a:off x="1035922" y="5660198"/>
            <a:ext cx="3570311" cy="9378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Positive Images of Pedestrians</a:t>
            </a:r>
            <a:endParaRPr lang="en-IN" sz="1600" dirty="0">
              <a:latin typeface="Times New Roman" panose="02020603050405020304" pitchFamily="18" charset="0"/>
              <a:cs typeface="Times New Roman" panose="02020603050405020304" pitchFamily="18" charset="0"/>
            </a:endParaRPr>
          </a:p>
        </p:txBody>
      </p:sp>
      <p:sp>
        <p:nvSpPr>
          <p:cNvPr id="15" name="Content Placeholder 7">
            <a:extLst>
              <a:ext uri="{FF2B5EF4-FFF2-40B4-BE49-F238E27FC236}">
                <a16:creationId xmlns:a16="http://schemas.microsoft.com/office/drawing/2014/main" id="{1342B32B-4C19-4982-9FAB-EE38EB19EE49}"/>
              </a:ext>
            </a:extLst>
          </p:cNvPr>
          <p:cNvSpPr txBox="1">
            <a:spLocks/>
          </p:cNvSpPr>
          <p:nvPr/>
        </p:nvSpPr>
        <p:spPr>
          <a:xfrm>
            <a:off x="4682531" y="5681596"/>
            <a:ext cx="3114737" cy="9378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Positive Images of Vehicles</a:t>
            </a:r>
            <a:endParaRPr lang="en-IN" sz="1600" dirty="0">
              <a:latin typeface="Times New Roman" panose="02020603050405020304" pitchFamily="18" charset="0"/>
              <a:cs typeface="Times New Roman" panose="02020603050405020304" pitchFamily="18" charset="0"/>
            </a:endParaRPr>
          </a:p>
        </p:txBody>
      </p:sp>
      <p:sp>
        <p:nvSpPr>
          <p:cNvPr id="16" name="Content Placeholder 7">
            <a:extLst>
              <a:ext uri="{FF2B5EF4-FFF2-40B4-BE49-F238E27FC236}">
                <a16:creationId xmlns:a16="http://schemas.microsoft.com/office/drawing/2014/main" id="{5D8ACD73-9105-40D1-BFB8-A0D287C10EE0}"/>
              </a:ext>
            </a:extLst>
          </p:cNvPr>
          <p:cNvSpPr txBox="1">
            <a:spLocks/>
          </p:cNvSpPr>
          <p:nvPr/>
        </p:nvSpPr>
        <p:spPr>
          <a:xfrm>
            <a:off x="7924798" y="5660197"/>
            <a:ext cx="3114737" cy="9378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Negative Images of </a:t>
            </a:r>
          </a:p>
          <a:p>
            <a:pPr marL="0" indent="0">
              <a:buNone/>
            </a:pPr>
            <a:r>
              <a:rPr lang="en-US" sz="1600" dirty="0">
                <a:latin typeface="Times New Roman" panose="02020603050405020304" pitchFamily="18" charset="0"/>
                <a:cs typeface="Times New Roman" panose="02020603050405020304" pitchFamily="18" charset="0"/>
              </a:rPr>
              <a:t>       Vehicles and Pedestrians.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5566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083A-0F18-4305-A4EB-006C6E9F8996}"/>
              </a:ext>
            </a:extLst>
          </p:cNvPr>
          <p:cNvSpPr>
            <a:spLocks noGrp="1"/>
          </p:cNvSpPr>
          <p:nvPr>
            <p:ph type="title"/>
          </p:nvPr>
        </p:nvSpPr>
        <p:spPr>
          <a:xfrm>
            <a:off x="677333" y="340659"/>
            <a:ext cx="8596668" cy="708212"/>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Implementation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102C1B-D7D8-4265-924C-C3520814B365}"/>
              </a:ext>
            </a:extLst>
          </p:cNvPr>
          <p:cNvSpPr>
            <a:spLocks noGrp="1"/>
          </p:cNvSpPr>
          <p:nvPr>
            <p:ph idx="1"/>
          </p:nvPr>
        </p:nvSpPr>
        <p:spPr>
          <a:xfrm>
            <a:off x="811805" y="1048872"/>
            <a:ext cx="9114736" cy="941294"/>
          </a:xfrm>
        </p:spPr>
        <p:txBody>
          <a:bodyPr>
            <a:normAutofit/>
          </a:bodyPr>
          <a:lstStyle/>
          <a:p>
            <a:pPr fontAlgn="base">
              <a:lnSpc>
                <a:spcPct val="150000"/>
              </a:lnSpc>
              <a:spcAft>
                <a:spcPts val="800"/>
              </a:spcAft>
            </a:pPr>
            <a:r>
              <a:rPr lang="en-US" sz="1600" dirty="0">
                <a:latin typeface="Times New Roman" panose="02020603050405020304" pitchFamily="18" charset="0"/>
                <a:cs typeface="Times New Roman" panose="02020603050405020304" pitchFamily="18" charset="0"/>
              </a:rPr>
              <a:t>Now train the Images using Cascade Classifier GUI by setting the number of stages including height and width.</a:t>
            </a:r>
          </a:p>
          <a:p>
            <a:pPr fontAlgn="base">
              <a:lnSpc>
                <a:spcPct val="150000"/>
              </a:lnSpc>
              <a:spcAft>
                <a:spcPts val="800"/>
              </a:spcAft>
            </a:pPr>
            <a:endParaRPr lang="en-US" sz="1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EDA0C63-4DB6-4533-870C-620541815EB2}"/>
              </a:ext>
            </a:extLst>
          </p:cNvPr>
          <p:cNvPicPr>
            <a:picLocks noChangeAspect="1"/>
          </p:cNvPicPr>
          <p:nvPr/>
        </p:nvPicPr>
        <p:blipFill>
          <a:blip r:embed="rId2"/>
          <a:stretch>
            <a:fillRect/>
          </a:stretch>
        </p:blipFill>
        <p:spPr>
          <a:xfrm>
            <a:off x="4877548" y="2230078"/>
            <a:ext cx="3602318" cy="3382686"/>
          </a:xfrm>
          <a:prstGeom prst="rect">
            <a:avLst/>
          </a:prstGeom>
        </p:spPr>
      </p:pic>
      <p:pic>
        <p:nvPicPr>
          <p:cNvPr id="11" name="Picture 10">
            <a:extLst>
              <a:ext uri="{FF2B5EF4-FFF2-40B4-BE49-F238E27FC236}">
                <a16:creationId xmlns:a16="http://schemas.microsoft.com/office/drawing/2014/main" id="{A39E1300-9F8A-481D-A321-A7EB48515BC9}"/>
              </a:ext>
            </a:extLst>
          </p:cNvPr>
          <p:cNvPicPr>
            <a:picLocks noChangeAspect="1"/>
          </p:cNvPicPr>
          <p:nvPr/>
        </p:nvPicPr>
        <p:blipFill>
          <a:blip r:embed="rId3"/>
          <a:stretch>
            <a:fillRect/>
          </a:stretch>
        </p:blipFill>
        <p:spPr>
          <a:xfrm>
            <a:off x="8552331" y="2230077"/>
            <a:ext cx="3602318" cy="3382685"/>
          </a:xfrm>
          <a:prstGeom prst="rect">
            <a:avLst/>
          </a:prstGeom>
        </p:spPr>
      </p:pic>
      <p:pic>
        <p:nvPicPr>
          <p:cNvPr id="13" name="Picture 12">
            <a:extLst>
              <a:ext uri="{FF2B5EF4-FFF2-40B4-BE49-F238E27FC236}">
                <a16:creationId xmlns:a16="http://schemas.microsoft.com/office/drawing/2014/main" id="{750CA7E4-45AE-4691-A768-217B93636EAD}"/>
              </a:ext>
            </a:extLst>
          </p:cNvPr>
          <p:cNvPicPr>
            <a:picLocks noChangeAspect="1"/>
          </p:cNvPicPr>
          <p:nvPr/>
        </p:nvPicPr>
        <p:blipFill>
          <a:blip r:embed="rId4"/>
          <a:stretch>
            <a:fillRect/>
          </a:stretch>
        </p:blipFill>
        <p:spPr>
          <a:xfrm>
            <a:off x="392693" y="2230078"/>
            <a:ext cx="4417619" cy="3382686"/>
          </a:xfrm>
          <a:prstGeom prst="rect">
            <a:avLst/>
          </a:prstGeom>
        </p:spPr>
      </p:pic>
    </p:spTree>
    <p:extLst>
      <p:ext uri="{BB962C8B-B14F-4D97-AF65-F5344CB8AC3E}">
        <p14:creationId xmlns:p14="http://schemas.microsoft.com/office/powerpoint/2010/main" val="3020196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083A-0F18-4305-A4EB-006C6E9F8996}"/>
              </a:ext>
            </a:extLst>
          </p:cNvPr>
          <p:cNvSpPr>
            <a:spLocks noGrp="1"/>
          </p:cNvSpPr>
          <p:nvPr>
            <p:ph type="title"/>
          </p:nvPr>
        </p:nvSpPr>
        <p:spPr>
          <a:xfrm>
            <a:off x="677333" y="340659"/>
            <a:ext cx="8596668" cy="708212"/>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Implementation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102C1B-D7D8-4265-924C-C3520814B365}"/>
              </a:ext>
            </a:extLst>
          </p:cNvPr>
          <p:cNvSpPr>
            <a:spLocks noGrp="1"/>
          </p:cNvSpPr>
          <p:nvPr>
            <p:ph idx="1"/>
          </p:nvPr>
        </p:nvSpPr>
        <p:spPr>
          <a:xfrm>
            <a:off x="811805" y="1048871"/>
            <a:ext cx="9114736" cy="708213"/>
          </a:xfrm>
        </p:spPr>
        <p:txBody>
          <a:bodyPr>
            <a:normAutofit/>
          </a:bodyPr>
          <a:lstStyle/>
          <a:p>
            <a:pPr fontAlgn="base">
              <a:lnSpc>
                <a:spcPct val="150000"/>
              </a:lnSpc>
              <a:spcAft>
                <a:spcPts val="800"/>
              </a:spcAft>
            </a:pPr>
            <a:r>
              <a:rPr lang="en-US" sz="1800" dirty="0">
                <a:latin typeface="Times New Roman" panose="02020603050405020304" pitchFamily="18" charset="0"/>
                <a:cs typeface="Times New Roman" panose="02020603050405020304" pitchFamily="18" charset="0"/>
              </a:rPr>
              <a:t>Now start training the images.</a:t>
            </a:r>
          </a:p>
          <a:p>
            <a:pPr fontAlgn="base">
              <a:lnSpc>
                <a:spcPct val="150000"/>
              </a:lnSpc>
              <a:spcAft>
                <a:spcPts val="800"/>
              </a:spcAft>
            </a:pP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B7460EB-D88A-4ECF-A067-74505E17E604}"/>
              </a:ext>
            </a:extLst>
          </p:cNvPr>
          <p:cNvPicPr>
            <a:picLocks noChangeAspect="1"/>
          </p:cNvPicPr>
          <p:nvPr/>
        </p:nvPicPr>
        <p:blipFill>
          <a:blip r:embed="rId2"/>
          <a:stretch>
            <a:fillRect/>
          </a:stretch>
        </p:blipFill>
        <p:spPr>
          <a:xfrm>
            <a:off x="7197973" y="2145547"/>
            <a:ext cx="3299746" cy="1758582"/>
          </a:xfrm>
          <a:prstGeom prst="rect">
            <a:avLst/>
          </a:prstGeom>
        </p:spPr>
      </p:pic>
      <p:pic>
        <p:nvPicPr>
          <p:cNvPr id="7" name="Picture 6">
            <a:extLst>
              <a:ext uri="{FF2B5EF4-FFF2-40B4-BE49-F238E27FC236}">
                <a16:creationId xmlns:a16="http://schemas.microsoft.com/office/drawing/2014/main" id="{1F5EF114-6660-414B-A7B6-BC13330325DF}"/>
              </a:ext>
            </a:extLst>
          </p:cNvPr>
          <p:cNvPicPr>
            <a:picLocks noChangeAspect="1"/>
          </p:cNvPicPr>
          <p:nvPr/>
        </p:nvPicPr>
        <p:blipFill>
          <a:blip r:embed="rId3"/>
          <a:stretch>
            <a:fillRect/>
          </a:stretch>
        </p:blipFill>
        <p:spPr>
          <a:xfrm>
            <a:off x="1295899" y="2044006"/>
            <a:ext cx="4999153" cy="2769987"/>
          </a:xfrm>
          <a:prstGeom prst="rect">
            <a:avLst/>
          </a:prstGeom>
        </p:spPr>
      </p:pic>
      <p:sp>
        <p:nvSpPr>
          <p:cNvPr id="14" name="Content Placeholder 2">
            <a:extLst>
              <a:ext uri="{FF2B5EF4-FFF2-40B4-BE49-F238E27FC236}">
                <a16:creationId xmlns:a16="http://schemas.microsoft.com/office/drawing/2014/main" id="{B31F1623-4C66-42A4-8BE3-08770F2DDA9D}"/>
              </a:ext>
            </a:extLst>
          </p:cNvPr>
          <p:cNvSpPr txBox="1">
            <a:spLocks/>
          </p:cNvSpPr>
          <p:nvPr/>
        </p:nvSpPr>
        <p:spPr>
          <a:xfrm>
            <a:off x="910417" y="5455022"/>
            <a:ext cx="9114736" cy="7082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base">
              <a:lnSpc>
                <a:spcPct val="150000"/>
              </a:lnSpc>
              <a:spcAft>
                <a:spcPts val="800"/>
              </a:spcAft>
            </a:pPr>
            <a:r>
              <a:rPr lang="en-US" dirty="0">
                <a:latin typeface="Times New Roman" panose="02020603050405020304" pitchFamily="18" charset="0"/>
                <a:cs typeface="Times New Roman" panose="02020603050405020304" pitchFamily="18" charset="0"/>
              </a:rPr>
              <a:t>The Training images result as an XML file which is used as a classifier.</a:t>
            </a:r>
          </a:p>
        </p:txBody>
      </p:sp>
    </p:spTree>
    <p:extLst>
      <p:ext uri="{BB962C8B-B14F-4D97-AF65-F5344CB8AC3E}">
        <p14:creationId xmlns:p14="http://schemas.microsoft.com/office/powerpoint/2010/main" val="1714906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083A-0F18-4305-A4EB-006C6E9F8996}"/>
              </a:ext>
            </a:extLst>
          </p:cNvPr>
          <p:cNvSpPr>
            <a:spLocks noGrp="1"/>
          </p:cNvSpPr>
          <p:nvPr>
            <p:ph type="title"/>
          </p:nvPr>
        </p:nvSpPr>
        <p:spPr>
          <a:xfrm>
            <a:off x="677333" y="340659"/>
            <a:ext cx="8596668" cy="708212"/>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Implementation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102C1B-D7D8-4265-924C-C3520814B365}"/>
              </a:ext>
            </a:extLst>
          </p:cNvPr>
          <p:cNvSpPr>
            <a:spLocks noGrp="1"/>
          </p:cNvSpPr>
          <p:nvPr>
            <p:ph idx="1"/>
          </p:nvPr>
        </p:nvSpPr>
        <p:spPr>
          <a:xfrm>
            <a:off x="811805" y="1048871"/>
            <a:ext cx="9114736" cy="708213"/>
          </a:xfrm>
        </p:spPr>
        <p:txBody>
          <a:bodyPr>
            <a:normAutofit/>
          </a:bodyPr>
          <a:lstStyle/>
          <a:p>
            <a:pPr fontAlgn="base">
              <a:lnSpc>
                <a:spcPct val="150000"/>
              </a:lnSpc>
              <a:spcAft>
                <a:spcPts val="800"/>
              </a:spcAft>
            </a:pPr>
            <a:r>
              <a:rPr lang="en-US" sz="1800" dirty="0">
                <a:latin typeface="Times New Roman" panose="02020603050405020304" pitchFamily="18" charset="0"/>
                <a:cs typeface="Times New Roman" panose="02020603050405020304" pitchFamily="18" charset="0"/>
              </a:rPr>
              <a:t>The classifier File which contains XML File</a:t>
            </a:r>
          </a:p>
        </p:txBody>
      </p:sp>
      <p:sp>
        <p:nvSpPr>
          <p:cNvPr id="14" name="Content Placeholder 2">
            <a:extLst>
              <a:ext uri="{FF2B5EF4-FFF2-40B4-BE49-F238E27FC236}">
                <a16:creationId xmlns:a16="http://schemas.microsoft.com/office/drawing/2014/main" id="{B31F1623-4C66-42A4-8BE3-08770F2DDA9D}"/>
              </a:ext>
            </a:extLst>
          </p:cNvPr>
          <p:cNvSpPr txBox="1">
            <a:spLocks/>
          </p:cNvSpPr>
          <p:nvPr/>
        </p:nvSpPr>
        <p:spPr>
          <a:xfrm>
            <a:off x="883523" y="4381226"/>
            <a:ext cx="5660712" cy="7082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fontAlgn="base">
              <a:lnSpc>
                <a:spcPct val="150000"/>
              </a:lnSpc>
              <a:spcAft>
                <a:spcPts val="800"/>
              </a:spcAft>
            </a:pPr>
            <a:r>
              <a:rPr lang="en-US" dirty="0">
                <a:latin typeface="Times New Roman" panose="02020603050405020304" pitchFamily="18" charset="0"/>
                <a:cs typeface="Times New Roman" panose="02020603050405020304" pitchFamily="18" charset="0"/>
              </a:rPr>
              <a:t>Created XML File after training.</a:t>
            </a:r>
          </a:p>
        </p:txBody>
      </p:sp>
      <p:pic>
        <p:nvPicPr>
          <p:cNvPr id="6" name="Picture 5">
            <a:extLst>
              <a:ext uri="{FF2B5EF4-FFF2-40B4-BE49-F238E27FC236}">
                <a16:creationId xmlns:a16="http://schemas.microsoft.com/office/drawing/2014/main" id="{0C5355F9-1D34-4556-9219-DF9BA8A41444}"/>
              </a:ext>
            </a:extLst>
          </p:cNvPr>
          <p:cNvPicPr>
            <a:picLocks noChangeAspect="1"/>
          </p:cNvPicPr>
          <p:nvPr/>
        </p:nvPicPr>
        <p:blipFill>
          <a:blip r:embed="rId2"/>
          <a:stretch>
            <a:fillRect/>
          </a:stretch>
        </p:blipFill>
        <p:spPr>
          <a:xfrm>
            <a:off x="811806" y="1748119"/>
            <a:ext cx="5167654" cy="1996613"/>
          </a:xfrm>
          <a:prstGeom prst="rect">
            <a:avLst/>
          </a:prstGeom>
        </p:spPr>
      </p:pic>
      <p:pic>
        <p:nvPicPr>
          <p:cNvPr id="9" name="Picture 8">
            <a:extLst>
              <a:ext uri="{FF2B5EF4-FFF2-40B4-BE49-F238E27FC236}">
                <a16:creationId xmlns:a16="http://schemas.microsoft.com/office/drawing/2014/main" id="{2561F09F-E072-4E06-927A-948C3B9277DE}"/>
              </a:ext>
            </a:extLst>
          </p:cNvPr>
          <p:cNvPicPr>
            <a:picLocks noChangeAspect="1"/>
          </p:cNvPicPr>
          <p:nvPr/>
        </p:nvPicPr>
        <p:blipFill>
          <a:blip r:embed="rId3"/>
          <a:stretch>
            <a:fillRect/>
          </a:stretch>
        </p:blipFill>
        <p:spPr>
          <a:xfrm>
            <a:off x="6435116" y="1685365"/>
            <a:ext cx="5066602" cy="4709568"/>
          </a:xfrm>
          <a:prstGeom prst="rect">
            <a:avLst/>
          </a:prstGeom>
        </p:spPr>
      </p:pic>
    </p:spTree>
    <p:extLst>
      <p:ext uri="{BB962C8B-B14F-4D97-AF65-F5344CB8AC3E}">
        <p14:creationId xmlns:p14="http://schemas.microsoft.com/office/powerpoint/2010/main" val="30972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083A-0F18-4305-A4EB-006C6E9F8996}"/>
              </a:ext>
            </a:extLst>
          </p:cNvPr>
          <p:cNvSpPr>
            <a:spLocks noGrp="1"/>
          </p:cNvSpPr>
          <p:nvPr>
            <p:ph type="title"/>
          </p:nvPr>
        </p:nvSpPr>
        <p:spPr>
          <a:xfrm>
            <a:off x="677334" y="609600"/>
            <a:ext cx="8596668" cy="899886"/>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Abstract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102C1B-D7D8-4265-924C-C3520814B365}"/>
              </a:ext>
            </a:extLst>
          </p:cNvPr>
          <p:cNvSpPr>
            <a:spLocks noGrp="1"/>
          </p:cNvSpPr>
          <p:nvPr>
            <p:ph idx="1"/>
          </p:nvPr>
        </p:nvSpPr>
        <p:spPr>
          <a:xfrm>
            <a:off x="515968" y="1509486"/>
            <a:ext cx="9488642" cy="4652682"/>
          </a:xfrm>
        </p:spPr>
        <p:txBody>
          <a:bodyPr>
            <a:normAutofit/>
          </a:bodyPr>
          <a:lstStyle/>
          <a:p>
            <a:pPr marL="0" indent="0" algn="just">
              <a:spcBef>
                <a:spcPts val="800"/>
              </a:spcBef>
              <a:spcAft>
                <a:spcPts val="800"/>
              </a:spcAft>
              <a:buNone/>
            </a:pPr>
            <a:r>
              <a:rPr lang="en-US" sz="1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Computer Vision Plays a vital role in traffic management and surveillance systems and has been an active research area in the past years. </a:t>
            </a:r>
          </a:p>
          <a:p>
            <a:pPr marL="0" indent="0" algn="just">
              <a:spcBef>
                <a:spcPts val="800"/>
              </a:spcBef>
              <a:spcAft>
                <a:spcPts val="800"/>
              </a:spcAft>
              <a:buNone/>
            </a:pPr>
            <a:r>
              <a:rPr lang="en-US" sz="1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 systems like these, the detection of vehicles and also classification of the vehicle plays a major role. The datasets are traffic videos of urban environment taken from various cities around the world which were used to train the classifier hence generating a robust classifier. </a:t>
            </a:r>
          </a:p>
          <a:p>
            <a:pPr marL="0" indent="0" algn="just">
              <a:spcBef>
                <a:spcPts val="800"/>
              </a:spcBef>
              <a:spcAft>
                <a:spcPts val="800"/>
              </a:spcAft>
              <a:buNone/>
            </a:pPr>
            <a:r>
              <a:rPr lang="en-US" sz="1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 proposed approach is computationally less expensive with faster processing speed. The experiments on-road prove it to be a robust and real time algorithm which is highly competitive with the existing architecture. </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p>
            <a:pPr marL="0" indent="0" algn="just">
              <a:spcBef>
                <a:spcPts val="800"/>
              </a:spcBef>
              <a:spcAft>
                <a:spcPts val="800"/>
              </a:spcAft>
              <a:buNone/>
            </a:pPr>
            <a:r>
              <a:rPr lang="en-US" sz="1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This System has the following Haar Cascades: </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p>
            <a:pPr marL="685800" lvl="1" algn="just">
              <a:spcBef>
                <a:spcPts val="800"/>
              </a:spcBef>
              <a:spcAft>
                <a:spcPts val="800"/>
              </a:spcAft>
              <a:buFont typeface="Wingdings" panose="05000000000000000000" pitchFamily="2" charset="2"/>
              <a:buChar char="Ø"/>
            </a:pPr>
            <a:r>
              <a:rPr lang="en-US"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Haar Cascade for Car detection </a:t>
            </a:r>
            <a:endParaRPr lang="en-IN" dirty="0">
              <a:solidFill>
                <a:srgbClr val="0D0D0D"/>
              </a:solidFill>
              <a:effectLst/>
              <a:latin typeface="Times New Roman" panose="02020603050405020304" pitchFamily="18" charset="0"/>
              <a:ea typeface="Times New Roman" panose="02020603050405020304" pitchFamily="18" charset="0"/>
              <a:cs typeface="Mangal" panose="02040503050203030202" pitchFamily="18" charset="0"/>
            </a:endParaRPr>
          </a:p>
          <a:p>
            <a:pPr marL="685800" lvl="1" algn="just">
              <a:spcBef>
                <a:spcPts val="800"/>
              </a:spcBef>
              <a:spcAft>
                <a:spcPts val="800"/>
              </a:spcAft>
              <a:buFont typeface="Wingdings" panose="05000000000000000000" pitchFamily="2" charset="2"/>
              <a:buChar char="Ø"/>
            </a:pPr>
            <a:r>
              <a:rPr lang="en-US"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Haar Cascade for Bus Detection </a:t>
            </a:r>
            <a:endParaRPr lang="en-IN" dirty="0">
              <a:solidFill>
                <a:srgbClr val="0D0D0D"/>
              </a:solidFill>
              <a:effectLst/>
              <a:latin typeface="Times New Roman" panose="02020603050405020304" pitchFamily="18" charset="0"/>
              <a:ea typeface="Times New Roman" panose="02020603050405020304" pitchFamily="18" charset="0"/>
              <a:cs typeface="Mangal" panose="02040503050203030202" pitchFamily="18" charset="0"/>
            </a:endParaRPr>
          </a:p>
          <a:p>
            <a:pPr marL="685800" lvl="1" algn="just">
              <a:spcBef>
                <a:spcPts val="800"/>
              </a:spcBef>
              <a:spcAft>
                <a:spcPts val="800"/>
              </a:spcAft>
              <a:buFont typeface="Wingdings" panose="05000000000000000000" pitchFamily="2" charset="2"/>
              <a:buChar char="Ø"/>
            </a:pPr>
            <a:r>
              <a:rPr lang="en-US"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Haar Cascade for Two-Wheeler Detection</a:t>
            </a:r>
          </a:p>
          <a:p>
            <a:pPr marL="685800" lvl="1" algn="just">
              <a:spcBef>
                <a:spcPts val="800"/>
              </a:spcBef>
              <a:spcAft>
                <a:spcPts val="800"/>
              </a:spcAft>
              <a:buFont typeface="Wingdings" panose="05000000000000000000" pitchFamily="2" charset="2"/>
              <a:buChar char="Ø"/>
            </a:pPr>
            <a:r>
              <a:rPr lang="en-US" dirty="0">
                <a:solidFill>
                  <a:srgbClr val="0D0D0D"/>
                </a:solidFill>
                <a:effectLst/>
                <a:latin typeface="Times New Roman" panose="02020603050405020304" pitchFamily="18" charset="0"/>
                <a:ea typeface="Times New Roman" panose="02020603050405020304" pitchFamily="18" charset="0"/>
              </a:rPr>
              <a:t>Haar Cascade for Pedestrian Detection</a:t>
            </a:r>
            <a:endParaRPr lang="en-IN" dirty="0">
              <a:effectLst/>
              <a:latin typeface="Times New Roman" panose="0202060305040502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558984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083A-0F18-4305-A4EB-006C6E9F8996}"/>
              </a:ext>
            </a:extLst>
          </p:cNvPr>
          <p:cNvSpPr>
            <a:spLocks noGrp="1"/>
          </p:cNvSpPr>
          <p:nvPr>
            <p:ph type="title"/>
          </p:nvPr>
        </p:nvSpPr>
        <p:spPr>
          <a:xfrm>
            <a:off x="677333" y="340659"/>
            <a:ext cx="8596668" cy="708212"/>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Implementation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102C1B-D7D8-4265-924C-C3520814B365}"/>
              </a:ext>
            </a:extLst>
          </p:cNvPr>
          <p:cNvSpPr>
            <a:spLocks noGrp="1"/>
          </p:cNvSpPr>
          <p:nvPr>
            <p:ph idx="1"/>
          </p:nvPr>
        </p:nvSpPr>
        <p:spPr>
          <a:xfrm>
            <a:off x="811805" y="1048872"/>
            <a:ext cx="8852148" cy="550536"/>
          </a:xfrm>
        </p:spPr>
        <p:txBody>
          <a:bodyPr>
            <a:normAutofit/>
          </a:bodyPr>
          <a:lstStyle/>
          <a:p>
            <a:pPr fontAlgn="base">
              <a:lnSpc>
                <a:spcPct val="150000"/>
              </a:lnSpc>
              <a:spcAft>
                <a:spcPts val="800"/>
              </a:spcAft>
            </a:pPr>
            <a:r>
              <a:rPr lang="en-US" sz="1600" dirty="0">
                <a:latin typeface="Times New Roman" panose="02020603050405020304" pitchFamily="18" charset="0"/>
                <a:cs typeface="Times New Roman" panose="02020603050405020304" pitchFamily="18" charset="0"/>
              </a:rPr>
              <a:t>The different kinds of XML Files are imported accordingly including the testing videos.</a:t>
            </a:r>
          </a:p>
        </p:txBody>
      </p:sp>
      <p:pic>
        <p:nvPicPr>
          <p:cNvPr id="5" name="Picture 4">
            <a:extLst>
              <a:ext uri="{FF2B5EF4-FFF2-40B4-BE49-F238E27FC236}">
                <a16:creationId xmlns:a16="http://schemas.microsoft.com/office/drawing/2014/main" id="{8AB54E6E-3AE8-47F4-8CD5-4F37AB3A6729}"/>
              </a:ext>
            </a:extLst>
          </p:cNvPr>
          <p:cNvPicPr>
            <a:picLocks noChangeAspect="1"/>
          </p:cNvPicPr>
          <p:nvPr/>
        </p:nvPicPr>
        <p:blipFill>
          <a:blip r:embed="rId2"/>
          <a:stretch>
            <a:fillRect/>
          </a:stretch>
        </p:blipFill>
        <p:spPr>
          <a:xfrm>
            <a:off x="939301" y="2298270"/>
            <a:ext cx="4770533" cy="861135"/>
          </a:xfrm>
          <a:prstGeom prst="rect">
            <a:avLst/>
          </a:prstGeom>
        </p:spPr>
      </p:pic>
      <p:sp>
        <p:nvSpPr>
          <p:cNvPr id="10" name="Content Placeholder 2">
            <a:extLst>
              <a:ext uri="{FF2B5EF4-FFF2-40B4-BE49-F238E27FC236}">
                <a16:creationId xmlns:a16="http://schemas.microsoft.com/office/drawing/2014/main" id="{4A2372EB-7FD2-4EBA-BA74-09ADC4175A1C}"/>
              </a:ext>
            </a:extLst>
          </p:cNvPr>
          <p:cNvSpPr txBox="1">
            <a:spLocks/>
          </p:cNvSpPr>
          <p:nvPr/>
        </p:nvSpPr>
        <p:spPr>
          <a:xfrm>
            <a:off x="5942914" y="1573175"/>
            <a:ext cx="4844925" cy="5782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base">
              <a:lnSpc>
                <a:spcPct val="150000"/>
              </a:lnSpc>
              <a:spcAft>
                <a:spcPts val="800"/>
              </a:spcAft>
            </a:pPr>
            <a:r>
              <a:rPr lang="en-US" sz="1600" dirty="0">
                <a:latin typeface="Times New Roman" panose="02020603050405020304" pitchFamily="18" charset="0"/>
                <a:cs typeface="Times New Roman" panose="02020603050405020304" pitchFamily="18" charset="0"/>
              </a:rPr>
              <a:t>For Bike Detection:</a:t>
            </a:r>
          </a:p>
          <a:p>
            <a:pPr lvl="1" fontAlgn="base">
              <a:lnSpc>
                <a:spcPct val="150000"/>
              </a:lnSpc>
              <a:spcAft>
                <a:spcPts val="800"/>
              </a:spcAft>
            </a:pPr>
            <a:endParaRPr lang="en-US" sz="1400" dirty="0">
              <a:latin typeface="Times New Roman" panose="02020603050405020304" pitchFamily="18" charset="0"/>
              <a:cs typeface="Times New Roman" panose="02020603050405020304" pitchFamily="18" charset="0"/>
            </a:endParaRPr>
          </a:p>
        </p:txBody>
      </p:sp>
      <p:sp>
        <p:nvSpPr>
          <p:cNvPr id="12" name="Content Placeholder 2">
            <a:extLst>
              <a:ext uri="{FF2B5EF4-FFF2-40B4-BE49-F238E27FC236}">
                <a16:creationId xmlns:a16="http://schemas.microsoft.com/office/drawing/2014/main" id="{01F58191-511C-4101-982E-43D7AD0F4852}"/>
              </a:ext>
            </a:extLst>
          </p:cNvPr>
          <p:cNvSpPr txBox="1">
            <a:spLocks/>
          </p:cNvSpPr>
          <p:nvPr/>
        </p:nvSpPr>
        <p:spPr>
          <a:xfrm>
            <a:off x="939301" y="3603552"/>
            <a:ext cx="4844925" cy="5782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base">
              <a:lnSpc>
                <a:spcPct val="150000"/>
              </a:lnSpc>
              <a:spcAft>
                <a:spcPts val="800"/>
              </a:spcAft>
            </a:pPr>
            <a:r>
              <a:rPr lang="en-US" sz="1600" dirty="0">
                <a:latin typeface="Times New Roman" panose="02020603050405020304" pitchFamily="18" charset="0"/>
                <a:cs typeface="Times New Roman" panose="02020603050405020304" pitchFamily="18" charset="0"/>
              </a:rPr>
              <a:t>For Car Detection:</a:t>
            </a:r>
          </a:p>
          <a:p>
            <a:pPr lvl="1" fontAlgn="base">
              <a:lnSpc>
                <a:spcPct val="150000"/>
              </a:lnSpc>
              <a:spcAft>
                <a:spcPts val="800"/>
              </a:spcAft>
            </a:pPr>
            <a:endParaRPr lang="en-US" sz="1400" dirty="0">
              <a:latin typeface="Times New Roman" panose="02020603050405020304" pitchFamily="18" charset="0"/>
              <a:cs typeface="Times New Roman" panose="02020603050405020304" pitchFamily="18" charset="0"/>
            </a:endParaRPr>
          </a:p>
        </p:txBody>
      </p:sp>
      <p:sp>
        <p:nvSpPr>
          <p:cNvPr id="13" name="Content Placeholder 2">
            <a:extLst>
              <a:ext uri="{FF2B5EF4-FFF2-40B4-BE49-F238E27FC236}">
                <a16:creationId xmlns:a16="http://schemas.microsoft.com/office/drawing/2014/main" id="{BDE80E32-5EB2-4BC7-9E1B-B9C56F6D15D2}"/>
              </a:ext>
            </a:extLst>
          </p:cNvPr>
          <p:cNvSpPr txBox="1">
            <a:spLocks/>
          </p:cNvSpPr>
          <p:nvPr/>
        </p:nvSpPr>
        <p:spPr>
          <a:xfrm>
            <a:off x="5942914" y="3675270"/>
            <a:ext cx="4844925" cy="5782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base">
              <a:lnSpc>
                <a:spcPct val="150000"/>
              </a:lnSpc>
              <a:spcAft>
                <a:spcPts val="800"/>
              </a:spcAft>
            </a:pPr>
            <a:r>
              <a:rPr lang="en-US" sz="1600" dirty="0">
                <a:latin typeface="Times New Roman" panose="02020603050405020304" pitchFamily="18" charset="0"/>
                <a:cs typeface="Times New Roman" panose="02020603050405020304" pitchFamily="18" charset="0"/>
              </a:rPr>
              <a:t>For Bus Detection:</a:t>
            </a:r>
          </a:p>
          <a:p>
            <a:pPr lvl="1" fontAlgn="base">
              <a:lnSpc>
                <a:spcPct val="150000"/>
              </a:lnSpc>
              <a:spcAft>
                <a:spcPts val="800"/>
              </a:spcAft>
            </a:pPr>
            <a:endParaRPr lang="en-US" sz="1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89C5A60-477E-4619-8481-E38204A88BCD}"/>
              </a:ext>
            </a:extLst>
          </p:cNvPr>
          <p:cNvPicPr>
            <a:picLocks noChangeAspect="1"/>
          </p:cNvPicPr>
          <p:nvPr/>
        </p:nvPicPr>
        <p:blipFill>
          <a:blip r:embed="rId3"/>
          <a:stretch>
            <a:fillRect/>
          </a:stretch>
        </p:blipFill>
        <p:spPr>
          <a:xfrm>
            <a:off x="6103620" y="4253494"/>
            <a:ext cx="3977985" cy="1112616"/>
          </a:xfrm>
          <a:prstGeom prst="rect">
            <a:avLst/>
          </a:prstGeom>
        </p:spPr>
      </p:pic>
      <p:sp>
        <p:nvSpPr>
          <p:cNvPr id="15" name="Content Placeholder 2">
            <a:extLst>
              <a:ext uri="{FF2B5EF4-FFF2-40B4-BE49-F238E27FC236}">
                <a16:creationId xmlns:a16="http://schemas.microsoft.com/office/drawing/2014/main" id="{E0149497-2FFA-4978-B6A3-D61FB44CBEA6}"/>
              </a:ext>
            </a:extLst>
          </p:cNvPr>
          <p:cNvSpPr txBox="1">
            <a:spLocks/>
          </p:cNvSpPr>
          <p:nvPr/>
        </p:nvSpPr>
        <p:spPr>
          <a:xfrm>
            <a:off x="811804" y="1673570"/>
            <a:ext cx="5992407" cy="55053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base">
              <a:lnSpc>
                <a:spcPct val="150000"/>
              </a:lnSpc>
              <a:spcAft>
                <a:spcPts val="800"/>
              </a:spcAft>
            </a:pPr>
            <a:r>
              <a:rPr lang="en-US" sz="1600" dirty="0">
                <a:latin typeface="Times New Roman" panose="02020603050405020304" pitchFamily="18" charset="0"/>
                <a:cs typeface="Times New Roman" panose="02020603050405020304" pitchFamily="18" charset="0"/>
              </a:rPr>
              <a:t>For Pedestrian Detection:</a:t>
            </a:r>
          </a:p>
          <a:p>
            <a:pPr lvl="1" fontAlgn="base">
              <a:lnSpc>
                <a:spcPct val="150000"/>
              </a:lnSpc>
              <a:spcAft>
                <a:spcPts val="800"/>
              </a:spcAft>
            </a:pPr>
            <a:endParaRPr lang="en-US" sz="14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FD684AFE-7A7C-4C99-A58B-F1EB91A21219}"/>
              </a:ext>
            </a:extLst>
          </p:cNvPr>
          <p:cNvPicPr>
            <a:picLocks noChangeAspect="1"/>
          </p:cNvPicPr>
          <p:nvPr/>
        </p:nvPicPr>
        <p:blipFill>
          <a:blip r:embed="rId4"/>
          <a:stretch>
            <a:fillRect/>
          </a:stretch>
        </p:blipFill>
        <p:spPr>
          <a:xfrm>
            <a:off x="6096000" y="2235776"/>
            <a:ext cx="3985605" cy="1104996"/>
          </a:xfrm>
          <a:prstGeom prst="rect">
            <a:avLst/>
          </a:prstGeom>
        </p:spPr>
      </p:pic>
      <p:pic>
        <p:nvPicPr>
          <p:cNvPr id="19" name="Picture 18">
            <a:extLst>
              <a:ext uri="{FF2B5EF4-FFF2-40B4-BE49-F238E27FC236}">
                <a16:creationId xmlns:a16="http://schemas.microsoft.com/office/drawing/2014/main" id="{5050896C-F2C0-4C7F-B5C9-F2A5FEB944BA}"/>
              </a:ext>
            </a:extLst>
          </p:cNvPr>
          <p:cNvPicPr>
            <a:picLocks noChangeAspect="1"/>
          </p:cNvPicPr>
          <p:nvPr/>
        </p:nvPicPr>
        <p:blipFill>
          <a:blip r:embed="rId5"/>
          <a:stretch>
            <a:fillRect/>
          </a:stretch>
        </p:blipFill>
        <p:spPr>
          <a:xfrm>
            <a:off x="1075127" y="4181776"/>
            <a:ext cx="4634707" cy="1204064"/>
          </a:xfrm>
          <a:prstGeom prst="rect">
            <a:avLst/>
          </a:prstGeom>
        </p:spPr>
      </p:pic>
    </p:spTree>
    <p:extLst>
      <p:ext uri="{BB962C8B-B14F-4D97-AF65-F5344CB8AC3E}">
        <p14:creationId xmlns:p14="http://schemas.microsoft.com/office/powerpoint/2010/main" val="1827437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083A-0F18-4305-A4EB-006C6E9F8996}"/>
              </a:ext>
            </a:extLst>
          </p:cNvPr>
          <p:cNvSpPr>
            <a:spLocks noGrp="1"/>
          </p:cNvSpPr>
          <p:nvPr>
            <p:ph type="title"/>
          </p:nvPr>
        </p:nvSpPr>
        <p:spPr>
          <a:xfrm>
            <a:off x="677334" y="609600"/>
            <a:ext cx="8596668" cy="899886"/>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Execution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102C1B-D7D8-4265-924C-C3520814B365}"/>
              </a:ext>
            </a:extLst>
          </p:cNvPr>
          <p:cNvSpPr>
            <a:spLocks noGrp="1"/>
          </p:cNvSpPr>
          <p:nvPr>
            <p:ph idx="1"/>
          </p:nvPr>
        </p:nvSpPr>
        <p:spPr>
          <a:xfrm>
            <a:off x="892487" y="1509487"/>
            <a:ext cx="9114736" cy="4531876"/>
          </a:xfrm>
        </p:spPr>
        <p:txBody>
          <a:bodyPr>
            <a:normAutofit/>
          </a:bodyPr>
          <a:lstStyle/>
          <a:p>
            <a:pPr fontAlgn="base">
              <a:lnSpc>
                <a:spcPct val="150000"/>
              </a:lnSpc>
              <a:spcAft>
                <a:spcPts val="800"/>
              </a:spcAft>
            </a:pPr>
            <a:r>
              <a:rPr lang="en-US" dirty="0">
                <a:latin typeface="Times New Roman" panose="02020603050405020304" pitchFamily="18" charset="0"/>
                <a:cs typeface="Times New Roman" panose="02020603050405020304" pitchFamily="18" charset="0"/>
              </a:rPr>
              <a:t>Detecting Pedestrians:</a:t>
            </a:r>
          </a:p>
          <a:p>
            <a:pPr lvl="1" fontAlgn="base">
              <a:lnSpc>
                <a:spcPct val="150000"/>
              </a:lnSpc>
              <a:spcAft>
                <a:spcPts val="800"/>
              </a:spcAft>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50BB30C-A3EA-44D3-8654-70EC63EC8CDF}"/>
              </a:ext>
            </a:extLst>
          </p:cNvPr>
          <p:cNvPicPr>
            <a:picLocks noChangeAspect="1"/>
          </p:cNvPicPr>
          <p:nvPr/>
        </p:nvPicPr>
        <p:blipFill>
          <a:blip r:embed="rId2"/>
          <a:stretch>
            <a:fillRect/>
          </a:stretch>
        </p:blipFill>
        <p:spPr>
          <a:xfrm>
            <a:off x="1245467" y="4584923"/>
            <a:ext cx="4473328" cy="2095682"/>
          </a:xfrm>
          <a:prstGeom prst="rect">
            <a:avLst/>
          </a:prstGeom>
        </p:spPr>
      </p:pic>
      <p:pic>
        <p:nvPicPr>
          <p:cNvPr id="7" name="Picture 6">
            <a:extLst>
              <a:ext uri="{FF2B5EF4-FFF2-40B4-BE49-F238E27FC236}">
                <a16:creationId xmlns:a16="http://schemas.microsoft.com/office/drawing/2014/main" id="{61158C20-7CD0-4FD2-92F6-AEE3858D664D}"/>
              </a:ext>
            </a:extLst>
          </p:cNvPr>
          <p:cNvPicPr>
            <a:picLocks noChangeAspect="1"/>
          </p:cNvPicPr>
          <p:nvPr/>
        </p:nvPicPr>
        <p:blipFill>
          <a:blip r:embed="rId3"/>
          <a:stretch>
            <a:fillRect/>
          </a:stretch>
        </p:blipFill>
        <p:spPr>
          <a:xfrm>
            <a:off x="5517686" y="2148729"/>
            <a:ext cx="3940078" cy="2149143"/>
          </a:xfrm>
          <a:prstGeom prst="rect">
            <a:avLst/>
          </a:prstGeom>
        </p:spPr>
      </p:pic>
      <p:pic>
        <p:nvPicPr>
          <p:cNvPr id="9" name="Picture 8">
            <a:extLst>
              <a:ext uri="{FF2B5EF4-FFF2-40B4-BE49-F238E27FC236}">
                <a16:creationId xmlns:a16="http://schemas.microsoft.com/office/drawing/2014/main" id="{3550D44D-F409-4F23-BDED-D11E7FB826B2}"/>
              </a:ext>
            </a:extLst>
          </p:cNvPr>
          <p:cNvPicPr>
            <a:picLocks noChangeAspect="1"/>
          </p:cNvPicPr>
          <p:nvPr/>
        </p:nvPicPr>
        <p:blipFill>
          <a:blip r:embed="rId4"/>
          <a:stretch>
            <a:fillRect/>
          </a:stretch>
        </p:blipFill>
        <p:spPr>
          <a:xfrm>
            <a:off x="1359851" y="2148729"/>
            <a:ext cx="2911980" cy="2202605"/>
          </a:xfrm>
          <a:prstGeom prst="rect">
            <a:avLst/>
          </a:prstGeom>
        </p:spPr>
      </p:pic>
      <p:pic>
        <p:nvPicPr>
          <p:cNvPr id="11" name="Picture 10">
            <a:extLst>
              <a:ext uri="{FF2B5EF4-FFF2-40B4-BE49-F238E27FC236}">
                <a16:creationId xmlns:a16="http://schemas.microsoft.com/office/drawing/2014/main" id="{85D2FA53-7DEB-422C-AFB5-B44ABBF75B35}"/>
              </a:ext>
            </a:extLst>
          </p:cNvPr>
          <p:cNvPicPr>
            <a:picLocks noChangeAspect="1"/>
          </p:cNvPicPr>
          <p:nvPr/>
        </p:nvPicPr>
        <p:blipFill>
          <a:blip r:embed="rId5"/>
          <a:stretch>
            <a:fillRect/>
          </a:stretch>
        </p:blipFill>
        <p:spPr>
          <a:xfrm>
            <a:off x="6365877" y="4584923"/>
            <a:ext cx="4229467" cy="2031030"/>
          </a:xfrm>
          <a:prstGeom prst="rect">
            <a:avLst/>
          </a:prstGeom>
        </p:spPr>
      </p:pic>
    </p:spTree>
    <p:extLst>
      <p:ext uri="{BB962C8B-B14F-4D97-AF65-F5344CB8AC3E}">
        <p14:creationId xmlns:p14="http://schemas.microsoft.com/office/powerpoint/2010/main" val="1191778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083A-0F18-4305-A4EB-006C6E9F8996}"/>
              </a:ext>
            </a:extLst>
          </p:cNvPr>
          <p:cNvSpPr>
            <a:spLocks noGrp="1"/>
          </p:cNvSpPr>
          <p:nvPr>
            <p:ph type="title"/>
          </p:nvPr>
        </p:nvSpPr>
        <p:spPr>
          <a:xfrm>
            <a:off x="677334" y="609600"/>
            <a:ext cx="8596668" cy="899886"/>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Execution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102C1B-D7D8-4265-924C-C3520814B365}"/>
              </a:ext>
            </a:extLst>
          </p:cNvPr>
          <p:cNvSpPr>
            <a:spLocks noGrp="1"/>
          </p:cNvSpPr>
          <p:nvPr>
            <p:ph idx="1"/>
          </p:nvPr>
        </p:nvSpPr>
        <p:spPr>
          <a:xfrm>
            <a:off x="892487" y="1509487"/>
            <a:ext cx="9114736" cy="4531876"/>
          </a:xfrm>
        </p:spPr>
        <p:txBody>
          <a:bodyPr>
            <a:normAutofit/>
          </a:bodyPr>
          <a:lstStyle/>
          <a:p>
            <a:pPr fontAlgn="base">
              <a:lnSpc>
                <a:spcPct val="150000"/>
              </a:lnSpc>
              <a:spcAft>
                <a:spcPts val="800"/>
              </a:spcAft>
            </a:pPr>
            <a:r>
              <a:rPr lang="en-US" dirty="0">
                <a:latin typeface="Times New Roman" panose="02020603050405020304" pitchFamily="18" charset="0"/>
                <a:cs typeface="Times New Roman" panose="02020603050405020304" pitchFamily="18" charset="0"/>
              </a:rPr>
              <a:t>Detecting Bus:</a:t>
            </a:r>
          </a:p>
          <a:p>
            <a:pPr lvl="1" fontAlgn="base">
              <a:lnSpc>
                <a:spcPct val="150000"/>
              </a:lnSpc>
              <a:spcAft>
                <a:spcPts val="800"/>
              </a:spcAft>
            </a:pP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FF39462-B7A2-437C-B044-8D78329A79A1}"/>
              </a:ext>
            </a:extLst>
          </p:cNvPr>
          <p:cNvPicPr>
            <a:picLocks noChangeAspect="1"/>
          </p:cNvPicPr>
          <p:nvPr/>
        </p:nvPicPr>
        <p:blipFill>
          <a:blip r:embed="rId2"/>
          <a:stretch>
            <a:fillRect/>
          </a:stretch>
        </p:blipFill>
        <p:spPr>
          <a:xfrm>
            <a:off x="1388510" y="2323117"/>
            <a:ext cx="3475020" cy="2636748"/>
          </a:xfrm>
          <a:prstGeom prst="rect">
            <a:avLst/>
          </a:prstGeom>
        </p:spPr>
      </p:pic>
      <p:pic>
        <p:nvPicPr>
          <p:cNvPr id="10" name="Picture 9">
            <a:extLst>
              <a:ext uri="{FF2B5EF4-FFF2-40B4-BE49-F238E27FC236}">
                <a16:creationId xmlns:a16="http://schemas.microsoft.com/office/drawing/2014/main" id="{C796C026-C956-49F5-B401-E263883F3587}"/>
              </a:ext>
            </a:extLst>
          </p:cNvPr>
          <p:cNvPicPr>
            <a:picLocks noChangeAspect="1"/>
          </p:cNvPicPr>
          <p:nvPr/>
        </p:nvPicPr>
        <p:blipFill>
          <a:blip r:embed="rId3"/>
          <a:stretch>
            <a:fillRect/>
          </a:stretch>
        </p:blipFill>
        <p:spPr>
          <a:xfrm>
            <a:off x="5697866" y="2323117"/>
            <a:ext cx="3475021" cy="2636748"/>
          </a:xfrm>
          <a:prstGeom prst="rect">
            <a:avLst/>
          </a:prstGeom>
        </p:spPr>
      </p:pic>
    </p:spTree>
    <p:extLst>
      <p:ext uri="{BB962C8B-B14F-4D97-AF65-F5344CB8AC3E}">
        <p14:creationId xmlns:p14="http://schemas.microsoft.com/office/powerpoint/2010/main" val="843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083A-0F18-4305-A4EB-006C6E9F8996}"/>
              </a:ext>
            </a:extLst>
          </p:cNvPr>
          <p:cNvSpPr>
            <a:spLocks noGrp="1"/>
          </p:cNvSpPr>
          <p:nvPr>
            <p:ph type="title"/>
          </p:nvPr>
        </p:nvSpPr>
        <p:spPr>
          <a:xfrm>
            <a:off x="677334" y="609600"/>
            <a:ext cx="8596668" cy="899886"/>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Execution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102C1B-D7D8-4265-924C-C3520814B365}"/>
              </a:ext>
            </a:extLst>
          </p:cNvPr>
          <p:cNvSpPr>
            <a:spLocks noGrp="1"/>
          </p:cNvSpPr>
          <p:nvPr>
            <p:ph idx="1"/>
          </p:nvPr>
        </p:nvSpPr>
        <p:spPr>
          <a:xfrm>
            <a:off x="892487" y="1509486"/>
            <a:ext cx="9114736" cy="4531876"/>
          </a:xfrm>
        </p:spPr>
        <p:txBody>
          <a:bodyPr>
            <a:normAutofit/>
          </a:bodyPr>
          <a:lstStyle/>
          <a:p>
            <a:pPr fontAlgn="base">
              <a:lnSpc>
                <a:spcPct val="150000"/>
              </a:lnSpc>
              <a:spcAft>
                <a:spcPts val="800"/>
              </a:spcAft>
            </a:pPr>
            <a:r>
              <a:rPr lang="en-US" dirty="0">
                <a:latin typeface="Times New Roman" panose="02020603050405020304" pitchFamily="18" charset="0"/>
                <a:cs typeface="Times New Roman" panose="02020603050405020304" pitchFamily="18" charset="0"/>
              </a:rPr>
              <a:t>Detecting Car:</a:t>
            </a:r>
          </a:p>
          <a:p>
            <a:pPr lvl="1" fontAlgn="base">
              <a:lnSpc>
                <a:spcPct val="150000"/>
              </a:lnSpc>
              <a:spcAft>
                <a:spcPts val="800"/>
              </a:spcAft>
            </a:pP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9F485A1-1CCF-4E85-B185-3C6C074A1BD7}"/>
              </a:ext>
            </a:extLst>
          </p:cNvPr>
          <p:cNvPicPr>
            <a:picLocks noChangeAspect="1"/>
          </p:cNvPicPr>
          <p:nvPr/>
        </p:nvPicPr>
        <p:blipFill>
          <a:blip r:embed="rId2"/>
          <a:stretch>
            <a:fillRect/>
          </a:stretch>
        </p:blipFill>
        <p:spPr>
          <a:xfrm>
            <a:off x="892487" y="2697101"/>
            <a:ext cx="3105274" cy="2412781"/>
          </a:xfrm>
          <a:prstGeom prst="rect">
            <a:avLst/>
          </a:prstGeom>
        </p:spPr>
      </p:pic>
      <p:pic>
        <p:nvPicPr>
          <p:cNvPr id="10" name="Picture 9">
            <a:extLst>
              <a:ext uri="{FF2B5EF4-FFF2-40B4-BE49-F238E27FC236}">
                <a16:creationId xmlns:a16="http://schemas.microsoft.com/office/drawing/2014/main" id="{2795938C-AA99-4B74-BDCD-12BFE116494B}"/>
              </a:ext>
            </a:extLst>
          </p:cNvPr>
          <p:cNvPicPr>
            <a:picLocks noChangeAspect="1"/>
          </p:cNvPicPr>
          <p:nvPr/>
        </p:nvPicPr>
        <p:blipFill>
          <a:blip r:embed="rId3"/>
          <a:stretch>
            <a:fillRect/>
          </a:stretch>
        </p:blipFill>
        <p:spPr>
          <a:xfrm>
            <a:off x="4376694" y="2697101"/>
            <a:ext cx="3265732" cy="2412781"/>
          </a:xfrm>
          <a:prstGeom prst="rect">
            <a:avLst/>
          </a:prstGeom>
        </p:spPr>
      </p:pic>
      <p:pic>
        <p:nvPicPr>
          <p:cNvPr id="13" name="Picture 12">
            <a:extLst>
              <a:ext uri="{FF2B5EF4-FFF2-40B4-BE49-F238E27FC236}">
                <a16:creationId xmlns:a16="http://schemas.microsoft.com/office/drawing/2014/main" id="{CAB05F7C-4466-44B6-8C1F-C5609BF532C7}"/>
              </a:ext>
            </a:extLst>
          </p:cNvPr>
          <p:cNvPicPr>
            <a:picLocks noChangeAspect="1"/>
          </p:cNvPicPr>
          <p:nvPr/>
        </p:nvPicPr>
        <p:blipFill>
          <a:blip r:embed="rId4"/>
          <a:stretch>
            <a:fillRect/>
          </a:stretch>
        </p:blipFill>
        <p:spPr>
          <a:xfrm>
            <a:off x="8033354" y="2697101"/>
            <a:ext cx="2679470" cy="2361233"/>
          </a:xfrm>
          <a:prstGeom prst="rect">
            <a:avLst/>
          </a:prstGeom>
        </p:spPr>
      </p:pic>
    </p:spTree>
    <p:extLst>
      <p:ext uri="{BB962C8B-B14F-4D97-AF65-F5344CB8AC3E}">
        <p14:creationId xmlns:p14="http://schemas.microsoft.com/office/powerpoint/2010/main" val="3576999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083A-0F18-4305-A4EB-006C6E9F8996}"/>
              </a:ext>
            </a:extLst>
          </p:cNvPr>
          <p:cNvSpPr>
            <a:spLocks noGrp="1"/>
          </p:cNvSpPr>
          <p:nvPr>
            <p:ph type="title"/>
          </p:nvPr>
        </p:nvSpPr>
        <p:spPr>
          <a:xfrm>
            <a:off x="677334" y="609600"/>
            <a:ext cx="8596668" cy="899886"/>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Execution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102C1B-D7D8-4265-924C-C3520814B365}"/>
              </a:ext>
            </a:extLst>
          </p:cNvPr>
          <p:cNvSpPr>
            <a:spLocks noGrp="1"/>
          </p:cNvSpPr>
          <p:nvPr>
            <p:ph idx="1"/>
          </p:nvPr>
        </p:nvSpPr>
        <p:spPr>
          <a:xfrm>
            <a:off x="892487" y="1509487"/>
            <a:ext cx="9114736" cy="4531876"/>
          </a:xfrm>
        </p:spPr>
        <p:txBody>
          <a:bodyPr>
            <a:normAutofit/>
          </a:bodyPr>
          <a:lstStyle/>
          <a:p>
            <a:pPr fontAlgn="base">
              <a:lnSpc>
                <a:spcPct val="150000"/>
              </a:lnSpc>
              <a:spcAft>
                <a:spcPts val="800"/>
              </a:spcAft>
            </a:pPr>
            <a:r>
              <a:rPr lang="en-US" dirty="0">
                <a:latin typeface="Times New Roman" panose="02020603050405020304" pitchFamily="18" charset="0"/>
                <a:cs typeface="Times New Roman" panose="02020603050405020304" pitchFamily="18" charset="0"/>
              </a:rPr>
              <a:t>Detecting Bike:</a:t>
            </a:r>
          </a:p>
          <a:p>
            <a:pPr lvl="1" fontAlgn="base">
              <a:lnSpc>
                <a:spcPct val="150000"/>
              </a:lnSpc>
              <a:spcAft>
                <a:spcPts val="800"/>
              </a:spcAft>
            </a:pP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26BA357-27F6-4E34-B17E-91FD816CC44C}"/>
              </a:ext>
            </a:extLst>
          </p:cNvPr>
          <p:cNvPicPr>
            <a:picLocks noChangeAspect="1"/>
          </p:cNvPicPr>
          <p:nvPr/>
        </p:nvPicPr>
        <p:blipFill>
          <a:blip r:embed="rId2"/>
          <a:stretch>
            <a:fillRect/>
          </a:stretch>
        </p:blipFill>
        <p:spPr>
          <a:xfrm>
            <a:off x="1392142" y="2654838"/>
            <a:ext cx="3322608" cy="2491956"/>
          </a:xfrm>
          <a:prstGeom prst="rect">
            <a:avLst/>
          </a:prstGeom>
        </p:spPr>
      </p:pic>
      <p:pic>
        <p:nvPicPr>
          <p:cNvPr id="10" name="Picture 9">
            <a:extLst>
              <a:ext uri="{FF2B5EF4-FFF2-40B4-BE49-F238E27FC236}">
                <a16:creationId xmlns:a16="http://schemas.microsoft.com/office/drawing/2014/main" id="{1D4DF3F0-14A5-445A-A626-C0F4544ABEFA}"/>
              </a:ext>
            </a:extLst>
          </p:cNvPr>
          <p:cNvPicPr>
            <a:picLocks noChangeAspect="1"/>
          </p:cNvPicPr>
          <p:nvPr/>
        </p:nvPicPr>
        <p:blipFill>
          <a:blip r:embed="rId3"/>
          <a:stretch>
            <a:fillRect/>
          </a:stretch>
        </p:blipFill>
        <p:spPr>
          <a:xfrm>
            <a:off x="5413997" y="2502425"/>
            <a:ext cx="6005080" cy="2796782"/>
          </a:xfrm>
          <a:prstGeom prst="rect">
            <a:avLst/>
          </a:prstGeom>
        </p:spPr>
      </p:pic>
    </p:spTree>
    <p:extLst>
      <p:ext uri="{BB962C8B-B14F-4D97-AF65-F5344CB8AC3E}">
        <p14:creationId xmlns:p14="http://schemas.microsoft.com/office/powerpoint/2010/main" val="1401711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083A-0F18-4305-A4EB-006C6E9F8996}"/>
              </a:ext>
            </a:extLst>
          </p:cNvPr>
          <p:cNvSpPr>
            <a:spLocks noGrp="1"/>
          </p:cNvSpPr>
          <p:nvPr>
            <p:ph type="title"/>
          </p:nvPr>
        </p:nvSpPr>
        <p:spPr>
          <a:xfrm>
            <a:off x="1493122" y="486869"/>
            <a:ext cx="8596668" cy="899886"/>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Journal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102C1B-D7D8-4265-924C-C3520814B365}"/>
              </a:ext>
            </a:extLst>
          </p:cNvPr>
          <p:cNvSpPr>
            <a:spLocks noGrp="1"/>
          </p:cNvSpPr>
          <p:nvPr>
            <p:ph idx="1"/>
          </p:nvPr>
        </p:nvSpPr>
        <p:spPr>
          <a:xfrm>
            <a:off x="668369" y="1303299"/>
            <a:ext cx="9114736" cy="578877"/>
          </a:xfrm>
        </p:spPr>
        <p:txBody>
          <a:bodyPr>
            <a:normAutofit lnSpcReduction="10000"/>
          </a:bodyPr>
          <a:lstStyle/>
          <a:p>
            <a:pPr fontAlgn="base">
              <a:lnSpc>
                <a:spcPct val="150000"/>
              </a:lnSpc>
              <a:spcAft>
                <a:spcPts val="800"/>
              </a:spcAft>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Paper got Accepted and Published in Stochastic Modeling and Applications Journal</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base">
              <a:lnSpc>
                <a:spcPct val="150000"/>
              </a:lnSpc>
              <a:spcAft>
                <a:spcPts val="800"/>
              </a:spcAft>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A2830AD-F69F-49B7-9BE9-0E39027CE792}"/>
              </a:ext>
            </a:extLst>
          </p:cNvPr>
          <p:cNvPicPr>
            <a:picLocks noChangeAspect="1"/>
          </p:cNvPicPr>
          <p:nvPr/>
        </p:nvPicPr>
        <p:blipFill>
          <a:blip r:embed="rId2"/>
          <a:stretch>
            <a:fillRect/>
          </a:stretch>
        </p:blipFill>
        <p:spPr>
          <a:xfrm>
            <a:off x="3516406" y="1882176"/>
            <a:ext cx="5159187" cy="4522692"/>
          </a:xfrm>
          <a:prstGeom prst="rect">
            <a:avLst/>
          </a:prstGeom>
        </p:spPr>
      </p:pic>
    </p:spTree>
    <p:extLst>
      <p:ext uri="{BB962C8B-B14F-4D97-AF65-F5344CB8AC3E}">
        <p14:creationId xmlns:p14="http://schemas.microsoft.com/office/powerpoint/2010/main" val="1504729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083A-0F18-4305-A4EB-006C6E9F8996}"/>
              </a:ext>
            </a:extLst>
          </p:cNvPr>
          <p:cNvSpPr>
            <a:spLocks noGrp="1"/>
          </p:cNvSpPr>
          <p:nvPr>
            <p:ph type="title"/>
          </p:nvPr>
        </p:nvSpPr>
        <p:spPr>
          <a:xfrm>
            <a:off x="1493122" y="486869"/>
            <a:ext cx="8596668" cy="899886"/>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Journal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102C1B-D7D8-4265-924C-C3520814B365}"/>
              </a:ext>
            </a:extLst>
          </p:cNvPr>
          <p:cNvSpPr>
            <a:spLocks noGrp="1"/>
          </p:cNvSpPr>
          <p:nvPr>
            <p:ph idx="1"/>
          </p:nvPr>
        </p:nvSpPr>
        <p:spPr>
          <a:xfrm>
            <a:off x="668369" y="1303299"/>
            <a:ext cx="9114736" cy="4774772"/>
          </a:xfrm>
        </p:spPr>
        <p:txBody>
          <a:bodyPr>
            <a:normAutofit/>
          </a:bodyPr>
          <a:lstStyle/>
          <a:p>
            <a:pPr fontAlgn="base">
              <a:lnSpc>
                <a:spcPct val="150000"/>
              </a:lnSpc>
              <a:spcAft>
                <a:spcPts val="800"/>
              </a:spcAft>
            </a:pPr>
            <a:r>
              <a:rPr lang="en-US" dirty="0">
                <a:solidFill>
                  <a:schemeClr val="tx1">
                    <a:lumMod val="95000"/>
                    <a:lumOff val="5000"/>
                  </a:schemeClr>
                </a:solidFill>
                <a:latin typeface="Times New Roman" panose="0202060305040502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rPr>
              <a:t>Paper got Accepted and Published in Stochastic Modeling and Applications Journal</a:t>
            </a:r>
            <a:r>
              <a:rPr lang="en-IN" dirty="0">
                <a:solidFill>
                  <a:schemeClr val="tx1">
                    <a:lumMod val="95000"/>
                    <a:lumOff val="5000"/>
                  </a:schemeClr>
                </a:solidFill>
                <a:latin typeface="Times New Roman" panose="0202060305040502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rPr>
              <a:t>.</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base">
              <a:lnSpc>
                <a:spcPct val="150000"/>
              </a:lnSpc>
              <a:spcAft>
                <a:spcPts val="800"/>
              </a:spcAft>
            </a:pP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DE07BB5-D350-4FBF-A02C-569994A17027}"/>
              </a:ext>
            </a:extLst>
          </p:cNvPr>
          <p:cNvPicPr>
            <a:picLocks noChangeAspect="1"/>
          </p:cNvPicPr>
          <p:nvPr/>
        </p:nvPicPr>
        <p:blipFill>
          <a:blip r:embed="rId3"/>
          <a:stretch>
            <a:fillRect/>
          </a:stretch>
        </p:blipFill>
        <p:spPr>
          <a:xfrm>
            <a:off x="2640031" y="1864658"/>
            <a:ext cx="5311664" cy="4658329"/>
          </a:xfrm>
          <a:prstGeom prst="rect">
            <a:avLst/>
          </a:prstGeom>
        </p:spPr>
      </p:pic>
    </p:spTree>
    <p:extLst>
      <p:ext uri="{BB962C8B-B14F-4D97-AF65-F5344CB8AC3E}">
        <p14:creationId xmlns:p14="http://schemas.microsoft.com/office/powerpoint/2010/main" val="903214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5CCFA993-C2B1-49BE-98C3-3485D2C5F07E}"/>
              </a:ext>
            </a:extLst>
          </p:cNvPr>
          <p:cNvSpPr>
            <a:spLocks noChangeArrowheads="1"/>
          </p:cNvSpPr>
          <p:nvPr/>
        </p:nvSpPr>
        <p:spPr bwMode="auto">
          <a:xfrm>
            <a:off x="991058" y="56061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8" name="Picture 4" descr="Green Thank You Vector Images (over 1,400)">
            <a:extLst>
              <a:ext uri="{FF2B5EF4-FFF2-40B4-BE49-F238E27FC236}">
                <a16:creationId xmlns:a16="http://schemas.microsoft.com/office/drawing/2014/main" id="{5BD841B1-B09C-47C8-B4AA-2C84AD5FA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5558" y="1836476"/>
            <a:ext cx="4244868"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981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083A-0F18-4305-A4EB-006C6E9F8996}"/>
              </a:ext>
            </a:extLst>
          </p:cNvPr>
          <p:cNvSpPr>
            <a:spLocks noGrp="1"/>
          </p:cNvSpPr>
          <p:nvPr>
            <p:ph type="title"/>
          </p:nvPr>
        </p:nvSpPr>
        <p:spPr>
          <a:xfrm>
            <a:off x="677334" y="609600"/>
            <a:ext cx="8596668" cy="899886"/>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Introduction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102C1B-D7D8-4265-924C-C3520814B365}"/>
              </a:ext>
            </a:extLst>
          </p:cNvPr>
          <p:cNvSpPr>
            <a:spLocks noGrp="1"/>
          </p:cNvSpPr>
          <p:nvPr>
            <p:ph idx="1"/>
          </p:nvPr>
        </p:nvSpPr>
        <p:spPr>
          <a:xfrm>
            <a:off x="515968" y="1509486"/>
            <a:ext cx="9488642" cy="4652682"/>
          </a:xfrm>
        </p:spPr>
        <p:txBody>
          <a:bodyPr>
            <a:normAutofit/>
          </a:bodyPr>
          <a:lstStyle/>
          <a:p>
            <a:pPr marR="585470" algn="just">
              <a:lnSpc>
                <a:spcPct val="150000"/>
              </a:lnSpc>
            </a:pPr>
            <a:r>
              <a:rPr lang="en-US" sz="1600" dirty="0">
                <a:solidFill>
                  <a:schemeClr val="tx1">
                    <a:lumMod val="95000"/>
                    <a:lumOff val="5000"/>
                  </a:schemeClr>
                </a:solidFill>
                <a:effectLst/>
                <a:latin typeface="Times New Roman" panose="02020603050405020304" pitchFamily="18" charset="0"/>
                <a:ea typeface="Times New Roman" panose="02020603050405020304" pitchFamily="18" charset="0"/>
              </a:rPr>
              <a:t>Vision Recognition by Computer is an important part of traffic management and surveillance systems, and it's been a hot topic for research in recent years. Vehicle detection and classification play an important role in systems like this.</a:t>
            </a:r>
            <a:endParaRPr lang="en-IN" sz="16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pPr marR="6985" algn="just">
              <a:lnSpc>
                <a:spcPct val="150000"/>
              </a:lnSpc>
            </a:pPr>
            <a:r>
              <a:rPr lang="en-US" sz="1600" dirty="0">
                <a:solidFill>
                  <a:schemeClr val="tx1">
                    <a:lumMod val="95000"/>
                    <a:lumOff val="5000"/>
                  </a:schemeClr>
                </a:solidFill>
                <a:effectLst/>
                <a:latin typeface="Times New Roman" panose="02020603050405020304" pitchFamily="18" charset="0"/>
                <a:ea typeface="Times New Roman" panose="02020603050405020304" pitchFamily="18" charset="0"/>
              </a:rPr>
              <a:t>The datasets consist of traffic footage from several cities across the world that were used to train the classifier, resulting in a robust classifier. The proposed method is less expensive in terms of computation and has a faster processing speed.</a:t>
            </a:r>
          </a:p>
          <a:p>
            <a:pPr marR="6985" algn="just">
              <a:lnSpc>
                <a:spcPct val="150000"/>
              </a:lnSpc>
            </a:pPr>
            <a:r>
              <a:rPr lang="en-US" sz="1600" spc="-5" dirty="0">
                <a:solidFill>
                  <a:schemeClr val="tx1">
                    <a:lumMod val="95000"/>
                    <a:lumOff val="5000"/>
                  </a:schemeClr>
                </a:solidFill>
                <a:effectLst/>
                <a:latin typeface="Times New Roman" panose="02020603050405020304" pitchFamily="18" charset="0"/>
                <a:ea typeface="Times New Roman" panose="02020603050405020304" pitchFamily="18" charset="0"/>
              </a:rPr>
              <a:t>The Haar cascade is a machine learning object detection approach that uses features given by Paul Viola and Michael Jones in their work to identify things in an image or video. </a:t>
            </a:r>
          </a:p>
          <a:p>
            <a:pPr marR="6985" algn="just">
              <a:lnSpc>
                <a:spcPct val="150000"/>
              </a:lnSpc>
            </a:pPr>
            <a:r>
              <a:rPr lang="en-US" sz="1600" spc="-5" dirty="0">
                <a:solidFill>
                  <a:srgbClr val="292929"/>
                </a:solidFill>
                <a:effectLst/>
                <a:latin typeface="Times New Roman" panose="02020603050405020304" pitchFamily="18" charset="0"/>
                <a:ea typeface="Times New Roman" panose="02020603050405020304" pitchFamily="18" charset="0"/>
              </a:rPr>
              <a:t>Obtaining data (pictures) from video, applying pre-processed images, categorising images into different categories, and training these images using the cascade algorithm are all part of the training-classifier stage. </a:t>
            </a:r>
            <a:endParaRPr lang="en-IN" sz="16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pPr marR="6985" algn="just">
              <a:lnSpc>
                <a:spcPct val="150000"/>
              </a:lnSpc>
            </a:pPr>
            <a:endParaRPr lang="en-IN" sz="1600" dirty="0">
              <a:solidFill>
                <a:schemeClr val="tx1">
                  <a:lumMod val="95000"/>
                  <a:lumOff val="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3032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083A-0F18-4305-A4EB-006C6E9F8996}"/>
              </a:ext>
            </a:extLst>
          </p:cNvPr>
          <p:cNvSpPr>
            <a:spLocks noGrp="1"/>
          </p:cNvSpPr>
          <p:nvPr>
            <p:ph type="title"/>
          </p:nvPr>
        </p:nvSpPr>
        <p:spPr>
          <a:xfrm>
            <a:off x="677334" y="609600"/>
            <a:ext cx="8596668" cy="899886"/>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Objectives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102C1B-D7D8-4265-924C-C3520814B365}"/>
              </a:ext>
            </a:extLst>
          </p:cNvPr>
          <p:cNvSpPr>
            <a:spLocks noGrp="1"/>
          </p:cNvSpPr>
          <p:nvPr>
            <p:ph idx="1"/>
          </p:nvPr>
        </p:nvSpPr>
        <p:spPr>
          <a:xfrm>
            <a:off x="515968" y="1509486"/>
            <a:ext cx="9488642" cy="4652682"/>
          </a:xfrm>
        </p:spPr>
        <p:txBody>
          <a:bodyPr>
            <a:normAutofit/>
          </a:bodyPr>
          <a:lstStyle/>
          <a:p>
            <a:pPr marR="585470" algn="just">
              <a:lnSpc>
                <a:spcPct val="150000"/>
              </a:lnSpc>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The objective of pedestrian detection is to detect the apparent objects in with knowledge collected from the labeled pedestrian and non-pedestrian examples. </a:t>
            </a:r>
          </a:p>
          <a:p>
            <a:pPr marR="585470" algn="just">
              <a:lnSpc>
                <a:spcPct val="150000"/>
              </a:lnSpc>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An essential progress was made in the last decade because of its practical utilization in many computer vision applications such as video surveillance, robotics interaction.</a:t>
            </a:r>
          </a:p>
          <a:p>
            <a:pPr marR="585470" algn="just">
              <a:lnSpc>
                <a:spcPct val="150000"/>
              </a:lnSpc>
            </a:pPr>
            <a:r>
              <a:rPr lang="en-GB" sz="1600" dirty="0">
                <a:effectLst/>
                <a:latin typeface="Times New Roman" panose="02020603050405020304" pitchFamily="18" charset="0"/>
                <a:ea typeface="Times New Roman" panose="02020603050405020304" pitchFamily="18" charset="0"/>
              </a:rPr>
              <a:t>Vehicle and Pedestrian Detection can be helpful in various aspects. Usually, they are mostly used in</a:t>
            </a:r>
            <a:endParaRPr lang="en-IN" sz="1600" dirty="0">
              <a:effectLst/>
              <a:latin typeface="Times New Roman" panose="02020603050405020304" pitchFamily="18" charset="0"/>
              <a:ea typeface="Times New Roman" panose="02020603050405020304" pitchFamily="18" charset="0"/>
            </a:endParaRPr>
          </a:p>
          <a:p>
            <a:pPr marL="1143000" lvl="2" indent="-228600">
              <a:lnSpc>
                <a:spcPct val="150000"/>
              </a:lnSpc>
              <a:buSzPts val="1200"/>
              <a:buFont typeface="Symbol" panose="05050102010706020507" pitchFamily="18" charset="2"/>
              <a:buChar char=""/>
            </a:pPr>
            <a:r>
              <a:rPr lang="en-US" sz="1600" dirty="0">
                <a:solidFill>
                  <a:srgbClr val="000000"/>
                </a:solidFill>
                <a:effectLst/>
                <a:latin typeface="Times New Roman" panose="02020603050405020304" pitchFamily="18" charset="0"/>
                <a:ea typeface="Symbol" panose="05050102010706020507" pitchFamily="18" charset="2"/>
                <a:cs typeface="Symbol" panose="05050102010706020507" pitchFamily="18" charset="2"/>
              </a:rPr>
              <a:t>Traffic Management</a:t>
            </a:r>
          </a:p>
          <a:p>
            <a:pPr marL="1143000" lvl="2" indent="-228600">
              <a:lnSpc>
                <a:spcPct val="150000"/>
              </a:lnSpc>
              <a:buSzPts val="1200"/>
              <a:buFont typeface="Symbol" panose="05050102010706020507" pitchFamily="18" charset="2"/>
              <a:buChar char=""/>
            </a:pPr>
            <a:r>
              <a:rPr lang="en-US" sz="1600" dirty="0">
                <a:solidFill>
                  <a:srgbClr val="000000"/>
                </a:solidFill>
                <a:effectLst/>
                <a:latin typeface="Times New Roman" panose="02020603050405020304" pitchFamily="18" charset="0"/>
                <a:ea typeface="Times New Roman" panose="02020603050405020304" pitchFamily="18" charset="0"/>
              </a:rPr>
              <a:t>Surveillance Systems.</a:t>
            </a:r>
            <a:endParaRPr lang="en-IN" sz="16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3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083A-0F18-4305-A4EB-006C6E9F8996}"/>
              </a:ext>
            </a:extLst>
          </p:cNvPr>
          <p:cNvSpPr>
            <a:spLocks noGrp="1"/>
          </p:cNvSpPr>
          <p:nvPr>
            <p:ph type="title"/>
          </p:nvPr>
        </p:nvSpPr>
        <p:spPr>
          <a:xfrm>
            <a:off x="677334" y="609600"/>
            <a:ext cx="8596668" cy="899886"/>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Existing System</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102C1B-D7D8-4265-924C-C3520814B365}"/>
              </a:ext>
            </a:extLst>
          </p:cNvPr>
          <p:cNvSpPr>
            <a:spLocks noGrp="1"/>
          </p:cNvSpPr>
          <p:nvPr>
            <p:ph idx="1"/>
          </p:nvPr>
        </p:nvSpPr>
        <p:spPr>
          <a:xfrm>
            <a:off x="515968" y="1676400"/>
            <a:ext cx="9488642" cy="4652682"/>
          </a:xfrm>
        </p:spPr>
        <p:txBody>
          <a:bodyPr>
            <a:normAutofit/>
          </a:bodyPr>
          <a:lstStyle/>
          <a:p>
            <a:pPr marL="0" indent="0" algn="just">
              <a:spcBef>
                <a:spcPts val="800"/>
              </a:spcBef>
              <a:spcAft>
                <a:spcPts val="800"/>
              </a:spcAft>
              <a:buNone/>
            </a:pPr>
            <a:r>
              <a:rPr lang="en-US" sz="1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 Existing System helps to detect the Pedestrians using Deep Learning Techniques.</a:t>
            </a:r>
          </a:p>
          <a:p>
            <a:pPr marL="0" indent="0" algn="just">
              <a:spcBef>
                <a:spcPts val="800"/>
              </a:spcBef>
              <a:spcAft>
                <a:spcPts val="800"/>
              </a:spcAft>
              <a:buNone/>
            </a:pPr>
            <a:r>
              <a:rPr lang="en-US" sz="16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It uses the algorithms HOG/Linear SVM. The HOG is used for Feature Extraction and Linear SVM is used for Classifier Selection.</a:t>
            </a:r>
          </a:p>
          <a:p>
            <a:pPr marL="0" indent="0" algn="just">
              <a:spcBef>
                <a:spcPts val="800"/>
              </a:spcBef>
              <a:spcAft>
                <a:spcPts val="800"/>
              </a:spcAft>
              <a:buNone/>
            </a:pPr>
            <a:r>
              <a:rPr lang="en-US" sz="1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major drawback of the existing system are:</a:t>
            </a:r>
          </a:p>
          <a:p>
            <a:pPr lvl="1" algn="just">
              <a:spcBef>
                <a:spcPts val="800"/>
              </a:spcBef>
              <a:spcAft>
                <a:spcPts val="800"/>
              </a:spcAft>
            </a:pPr>
            <a:r>
              <a:rPr 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Speed</a:t>
            </a:r>
          </a:p>
          <a:p>
            <a:pPr lvl="1" algn="just">
              <a:spcBef>
                <a:spcPts val="800"/>
              </a:spcBef>
              <a:spcAft>
                <a:spcPts val="800"/>
              </a:spcAft>
            </a:pPr>
            <a:r>
              <a:rPr 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Resolution</a:t>
            </a:r>
          </a:p>
          <a:p>
            <a:pPr marL="0" indent="0" algn="just">
              <a:spcBef>
                <a:spcPts val="800"/>
              </a:spcBef>
              <a:spcAft>
                <a:spcPts val="800"/>
              </a:spcAft>
              <a:buNone/>
            </a:pPr>
            <a:endParaRPr lang="en-US" sz="1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027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083A-0F18-4305-A4EB-006C6E9F8996}"/>
              </a:ext>
            </a:extLst>
          </p:cNvPr>
          <p:cNvSpPr>
            <a:spLocks noGrp="1"/>
          </p:cNvSpPr>
          <p:nvPr>
            <p:ph type="title"/>
          </p:nvPr>
        </p:nvSpPr>
        <p:spPr>
          <a:xfrm>
            <a:off x="677334" y="609600"/>
            <a:ext cx="8596668" cy="899886"/>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Proposed System</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102C1B-D7D8-4265-924C-C3520814B365}"/>
              </a:ext>
            </a:extLst>
          </p:cNvPr>
          <p:cNvSpPr>
            <a:spLocks noGrp="1"/>
          </p:cNvSpPr>
          <p:nvPr>
            <p:ph idx="1"/>
          </p:nvPr>
        </p:nvSpPr>
        <p:spPr>
          <a:xfrm>
            <a:off x="515968" y="1676400"/>
            <a:ext cx="9488642" cy="4652682"/>
          </a:xfrm>
        </p:spPr>
        <p:txBody>
          <a:bodyPr>
            <a:noAutofit/>
          </a:bodyPr>
          <a:lstStyle/>
          <a:p>
            <a:pPr marL="0" indent="0" algn="just">
              <a:spcBef>
                <a:spcPts val="800"/>
              </a:spcBef>
              <a:spcAft>
                <a:spcPts val="800"/>
              </a:spcAft>
              <a:buNone/>
            </a:pPr>
            <a:r>
              <a:rPr lang="en-US" sz="1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 Proposed System </a:t>
            </a:r>
            <a:r>
              <a:rPr lang="en-US" sz="16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helps to overcome the drawbacks of Speed and Resolution through Feature Extraction and Cascade Classifiers.</a:t>
            </a:r>
          </a:p>
          <a:p>
            <a:pPr marL="0" indent="0" algn="just">
              <a:spcBef>
                <a:spcPts val="800"/>
              </a:spcBef>
              <a:spcAft>
                <a:spcPts val="800"/>
              </a:spcAft>
              <a:buNone/>
            </a:pPr>
            <a:r>
              <a:rPr lang="en-US" sz="16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Haar Cascade Classifier is a Machine Learning Based Approach in which Cascade Function is trained using a sample that contains a lot of positive and negative images.</a:t>
            </a:r>
          </a:p>
          <a:p>
            <a:pPr marL="0" indent="0" algn="l">
              <a:spcBef>
                <a:spcPts val="800"/>
              </a:spcBef>
              <a:spcAft>
                <a:spcPts val="800"/>
              </a:spcAft>
              <a:buNone/>
            </a:pPr>
            <a:r>
              <a:rPr lang="en-US" sz="1600" b="0" i="0" dirty="0">
                <a:solidFill>
                  <a:srgbClr val="292929"/>
                </a:solidFill>
                <a:effectLst/>
                <a:latin typeface="Times New Roman" panose="02020603050405020304" pitchFamily="18" charset="0"/>
                <a:cs typeface="Times New Roman" panose="02020603050405020304" pitchFamily="18" charset="0"/>
              </a:rPr>
              <a:t>The algorithm can be explained in four stages:</a:t>
            </a:r>
          </a:p>
          <a:p>
            <a:pPr lvl="1">
              <a:spcBef>
                <a:spcPts val="800"/>
              </a:spcBef>
              <a:spcAft>
                <a:spcPts val="800"/>
              </a:spcAft>
              <a:buFont typeface="Arial" panose="020B0604020202020204" pitchFamily="34" charset="0"/>
              <a:buChar char="•"/>
            </a:pPr>
            <a:r>
              <a:rPr lang="en-US" b="0" i="0" dirty="0">
                <a:solidFill>
                  <a:srgbClr val="292929"/>
                </a:solidFill>
                <a:effectLst/>
                <a:latin typeface="Times New Roman" panose="02020603050405020304" pitchFamily="18" charset="0"/>
                <a:cs typeface="Times New Roman" panose="02020603050405020304" pitchFamily="18" charset="0"/>
              </a:rPr>
              <a:t>Calculating Haar Features</a:t>
            </a:r>
          </a:p>
          <a:p>
            <a:pPr lvl="1">
              <a:spcBef>
                <a:spcPts val="800"/>
              </a:spcBef>
              <a:spcAft>
                <a:spcPts val="800"/>
              </a:spcAft>
              <a:buFont typeface="Arial" panose="020B0604020202020204" pitchFamily="34" charset="0"/>
              <a:buChar char="•"/>
            </a:pPr>
            <a:r>
              <a:rPr lang="en-US" b="0" i="0" dirty="0">
                <a:solidFill>
                  <a:srgbClr val="292929"/>
                </a:solidFill>
                <a:effectLst/>
                <a:latin typeface="Times New Roman" panose="02020603050405020304" pitchFamily="18" charset="0"/>
                <a:cs typeface="Times New Roman" panose="02020603050405020304" pitchFamily="18" charset="0"/>
              </a:rPr>
              <a:t>Creating Integral Images</a:t>
            </a:r>
          </a:p>
          <a:p>
            <a:pPr lvl="1">
              <a:spcBef>
                <a:spcPts val="800"/>
              </a:spcBef>
              <a:spcAft>
                <a:spcPts val="800"/>
              </a:spcAft>
              <a:buFont typeface="Arial" panose="020B0604020202020204" pitchFamily="34" charset="0"/>
              <a:buChar char="•"/>
            </a:pPr>
            <a:r>
              <a:rPr lang="en-US" b="0" i="0" dirty="0">
                <a:solidFill>
                  <a:srgbClr val="292929"/>
                </a:solidFill>
                <a:effectLst/>
                <a:latin typeface="Times New Roman" panose="02020603050405020304" pitchFamily="18" charset="0"/>
                <a:cs typeface="Times New Roman" panose="02020603050405020304" pitchFamily="18" charset="0"/>
              </a:rPr>
              <a:t>Using Adaboost</a:t>
            </a:r>
          </a:p>
          <a:p>
            <a:pPr lvl="1">
              <a:spcBef>
                <a:spcPts val="800"/>
              </a:spcBef>
              <a:spcAft>
                <a:spcPts val="800"/>
              </a:spcAft>
              <a:buFont typeface="Arial" panose="020B0604020202020204" pitchFamily="34" charset="0"/>
              <a:buChar char="•"/>
            </a:pPr>
            <a:r>
              <a:rPr lang="en-US" b="0" i="0" dirty="0">
                <a:solidFill>
                  <a:srgbClr val="292929"/>
                </a:solidFill>
                <a:effectLst/>
                <a:latin typeface="Times New Roman" panose="02020603050405020304" pitchFamily="18" charset="0"/>
                <a:cs typeface="Times New Roman" panose="02020603050405020304" pitchFamily="18" charset="0"/>
              </a:rPr>
              <a:t>Implementing Cascading Classifiers</a:t>
            </a:r>
            <a:endParaRPr lang="en-US"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spcBef>
                <a:spcPts val="800"/>
              </a:spcBef>
              <a:spcAft>
                <a:spcPts val="800"/>
              </a:spcAft>
              <a:buNone/>
            </a:pPr>
            <a:r>
              <a:rPr lang="en-US" sz="16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The outcome of the AdaBoost classifier is that the strong classifiers are divided into stages to form cascade classifiers which boosts the speed of training.</a:t>
            </a:r>
          </a:p>
        </p:txBody>
      </p:sp>
    </p:spTree>
    <p:extLst>
      <p:ext uri="{BB962C8B-B14F-4D97-AF65-F5344CB8AC3E}">
        <p14:creationId xmlns:p14="http://schemas.microsoft.com/office/powerpoint/2010/main" val="124948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083A-0F18-4305-A4EB-006C6E9F8996}"/>
              </a:ext>
            </a:extLst>
          </p:cNvPr>
          <p:cNvSpPr>
            <a:spLocks noGrp="1"/>
          </p:cNvSpPr>
          <p:nvPr>
            <p:ph type="title"/>
          </p:nvPr>
        </p:nvSpPr>
        <p:spPr>
          <a:xfrm>
            <a:off x="677334" y="609600"/>
            <a:ext cx="8596668" cy="899886"/>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Proposed System</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102C1B-D7D8-4265-924C-C3520814B365}"/>
              </a:ext>
            </a:extLst>
          </p:cNvPr>
          <p:cNvSpPr>
            <a:spLocks noGrp="1"/>
          </p:cNvSpPr>
          <p:nvPr>
            <p:ph idx="1"/>
          </p:nvPr>
        </p:nvSpPr>
        <p:spPr>
          <a:xfrm>
            <a:off x="515968" y="1676400"/>
            <a:ext cx="9488642" cy="4652682"/>
          </a:xfrm>
        </p:spPr>
        <p:txBody>
          <a:bodyPr>
            <a:noAutofit/>
          </a:bodyPr>
          <a:lstStyle/>
          <a:p>
            <a:pPr marL="0" indent="0" algn="just">
              <a:lnSpc>
                <a:spcPct val="150000"/>
              </a:lnSpc>
              <a:buNone/>
            </a:pP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cascade classifier splits the classification work into two stages: </a:t>
            </a:r>
          </a:p>
          <a:p>
            <a:pPr lvl="1" algn="just">
              <a:lnSpc>
                <a:spcPct val="150000"/>
              </a:lnSpc>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Training. </a:t>
            </a:r>
          </a:p>
          <a:p>
            <a:pPr lvl="1" algn="just">
              <a:lnSpc>
                <a:spcPct val="150000"/>
              </a:lnSpc>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Detection.</a:t>
            </a:r>
          </a:p>
          <a:p>
            <a:pPr marL="0" indent="0" algn="just">
              <a:lnSpc>
                <a:spcPct val="150000"/>
              </a:lnSpc>
              <a:buNone/>
            </a:pP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In order to train the cascade classifier, we need a set of positive and negative samples.</a:t>
            </a:r>
            <a:endParaRPr lang="en-US" sz="1600"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Negative samples are collected from arbitrary images, which do not include the objects to be detected and The Positive samples includes the objects which are needed to be detected.</a:t>
            </a:r>
          </a:p>
          <a:p>
            <a:pPr marL="0" indent="0" algn="just">
              <a:lnSpc>
                <a:spcPct val="150000"/>
              </a:lnSpc>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T</a:t>
            </a: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he classifier was trained with a few positive and negative samples, which are arbitrary images of the same size, of which both samples were equally scaled in their size. The classifier generates “1” if the region possibly identifies the face and generates “0” otherwise.</a:t>
            </a:r>
          </a:p>
          <a:p>
            <a:pPr marL="0" indent="0" algn="just">
              <a:lnSpc>
                <a:spcPct val="150000"/>
              </a:lnSpc>
              <a:buNone/>
            </a:pPr>
            <a:endParaRPr lang="en-US" sz="1600" b="0" i="0" dirty="0">
              <a:solidFill>
                <a:srgbClr val="2E2E2E"/>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5275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083A-0F18-4305-A4EB-006C6E9F8996}"/>
              </a:ext>
            </a:extLst>
          </p:cNvPr>
          <p:cNvSpPr>
            <a:spLocks noGrp="1"/>
          </p:cNvSpPr>
          <p:nvPr>
            <p:ph type="title"/>
          </p:nvPr>
        </p:nvSpPr>
        <p:spPr>
          <a:xfrm>
            <a:off x="677334" y="609600"/>
            <a:ext cx="8596668" cy="899886"/>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Methodology</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102C1B-D7D8-4265-924C-C3520814B365}"/>
              </a:ext>
            </a:extLst>
          </p:cNvPr>
          <p:cNvSpPr>
            <a:spLocks noGrp="1"/>
          </p:cNvSpPr>
          <p:nvPr>
            <p:ph idx="1"/>
          </p:nvPr>
        </p:nvSpPr>
        <p:spPr>
          <a:xfrm>
            <a:off x="793875" y="1267440"/>
            <a:ext cx="9114736" cy="4531876"/>
          </a:xfrm>
        </p:spPr>
        <p:txBody>
          <a:bodyPr>
            <a:normAutofit/>
          </a:bodyPr>
          <a:lstStyle/>
          <a:p>
            <a:pPr fontAlgn="base">
              <a:lnSpc>
                <a:spcPct val="150000"/>
              </a:lnSpc>
              <a:spcAft>
                <a:spcPts val="800"/>
              </a:spcAft>
            </a:pPr>
            <a:r>
              <a:rPr lang="en-US" sz="1600" b="0" i="0" dirty="0">
                <a:solidFill>
                  <a:srgbClr val="292929"/>
                </a:solidFill>
                <a:effectLst/>
                <a:latin typeface="Times New Roman" panose="02020603050405020304" pitchFamily="18" charset="0"/>
                <a:cs typeface="Times New Roman" panose="02020603050405020304" pitchFamily="18" charset="0"/>
              </a:rPr>
              <a:t>Haar Cascade is basically a machine learning based approach where a cascade function is trained from a lot of images both positive and negative. </a:t>
            </a:r>
          </a:p>
          <a:p>
            <a:pPr fontAlgn="base">
              <a:lnSpc>
                <a:spcPct val="150000"/>
              </a:lnSpc>
              <a:spcAft>
                <a:spcPts val="800"/>
              </a:spcAft>
            </a:pPr>
            <a:r>
              <a:rPr lang="en-US" sz="1600" b="0" i="0" dirty="0">
                <a:solidFill>
                  <a:srgbClr val="292929"/>
                </a:solidFill>
                <a:effectLst/>
                <a:latin typeface="Times New Roman" panose="02020603050405020304" pitchFamily="18" charset="0"/>
                <a:cs typeface="Times New Roman" panose="02020603050405020304" pitchFamily="18" charset="0"/>
              </a:rPr>
              <a:t> This algorithm requires a lot of </a:t>
            </a:r>
            <a:r>
              <a:rPr lang="en-US" sz="1600" i="0" dirty="0">
                <a:solidFill>
                  <a:srgbClr val="292929"/>
                </a:solidFill>
                <a:effectLst/>
                <a:latin typeface="Times New Roman" panose="02020603050405020304" pitchFamily="18" charset="0"/>
                <a:cs typeface="Times New Roman" panose="02020603050405020304" pitchFamily="18" charset="0"/>
              </a:rPr>
              <a:t>positive images (i.e., objects) and negative images </a:t>
            </a:r>
            <a:r>
              <a:rPr lang="en-US" sz="1600" b="0" i="0" dirty="0">
                <a:solidFill>
                  <a:srgbClr val="292929"/>
                </a:solidFill>
                <a:effectLst/>
                <a:latin typeface="Times New Roman" panose="02020603050405020304" pitchFamily="18" charset="0"/>
                <a:cs typeface="Times New Roman" panose="02020603050405020304" pitchFamily="18" charset="0"/>
              </a:rPr>
              <a:t>(i.e., non-objects) to train the classifier, similar to other machine learning models.</a:t>
            </a:r>
          </a:p>
          <a:p>
            <a:pPr fontAlgn="base">
              <a:lnSpc>
                <a:spcPct val="150000"/>
              </a:lnSpc>
              <a:spcAft>
                <a:spcPts val="800"/>
              </a:spcAft>
            </a:pPr>
            <a:endParaRPr lang="en-IN" sz="1600" dirty="0">
              <a:latin typeface="Times New Roman" panose="02020603050405020304" pitchFamily="18" charset="0"/>
              <a:cs typeface="Times New Roman" panose="02020603050405020304" pitchFamily="18" charset="0"/>
            </a:endParaRPr>
          </a:p>
        </p:txBody>
      </p:sp>
      <p:graphicFrame>
        <p:nvGraphicFramePr>
          <p:cNvPr id="4" name="Object 3">
            <a:extLst>
              <a:ext uri="{FF2B5EF4-FFF2-40B4-BE49-F238E27FC236}">
                <a16:creationId xmlns:a16="http://schemas.microsoft.com/office/drawing/2014/main" id="{0C1700FA-4501-46E7-AE4E-C94A36878195}"/>
              </a:ext>
            </a:extLst>
          </p:cNvPr>
          <p:cNvGraphicFramePr>
            <a:graphicFrameLocks noChangeAspect="1"/>
          </p:cNvGraphicFramePr>
          <p:nvPr>
            <p:extLst>
              <p:ext uri="{D42A27DB-BD31-4B8C-83A1-F6EECF244321}">
                <p14:modId xmlns:p14="http://schemas.microsoft.com/office/powerpoint/2010/main" val="540752472"/>
              </p:ext>
            </p:extLst>
          </p:nvPr>
        </p:nvGraphicFramePr>
        <p:xfrm>
          <a:off x="3542949" y="3429000"/>
          <a:ext cx="3135757" cy="2819399"/>
        </p:xfrm>
        <a:graphic>
          <a:graphicData uri="http://schemas.openxmlformats.org/presentationml/2006/ole">
            <mc:AlternateContent xmlns:mc="http://schemas.openxmlformats.org/markup-compatibility/2006">
              <mc:Choice xmlns:v="urn:schemas-microsoft-com:vml" Requires="v">
                <p:oleObj spid="_x0000_s2085" name="Bitmap Image" r:id="rId3" imgW="2865240" imgH="2194560" progId="Paint.Picture">
                  <p:embed/>
                </p:oleObj>
              </mc:Choice>
              <mc:Fallback>
                <p:oleObj name="Bitmap Image" r:id="rId3" imgW="2865240" imgH="2194560" progId="Paint.Picture">
                  <p:embed/>
                  <p:pic>
                    <p:nvPicPr>
                      <p:cNvPr id="0" name=""/>
                      <p:cNvPicPr/>
                      <p:nvPr/>
                    </p:nvPicPr>
                    <p:blipFill>
                      <a:blip r:embed="rId4"/>
                      <a:stretch>
                        <a:fillRect/>
                      </a:stretch>
                    </p:blipFill>
                    <p:spPr>
                      <a:xfrm>
                        <a:off x="3542949" y="3429000"/>
                        <a:ext cx="3135757" cy="2819399"/>
                      </a:xfrm>
                      <a:prstGeom prst="rect">
                        <a:avLst/>
                      </a:prstGeom>
                    </p:spPr>
                  </p:pic>
                </p:oleObj>
              </mc:Fallback>
            </mc:AlternateContent>
          </a:graphicData>
        </a:graphic>
      </p:graphicFrame>
    </p:spTree>
    <p:extLst>
      <p:ext uri="{BB962C8B-B14F-4D97-AF65-F5344CB8AC3E}">
        <p14:creationId xmlns:p14="http://schemas.microsoft.com/office/powerpoint/2010/main" val="2080092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083A-0F18-4305-A4EB-006C6E9F8996}"/>
              </a:ext>
            </a:extLst>
          </p:cNvPr>
          <p:cNvSpPr>
            <a:spLocks noGrp="1"/>
          </p:cNvSpPr>
          <p:nvPr>
            <p:ph type="title"/>
          </p:nvPr>
        </p:nvSpPr>
        <p:spPr>
          <a:xfrm>
            <a:off x="659405" y="450785"/>
            <a:ext cx="8596668" cy="714627"/>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Methodology</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102C1B-D7D8-4265-924C-C3520814B365}"/>
              </a:ext>
            </a:extLst>
          </p:cNvPr>
          <p:cNvSpPr>
            <a:spLocks noGrp="1"/>
          </p:cNvSpPr>
          <p:nvPr>
            <p:ph idx="1"/>
          </p:nvPr>
        </p:nvSpPr>
        <p:spPr>
          <a:xfrm>
            <a:off x="793875" y="1267440"/>
            <a:ext cx="9114736" cy="4531876"/>
          </a:xfrm>
        </p:spPr>
        <p:txBody>
          <a:bodyPr>
            <a:normAutofit/>
          </a:bodyPr>
          <a:lstStyle/>
          <a:p>
            <a:pPr fontAlgn="base">
              <a:lnSpc>
                <a:spcPct val="150000"/>
              </a:lnSpc>
              <a:spcAft>
                <a:spcPts val="800"/>
              </a:spcAft>
            </a:pPr>
            <a:r>
              <a:rPr lang="en-US" sz="1600" dirty="0">
                <a:latin typeface="Times New Roman" panose="02020603050405020304" pitchFamily="18" charset="0"/>
                <a:cs typeface="Times New Roman" panose="02020603050405020304" pitchFamily="18" charset="0"/>
              </a:rPr>
              <a:t>We need to extract features from the positive and negative images. For that the Haar Features are used i.e., Edge Features, Line Features, Four-Rectangle Features.</a:t>
            </a:r>
          </a:p>
          <a:p>
            <a:pPr fontAlgn="base">
              <a:lnSpc>
                <a:spcPct val="150000"/>
              </a:lnSpc>
              <a:spcAft>
                <a:spcPts val="400"/>
              </a:spcAft>
            </a:pPr>
            <a:r>
              <a:rPr lang="en-US" sz="1600" b="0" i="0" dirty="0">
                <a:solidFill>
                  <a:srgbClr val="292929"/>
                </a:solidFill>
                <a:effectLst/>
                <a:latin typeface="Times New Roman" panose="02020603050405020304" pitchFamily="18" charset="0"/>
                <a:cs typeface="Times New Roman" panose="02020603050405020304" pitchFamily="18" charset="0"/>
              </a:rPr>
              <a:t>Adaptive Boosting or AdaBoost is used to remove redundant features and choose only relevant features. These features are also called as weak classifiers.</a:t>
            </a:r>
          </a:p>
          <a:p>
            <a:pPr fontAlgn="base">
              <a:lnSpc>
                <a:spcPct val="150000"/>
              </a:lnSpc>
              <a:spcAft>
                <a:spcPts val="800"/>
              </a:spcAft>
            </a:pPr>
            <a:r>
              <a:rPr lang="en-US" sz="1600" b="0" i="0" dirty="0">
                <a:solidFill>
                  <a:srgbClr val="292929"/>
                </a:solidFill>
                <a:effectLst/>
                <a:latin typeface="Times New Roman" panose="02020603050405020304" pitchFamily="18" charset="0"/>
                <a:cs typeface="Times New Roman" panose="02020603050405020304" pitchFamily="18" charset="0"/>
              </a:rPr>
              <a:t>A weak classifier alone can’t classify the object but Adaboost constructs a strong classifier as a linear combination of these weak classifiers which is capable of classifying a an object.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16044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1253</TotalTime>
  <Words>1738</Words>
  <Application>Microsoft Office PowerPoint</Application>
  <PresentationFormat>Widescreen</PresentationFormat>
  <Paragraphs>135</Paragraphs>
  <Slides>27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6" baseType="lpstr">
      <vt:lpstr>Arial</vt:lpstr>
      <vt:lpstr>Symbol</vt:lpstr>
      <vt:lpstr>Times New Roman</vt:lpstr>
      <vt:lpstr>Trebuchet MS</vt:lpstr>
      <vt:lpstr>Wingdings</vt:lpstr>
      <vt:lpstr>Wingdings 3</vt:lpstr>
      <vt:lpstr>Facet</vt:lpstr>
      <vt:lpstr>Bitmap Image</vt:lpstr>
      <vt:lpstr>Paintbrush Picture</vt:lpstr>
      <vt:lpstr>Vehicle and Pedestrian Detection Using Haar Cascade</vt:lpstr>
      <vt:lpstr>Abstract</vt:lpstr>
      <vt:lpstr>Introduction</vt:lpstr>
      <vt:lpstr>Objectives</vt:lpstr>
      <vt:lpstr>Existing System</vt:lpstr>
      <vt:lpstr>Proposed System</vt:lpstr>
      <vt:lpstr>Proposed System</vt:lpstr>
      <vt:lpstr>Methodology</vt:lpstr>
      <vt:lpstr>Methodology</vt:lpstr>
      <vt:lpstr>Algorithm</vt:lpstr>
      <vt:lpstr>Algorithm</vt:lpstr>
      <vt:lpstr>Algorithm</vt:lpstr>
      <vt:lpstr>Algorithm</vt:lpstr>
      <vt:lpstr>Algorithm</vt:lpstr>
      <vt:lpstr>Algorithm</vt:lpstr>
      <vt:lpstr>Implementation</vt:lpstr>
      <vt:lpstr>Implementation</vt:lpstr>
      <vt:lpstr>Implementation</vt:lpstr>
      <vt:lpstr>Implementation</vt:lpstr>
      <vt:lpstr>Implementation</vt:lpstr>
      <vt:lpstr>Execution</vt:lpstr>
      <vt:lpstr>Execution</vt:lpstr>
      <vt:lpstr>Execution</vt:lpstr>
      <vt:lpstr>Execution</vt:lpstr>
      <vt:lpstr>Journal </vt:lpstr>
      <vt:lpstr>Journal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 SMS Messages With Watson Knowledge Studio</dc:title>
  <dc:creator>18481A0537</dc:creator>
  <cp:lastModifiedBy>18481A0557</cp:lastModifiedBy>
  <cp:revision>115</cp:revision>
  <dcterms:created xsi:type="dcterms:W3CDTF">2021-07-16T06:58:02Z</dcterms:created>
  <dcterms:modified xsi:type="dcterms:W3CDTF">2022-04-17T10:15:26Z</dcterms:modified>
</cp:coreProperties>
</file>