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352" r:id="rId11"/>
    <p:sldId id="261" r:id="rId12"/>
    <p:sldId id="266" r:id="rId13"/>
    <p:sldId id="265" r:id="rId14"/>
    <p:sldId id="267" r:id="rId15"/>
    <p:sldId id="270" r:id="rId16"/>
    <p:sldId id="271" r:id="rId17"/>
    <p:sldId id="287" r:id="rId18"/>
    <p:sldId id="269" r:id="rId19"/>
    <p:sldId id="288" r:id="rId20"/>
    <p:sldId id="272" r:id="rId21"/>
    <p:sldId id="289" r:id="rId22"/>
    <p:sldId id="290" r:id="rId23"/>
    <p:sldId id="273" r:id="rId24"/>
    <p:sldId id="286"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9" r:id="rId39"/>
    <p:sldId id="304" r:id="rId40"/>
    <p:sldId id="305" r:id="rId41"/>
    <p:sldId id="306" r:id="rId42"/>
    <p:sldId id="307" r:id="rId43"/>
    <p:sldId id="308" r:id="rId44"/>
    <p:sldId id="311" r:id="rId45"/>
    <p:sldId id="390" r:id="rId46"/>
    <p:sldId id="350" r:id="rId47"/>
    <p:sldId id="391" r:id="rId48"/>
    <p:sldId id="392" r:id="rId49"/>
    <p:sldId id="393" r:id="rId50"/>
    <p:sldId id="394" r:id="rId51"/>
    <p:sldId id="31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3180" y="1518603"/>
            <a:ext cx="9144000" cy="2387600"/>
          </a:xfrm>
        </p:spPr>
        <p:txBody>
          <a:bodyPr>
            <a:normAutofit fontScale="90000"/>
            <a:scene3d>
              <a:camera prst="orthographicFront"/>
              <a:lightRig rig="threePt" dir="t"/>
            </a:scene3d>
          </a:bodyPr>
          <a:lstStyle/>
          <a:p>
            <a:r>
              <a:rPr lang="en-US" dirty="0">
                <a:solidFill>
                  <a:schemeClr val="tx1"/>
                </a:solidFill>
                <a:effectLst>
                  <a:outerShdw blurRad="38100" dist="19050" dir="2700000" algn="tl" rotWithShape="0">
                    <a:schemeClr val="dk1">
                      <a:alpha val="40000"/>
                      <a:alpha val="40000"/>
                    </a:schemeClr>
                  </a:outerShdw>
                </a:effectLst>
                <a:latin typeface="Times New Roman" panose="02020603050405020304" charset="0"/>
                <a:cs typeface="Times New Roman" panose="02020603050405020304" charset="0"/>
              </a:rPr>
              <a:t>CSCE 5300 </a:t>
            </a:r>
            <a:br>
              <a:rPr lang="en-US" dirty="0">
                <a:solidFill>
                  <a:schemeClr val="tx1"/>
                </a:solidFill>
                <a:effectLst>
                  <a:outerShdw blurRad="38100" dist="19050" dir="2700000" algn="tl" rotWithShape="0">
                    <a:schemeClr val="dk1">
                      <a:alpha val="40000"/>
                      <a:alpha val="40000"/>
                    </a:schemeClr>
                  </a:outerShdw>
                </a:effectLst>
                <a:latin typeface="Times New Roman" panose="02020603050405020304" charset="0"/>
                <a:cs typeface="Times New Roman" panose="02020603050405020304" charset="0"/>
              </a:rPr>
            </a:br>
            <a:r>
              <a:rPr lang="en-US" dirty="0">
                <a:solidFill>
                  <a:schemeClr val="tx1"/>
                </a:solidFill>
                <a:effectLst>
                  <a:outerShdw blurRad="38100" dist="19050" dir="2700000" algn="tl" rotWithShape="0">
                    <a:schemeClr val="dk1">
                      <a:alpha val="40000"/>
                      <a:alpha val="40000"/>
                    </a:schemeClr>
                  </a:outerShdw>
                </a:effectLst>
                <a:latin typeface="Times New Roman" panose="02020603050405020304" charset="0"/>
                <a:cs typeface="Times New Roman" panose="02020603050405020304" charset="0"/>
              </a:rPr>
              <a:t> INTRODUCTION TO BIG DATA AND DATA SCIENCE</a:t>
            </a:r>
            <a:endParaRPr lang="en-US" dirty="0">
              <a:solidFill>
                <a:schemeClr val="tx1"/>
              </a:solidFill>
              <a:effectLst>
                <a:outerShdw blurRad="38100" dist="19050" dir="2700000" algn="tl" rotWithShape="0">
                  <a:schemeClr val="dk1">
                    <a:alpha val="40000"/>
                    <a:alpha val="40000"/>
                  </a:schemeClr>
                </a:outerShdw>
              </a:effectLst>
              <a:latin typeface="Times New Roman" panose="02020603050405020304" charset="0"/>
              <a:cs typeface="Times New Roman" panose="02020603050405020304" charset="0"/>
            </a:endParaRPr>
          </a:p>
        </p:txBody>
      </p:sp>
      <p:sp>
        <p:nvSpPr>
          <p:cNvPr id="4" name="Subtitle 3"/>
          <p:cNvSpPr/>
          <p:nvPr>
            <p:ph type="subTitle" idx="1"/>
          </p:nvPr>
        </p:nvSpPr>
        <p:spPr>
          <a:xfrm>
            <a:off x="10063480" y="3602355"/>
            <a:ext cx="604520" cy="1655445"/>
          </a:xfrm>
        </p:spPr>
        <p:txBody>
          <a:bodyPr/>
          <a:p>
            <a:r>
              <a:rPr lang="en-IN" altLang="en-US"/>
              <a:t>  </a:t>
            </a:r>
            <a:endParaRPr lang="en-IN" altLang="en-US"/>
          </a:p>
          <a:p>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DATASET</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821055"/>
            <a:ext cx="10972800" cy="5909945"/>
          </a:xfrm>
        </p:spPr>
        <p:txBody>
          <a:bodyPr/>
          <a:p>
            <a:pPr marL="0" indent="0" algn="just">
              <a:buNone/>
            </a:pPr>
            <a:r>
              <a:rPr lang="en-IN" altLang="en-US">
                <a:latin typeface="Times New Roman" panose="02020603050405020304" charset="0"/>
                <a:cs typeface="Times New Roman" panose="02020603050405020304" charset="0"/>
              </a:rPr>
              <a:t>The dataset we used for this project is Road Traffic accidents by Saurabh Shahane from kaggle </a:t>
            </a:r>
            <a:r>
              <a:rPr lang="en-US" altLang="en-IN">
                <a:latin typeface="Times New Roman" panose="02020603050405020304" charset="0"/>
                <a:cs typeface="Times New Roman" panose="02020603050405020304" charset="0"/>
              </a:rPr>
              <a:t>and </a:t>
            </a:r>
            <a:r>
              <a:rPr lang="en-IN" altLang="en-US">
                <a:latin typeface="Times New Roman" panose="02020603050405020304" charset="0"/>
                <a:cs typeface="Times New Roman" panose="02020603050405020304" charset="0"/>
                <a:sym typeface="+mn-ea"/>
              </a:rPr>
              <a:t>has 12000 rows and 32 columns</a:t>
            </a:r>
            <a:r>
              <a:rPr lang="en-US" altLang="en-IN">
                <a:latin typeface="Times New Roman" panose="02020603050405020304" charset="0"/>
                <a:cs typeface="Times New Roman" panose="02020603050405020304" charset="0"/>
                <a:sym typeface="+mn-ea"/>
              </a:rPr>
              <a:t>.</a:t>
            </a:r>
            <a:r>
              <a:rPr lang="en-IN" altLang="en-US">
                <a:latin typeface="Times New Roman" panose="02020603050405020304" charset="0"/>
                <a:cs typeface="Times New Roman" panose="02020603050405020304" charset="0"/>
                <a:sym typeface="+mn-ea"/>
              </a:rPr>
              <a:t>         </a:t>
            </a:r>
            <a:endParaRPr lang="en-IN" altLang="en-US">
              <a:solidFill>
                <a:schemeClr val="tx1"/>
              </a:solidFill>
              <a:latin typeface="Times New Roman" panose="02020603050405020304" charset="0"/>
              <a:cs typeface="Times New Roman" panose="02020603050405020304" charset="0"/>
            </a:endParaRPr>
          </a:p>
          <a:p>
            <a:pPr marL="0" indent="0">
              <a:lnSpc>
                <a:spcPct val="100000"/>
              </a:lnSpc>
              <a:buNone/>
            </a:pPr>
            <a:r>
              <a:rPr lang="en-US" altLang="en-IN">
                <a:latin typeface="Times New Roman" panose="02020603050405020304" charset="0"/>
                <a:cs typeface="Times New Roman" panose="02020603050405020304" charset="0"/>
              </a:rPr>
              <a:t>Link for dataset:</a:t>
            </a:r>
            <a:endParaRPr lang="en-IN" altLang="en-US">
              <a:latin typeface="Times New Roman" panose="02020603050405020304" charset="0"/>
              <a:cs typeface="Times New Roman" panose="02020603050405020304" charset="0"/>
            </a:endParaRPr>
          </a:p>
          <a:p>
            <a:pPr marL="0" indent="0" algn="just">
              <a:buNone/>
            </a:pPr>
            <a:r>
              <a:rPr lang="en-IN" altLang="en-US" u="sng">
                <a:solidFill>
                  <a:schemeClr val="accent2"/>
                </a:solidFill>
                <a:latin typeface="Times New Roman" panose="02020603050405020304" charset="0"/>
                <a:cs typeface="Times New Roman" panose="02020603050405020304" charset="0"/>
              </a:rPr>
              <a:t>https://www.kaggle.com/datasets/saurabhshahane/road-traffic-accidents?select=RTA+Dataset.csv</a:t>
            </a:r>
            <a:endParaRPr lang="en-IN" altLang="en-US" u="sng">
              <a:solidFill>
                <a:schemeClr val="accent2"/>
              </a:solidFill>
              <a:latin typeface="Times New Roman" panose="02020603050405020304" charset="0"/>
              <a:cs typeface="Times New Roman" panose="02020603050405020304" charset="0"/>
            </a:endParaRPr>
          </a:p>
          <a:p>
            <a:pPr marL="0" indent="0" algn="just">
              <a:buNone/>
            </a:pPr>
            <a:endParaRPr lang="en-IN" alt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DATASET</a:t>
            </a:r>
            <a:endParaRPr lang="en-IN" altLang="en-US" b="1" u="sng">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609600" y="1109345"/>
            <a:ext cx="10972800" cy="52292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Data </a:t>
            </a:r>
            <a:r>
              <a:rPr lang="en-US" altLang="en-IN" b="1" u="sng">
                <a:latin typeface="Times New Roman" panose="02020603050405020304" charset="0"/>
                <a:cs typeface="Times New Roman" panose="02020603050405020304" charset="0"/>
              </a:rPr>
              <a:t>processing</a:t>
            </a:r>
            <a:r>
              <a:rPr lang="en-IN" altLang="en-US" b="1" u="sng">
                <a:latin typeface="Times New Roman" panose="02020603050405020304" charset="0"/>
                <a:cs typeface="Times New Roman" panose="02020603050405020304" charset="0"/>
              </a:rPr>
              <a:t> using pyspark</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26440" y="1014095"/>
            <a:ext cx="10972800" cy="2593340"/>
          </a:xfrm>
        </p:spPr>
        <p:txBody>
          <a:bodyPr/>
          <a:p>
            <a:pPr algn="just"/>
            <a:r>
              <a:rPr lang="en-IN" altLang="en-US">
                <a:latin typeface="Times New Roman" panose="02020603050405020304" charset="0"/>
                <a:cs typeface="Times New Roman" panose="02020603050405020304" charset="0"/>
                <a:sym typeface="+mn-ea"/>
              </a:rPr>
              <a:t>As our data has number of missing values,it is important to eliminate the </a:t>
            </a:r>
            <a:r>
              <a:rPr lang="en-US" altLang="en-IN">
                <a:latin typeface="Times New Roman" panose="02020603050405020304" charset="0"/>
                <a:cs typeface="Times New Roman" panose="02020603050405020304" charset="0"/>
                <a:sym typeface="+mn-ea"/>
              </a:rPr>
              <a:t>noisy data</a:t>
            </a:r>
            <a:r>
              <a:rPr lang="en-IN" altLang="en-US">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and the missing data.</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sym typeface="+mn-ea"/>
              </a:rPr>
              <a:t>For this we imported the following </a:t>
            </a:r>
            <a:r>
              <a:rPr lang="en-US" altLang="en-IN">
                <a:latin typeface="Times New Roman" panose="02020603050405020304" charset="0"/>
                <a:cs typeface="Times New Roman" panose="02020603050405020304" charset="0"/>
                <a:sym typeface="+mn-ea"/>
              </a:rPr>
              <a:t>libraries </a:t>
            </a:r>
            <a:r>
              <a:rPr lang="en-IN" altLang="en-US">
                <a:latin typeface="Times New Roman" panose="02020603050405020304" charset="0"/>
                <a:cs typeface="Times New Roman" panose="02020603050405020304" charset="0"/>
                <a:sym typeface="+mn-ea"/>
              </a:rPr>
              <a:t>from pyspark </a:t>
            </a:r>
            <a:r>
              <a:rPr lang="en-US" altLang="en-IN">
                <a:latin typeface="Times New Roman" panose="02020603050405020304" charset="0"/>
                <a:cs typeface="Times New Roman" panose="02020603050405020304" charset="0"/>
                <a:sym typeface="+mn-ea"/>
              </a:rPr>
              <a:t>to </a:t>
            </a:r>
            <a:r>
              <a:rPr lang="en-IN" altLang="en-US">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process the data and for applying the method required.</a:t>
            </a:r>
            <a:endParaRPr lang="en-US" altLang="en-IN">
              <a:latin typeface="Times New Roman" panose="02020603050405020304" charset="0"/>
              <a:cs typeface="Times New Roman" panose="02020603050405020304" charset="0"/>
              <a:sym typeface="+mn-ea"/>
            </a:endParaRPr>
          </a:p>
        </p:txBody>
      </p:sp>
      <p:pic>
        <p:nvPicPr>
          <p:cNvPr id="8" name="Picture 7" descr="Screenshot 2023-07-22 072841"/>
          <p:cNvPicPr>
            <a:picLocks noChangeAspect="1"/>
          </p:cNvPicPr>
          <p:nvPr/>
        </p:nvPicPr>
        <p:blipFill>
          <a:blip r:embed="rId1"/>
          <a:stretch>
            <a:fillRect/>
          </a:stretch>
        </p:blipFill>
        <p:spPr>
          <a:xfrm>
            <a:off x="726440" y="3402330"/>
            <a:ext cx="10786110" cy="28124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Data </a:t>
            </a:r>
            <a:r>
              <a:rPr lang="en-US" altLang="en-IN" b="1" u="sng">
                <a:latin typeface="Times New Roman" panose="02020603050405020304" charset="0"/>
                <a:cs typeface="Times New Roman" panose="02020603050405020304" charset="0"/>
              </a:rPr>
              <a:t>processing</a:t>
            </a:r>
            <a:r>
              <a:rPr lang="en-IN" altLang="en-US" b="1" u="sng">
                <a:latin typeface="Times New Roman" panose="02020603050405020304" charset="0"/>
                <a:cs typeface="Times New Roman" panose="02020603050405020304" charset="0"/>
              </a:rPr>
              <a:t> using pyspark</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174750"/>
            <a:ext cx="10840720" cy="5602605"/>
          </a:xfrm>
        </p:spPr>
        <p:txBody>
          <a:bodyPr/>
          <a:p>
            <a:pPr algn="just"/>
            <a:r>
              <a:rPr lang="en-IN" altLang="en-US">
                <a:latin typeface="Times New Roman" panose="02020603050405020304" charset="0"/>
                <a:cs typeface="Times New Roman" panose="02020603050405020304" charset="0"/>
              </a:rPr>
              <a:t>After that open the spark session[1] as below:</a:t>
            </a:r>
            <a:endParaRPr lang="en-IN" altLang="en-US">
              <a:latin typeface="Times New Roman" panose="02020603050405020304" charset="0"/>
              <a:cs typeface="Times New Roman" panose="02020603050405020304" charset="0"/>
            </a:endParaRPr>
          </a:p>
          <a:p>
            <a:pPr marL="0" indent="0" algn="just">
              <a:buNone/>
            </a:pPr>
            <a:endParaRPr lang="en-IN" altLang="en-US">
              <a:latin typeface="Times New Roman" panose="02020603050405020304" charset="0"/>
              <a:cs typeface="Times New Roman" panose="02020603050405020304" charset="0"/>
            </a:endParaRPr>
          </a:p>
          <a:p>
            <a:pPr marL="0" indent="0" algn="just">
              <a:buNone/>
            </a:pP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Read the dataset using spark[2] a shown below</a:t>
            </a:r>
            <a:endParaRPr lang="en-IN" altLang="en-US">
              <a:latin typeface="Times New Roman" panose="02020603050405020304" charset="0"/>
              <a:cs typeface="Times New Roman" panose="02020603050405020304" charset="0"/>
            </a:endParaRPr>
          </a:p>
          <a:p>
            <a:pPr marL="0" indent="0" algn="just">
              <a:buNone/>
            </a:pPr>
            <a:endParaRPr lang="en-IN" altLang="en-US">
              <a:latin typeface="Times New Roman" panose="02020603050405020304" charset="0"/>
              <a:cs typeface="Times New Roman" panose="02020603050405020304" charset="0"/>
            </a:endParaRPr>
          </a:p>
          <a:p>
            <a:pPr marL="0" indent="0" algn="just">
              <a:buNone/>
            </a:pP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Print the data as shown below:</a:t>
            </a:r>
            <a:endParaRPr lang="en-IN" altLang="en-US">
              <a:latin typeface="Times New Roman" panose="02020603050405020304" charset="0"/>
              <a:cs typeface="Times New Roman" panose="02020603050405020304" charset="0"/>
            </a:endParaRPr>
          </a:p>
          <a:p>
            <a:pPr marL="0" indent="0" algn="just">
              <a:buNone/>
            </a:pPr>
            <a:endParaRPr lang="en-IN" altLang="en-US">
              <a:latin typeface="Times New Roman" panose="02020603050405020304" charset="0"/>
              <a:cs typeface="Times New Roman" panose="02020603050405020304" charset="0"/>
            </a:endParaRPr>
          </a:p>
        </p:txBody>
      </p:sp>
      <p:pic>
        <p:nvPicPr>
          <p:cNvPr id="8" name="Content Placeholder 7"/>
          <p:cNvPicPr>
            <a:picLocks noChangeAspect="1"/>
          </p:cNvPicPr>
          <p:nvPr>
            <p:ph sz="half" idx="2"/>
          </p:nvPr>
        </p:nvPicPr>
        <p:blipFill>
          <a:blip r:embed="rId1"/>
          <a:stretch>
            <a:fillRect/>
          </a:stretch>
        </p:blipFill>
        <p:spPr>
          <a:xfrm>
            <a:off x="798830" y="1878965"/>
            <a:ext cx="10556875" cy="934720"/>
          </a:xfrm>
          <a:prstGeom prst="rect">
            <a:avLst/>
          </a:prstGeom>
        </p:spPr>
      </p:pic>
      <p:pic>
        <p:nvPicPr>
          <p:cNvPr id="9" name="Picture 8"/>
          <p:cNvPicPr>
            <a:picLocks noChangeAspect="1"/>
          </p:cNvPicPr>
          <p:nvPr/>
        </p:nvPicPr>
        <p:blipFill>
          <a:blip r:embed="rId2"/>
          <a:stretch>
            <a:fillRect/>
          </a:stretch>
        </p:blipFill>
        <p:spPr>
          <a:xfrm>
            <a:off x="798830" y="3540760"/>
            <a:ext cx="10556875" cy="988695"/>
          </a:xfrm>
          <a:prstGeom prst="rect">
            <a:avLst/>
          </a:prstGeom>
        </p:spPr>
      </p:pic>
      <p:pic>
        <p:nvPicPr>
          <p:cNvPr id="10" name="Picture 9"/>
          <p:cNvPicPr>
            <a:picLocks noChangeAspect="1"/>
          </p:cNvPicPr>
          <p:nvPr/>
        </p:nvPicPr>
        <p:blipFill>
          <a:blip r:embed="rId3"/>
          <a:stretch>
            <a:fillRect/>
          </a:stretch>
        </p:blipFill>
        <p:spPr>
          <a:xfrm>
            <a:off x="755015" y="5256530"/>
            <a:ext cx="10608310" cy="8464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Data cleaning using pyspark</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174750"/>
            <a:ext cx="11082655" cy="4953000"/>
          </a:xfrm>
        </p:spPr>
        <p:txBody>
          <a:bodyPr/>
          <a:p>
            <a:r>
              <a:rPr lang="en-IN" altLang="en-US">
                <a:latin typeface="Times New Roman Regular" panose="02020603050405020304" charset="0"/>
                <a:cs typeface="Times New Roman Regular" panose="02020603050405020304" charset="0"/>
              </a:rPr>
              <a:t>By displaying the data,the first 20 records of the dataset are shown as below:</a:t>
            </a:r>
            <a:endParaRPr lang="en-IN" altLang="en-US"/>
          </a:p>
          <a:p>
            <a:endParaRPr lang="en-IN" altLang="en-US"/>
          </a:p>
          <a:p>
            <a:endParaRPr lang="en-IN" altLang="en-US"/>
          </a:p>
          <a:p>
            <a:endParaRPr lang="en-IN" altLang="en-US"/>
          </a:p>
          <a:p>
            <a:endParaRPr lang="en-IN" altLang="en-US"/>
          </a:p>
          <a:p>
            <a:endParaRPr lang="en-IN" altLang="en-US"/>
          </a:p>
          <a:p>
            <a:r>
              <a:rPr lang="en-IN" altLang="en-US">
                <a:latin typeface="Times New Roman Regular" panose="02020603050405020304" charset="0"/>
                <a:cs typeface="Times New Roman Regular" panose="02020603050405020304" charset="0"/>
              </a:rPr>
              <a:t>It shows the records in a vertical format with name and value of attributes.</a:t>
            </a:r>
            <a:endParaRPr lang="en-IN" altLang="en-US"/>
          </a:p>
          <a:p>
            <a:pPr marL="0" indent="0">
              <a:buNone/>
            </a:pPr>
            <a:endParaRPr lang="en-IN" altLang="en-US"/>
          </a:p>
        </p:txBody>
      </p:sp>
      <p:pic>
        <p:nvPicPr>
          <p:cNvPr id="8" name="Content Placeholder 7"/>
          <p:cNvPicPr>
            <a:picLocks noChangeAspect="1"/>
          </p:cNvPicPr>
          <p:nvPr>
            <p:ph sz="half" idx="2"/>
          </p:nvPr>
        </p:nvPicPr>
        <p:blipFill>
          <a:blip r:embed="rId1"/>
          <a:stretch>
            <a:fillRect/>
          </a:stretch>
        </p:blipFill>
        <p:spPr>
          <a:xfrm>
            <a:off x="988695" y="2531745"/>
            <a:ext cx="10330180" cy="26200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Data cleaning using pyspark</a:t>
            </a:r>
            <a:endParaRPr lang="en-IN" altLang="en-US" b="1" u="sng">
              <a:latin typeface="Times New Roman" panose="02020603050405020304" charset="0"/>
              <a:cs typeface="Times New Roman" panose="02020603050405020304" charset="0"/>
            </a:endParaRPr>
          </a:p>
        </p:txBody>
      </p:sp>
      <p:sp>
        <p:nvSpPr>
          <p:cNvPr id="6" name="Content Placeholder 5"/>
          <p:cNvSpPr>
            <a:spLocks noGrp="1"/>
          </p:cNvSpPr>
          <p:nvPr>
            <p:ph sz="half" idx="1"/>
          </p:nvPr>
        </p:nvSpPr>
        <p:spPr>
          <a:xfrm>
            <a:off x="609600" y="1174750"/>
            <a:ext cx="11016615" cy="5310505"/>
          </a:xfrm>
        </p:spPr>
        <p:txBody>
          <a:bodyPr/>
          <a:p>
            <a:r>
              <a:rPr lang="en-IN" altLang="en-US">
                <a:latin typeface="Times New Roman Regular" panose="02020603050405020304" charset="0"/>
                <a:cs typeface="Times New Roman Regular" panose="02020603050405020304" charset="0"/>
              </a:rPr>
              <a:t>Now let us select the columns we needed for the project while removing the other columns from the dataset and store the data in new variable severity_data:</a:t>
            </a:r>
            <a:endParaRPr lang="en-IN" altLang="en-US">
              <a:latin typeface="Times New Roman Regular" panose="02020603050405020304" charset="0"/>
              <a:cs typeface="Times New Roman Regular" panose="02020603050405020304" charset="0"/>
            </a:endParaRPr>
          </a:p>
          <a:p>
            <a:pPr marL="0" indent="0">
              <a:buNone/>
            </a:pPr>
            <a:endParaRPr lang="en-IN" altLang="en-US">
              <a:latin typeface="Times New Roman Regular" panose="02020603050405020304" charset="0"/>
              <a:cs typeface="Times New Roman Regular" panose="02020603050405020304" charset="0"/>
            </a:endParaRPr>
          </a:p>
          <a:p>
            <a:pPr marL="0" indent="0">
              <a:buNone/>
            </a:pPr>
            <a:endParaRPr lang="en-IN" altLang="en-US"/>
          </a:p>
          <a:p>
            <a:pPr marL="0" indent="0">
              <a:buNone/>
            </a:pPr>
            <a:endParaRPr lang="en-IN" altLang="en-US"/>
          </a:p>
          <a:p>
            <a:pPr marL="0" indent="0">
              <a:buNone/>
            </a:pP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Now,let us recreate the dataset with only selected columns:</a:t>
            </a:r>
            <a:endParaRPr lang="en-IN" altLang="en-US">
              <a:latin typeface="Times New Roman" panose="02020603050405020304" charset="0"/>
              <a:cs typeface="Times New Roman" panose="02020603050405020304" charset="0"/>
            </a:endParaRPr>
          </a:p>
          <a:p>
            <a:pPr marL="0" indent="0">
              <a:buNone/>
            </a:pPr>
            <a:endParaRPr lang="en-IN" altLang="en-US">
              <a:latin typeface="Times New Roman" panose="02020603050405020304" charset="0"/>
              <a:cs typeface="Times New Roman" panose="02020603050405020304" charset="0"/>
            </a:endParaRPr>
          </a:p>
          <a:p>
            <a:pPr marL="0" indent="0">
              <a:buNone/>
            </a:pPr>
            <a:endParaRPr lang="en-IN" altLang="en-US"/>
          </a:p>
        </p:txBody>
      </p:sp>
      <p:pic>
        <p:nvPicPr>
          <p:cNvPr id="7" name="Content Placeholder 6"/>
          <p:cNvPicPr>
            <a:picLocks noChangeAspect="1"/>
          </p:cNvPicPr>
          <p:nvPr>
            <p:ph sz="half" idx="2"/>
          </p:nvPr>
        </p:nvPicPr>
        <p:blipFill>
          <a:blip r:embed="rId1"/>
          <a:stretch>
            <a:fillRect/>
          </a:stretch>
        </p:blipFill>
        <p:spPr>
          <a:xfrm>
            <a:off x="1150620" y="2878455"/>
            <a:ext cx="10475595" cy="2217420"/>
          </a:xfrm>
          <a:prstGeom prst="rect">
            <a:avLst/>
          </a:prstGeom>
        </p:spPr>
      </p:pic>
      <p:pic>
        <p:nvPicPr>
          <p:cNvPr id="2" name="Picture 1"/>
          <p:cNvPicPr>
            <a:picLocks noChangeAspect="1"/>
          </p:cNvPicPr>
          <p:nvPr/>
        </p:nvPicPr>
        <p:blipFill>
          <a:blip r:embed="rId2"/>
          <a:stretch>
            <a:fillRect/>
          </a:stretch>
        </p:blipFill>
        <p:spPr>
          <a:xfrm>
            <a:off x="1104265" y="5685155"/>
            <a:ext cx="10521950" cy="9461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Data cleaning using pyspark</a:t>
            </a:r>
            <a:endParaRPr lang="en-IN" altLang="en-US" b="1" u="sng">
              <a:latin typeface="Times New Roman" panose="02020603050405020304" charset="0"/>
              <a:cs typeface="Times New Roman" panose="02020603050405020304" charset="0"/>
            </a:endParaRPr>
          </a:p>
        </p:txBody>
      </p:sp>
      <p:sp>
        <p:nvSpPr>
          <p:cNvPr id="6" name="Content Placeholder 5"/>
          <p:cNvSpPr>
            <a:spLocks noGrp="1"/>
          </p:cNvSpPr>
          <p:nvPr>
            <p:ph sz="half" idx="1"/>
          </p:nvPr>
        </p:nvSpPr>
        <p:spPr>
          <a:xfrm>
            <a:off x="609600" y="1174750"/>
            <a:ext cx="10972800" cy="4953000"/>
          </a:xfrm>
        </p:spPr>
        <p:txBody>
          <a:bodyPr/>
          <a:p>
            <a:r>
              <a:rPr lang="en-IN" altLang="en-US">
                <a:latin typeface="Times New Roman Regular" panose="02020603050405020304" charset="0"/>
                <a:cs typeface="Times New Roman Regular" panose="02020603050405020304" charset="0"/>
              </a:rPr>
              <a:t>After creating the dataset with selected columns the dataset is a  shown below:</a:t>
            </a:r>
            <a:endParaRPr lang="en-IN" altLang="en-US">
              <a:latin typeface="Times New Roman Regular" panose="02020603050405020304" charset="0"/>
              <a:cs typeface="Times New Roman Regular" panose="02020603050405020304" charset="0"/>
            </a:endParaRPr>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r>
              <a:rPr lang="en-IN" altLang="en-US">
                <a:latin typeface="Times New Roman Regular" panose="02020603050405020304" charset="0"/>
                <a:cs typeface="Times New Roman Regular" panose="02020603050405020304" charset="0"/>
              </a:rPr>
              <a:t>Now,let us check the recreated dataset for null values[3]:</a:t>
            </a:r>
            <a:endParaRPr lang="en-IN" altLang="en-US">
              <a:latin typeface="Times New Roman Regular" panose="02020603050405020304" charset="0"/>
              <a:cs typeface="Times New Roman Regular" panose="02020603050405020304" charset="0"/>
            </a:endParaRPr>
          </a:p>
          <a:p>
            <a:pPr marL="0" indent="0">
              <a:buNone/>
            </a:pPr>
            <a:endParaRPr lang="en-IN" altLang="en-US">
              <a:latin typeface="Times New Roman Regular" panose="02020603050405020304" charset="0"/>
              <a:cs typeface="Times New Roman Regular" panose="02020603050405020304" charset="0"/>
            </a:endParaRPr>
          </a:p>
        </p:txBody>
      </p:sp>
      <p:pic>
        <p:nvPicPr>
          <p:cNvPr id="7" name="Content Placeholder 6"/>
          <p:cNvPicPr>
            <a:picLocks noChangeAspect="1"/>
          </p:cNvPicPr>
          <p:nvPr>
            <p:ph sz="half" idx="2"/>
          </p:nvPr>
        </p:nvPicPr>
        <p:blipFill>
          <a:blip r:embed="rId1"/>
          <a:stretch>
            <a:fillRect/>
          </a:stretch>
        </p:blipFill>
        <p:spPr>
          <a:xfrm>
            <a:off x="922655" y="2224405"/>
            <a:ext cx="10110470" cy="2822575"/>
          </a:xfrm>
          <a:prstGeom prst="rect">
            <a:avLst/>
          </a:prstGeom>
        </p:spPr>
      </p:pic>
      <p:pic>
        <p:nvPicPr>
          <p:cNvPr id="8" name="Picture 7"/>
          <p:cNvPicPr>
            <a:picLocks noChangeAspect="1"/>
          </p:cNvPicPr>
          <p:nvPr/>
        </p:nvPicPr>
        <p:blipFill>
          <a:blip r:embed="rId2"/>
          <a:stretch>
            <a:fillRect/>
          </a:stretch>
        </p:blipFill>
        <p:spPr>
          <a:xfrm>
            <a:off x="922655" y="5739130"/>
            <a:ext cx="10111105" cy="9766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Data cleaning using pyspark</a:t>
            </a:r>
            <a:endParaRPr lang="en-IN" altLang="en-US" b="1" u="sng">
              <a:latin typeface="Times New Roman" panose="02020603050405020304" charset="0"/>
              <a:cs typeface="Times New Roman" panose="02020603050405020304" charset="0"/>
            </a:endParaRPr>
          </a:p>
        </p:txBody>
      </p:sp>
      <p:sp>
        <p:nvSpPr>
          <p:cNvPr id="6" name="Content Placeholder 5"/>
          <p:cNvSpPr>
            <a:spLocks noGrp="1"/>
          </p:cNvSpPr>
          <p:nvPr>
            <p:ph sz="half" idx="1"/>
          </p:nvPr>
        </p:nvSpPr>
        <p:spPr>
          <a:xfrm>
            <a:off x="609600" y="1174750"/>
            <a:ext cx="10577830" cy="4953000"/>
          </a:xfrm>
        </p:spPr>
        <p:txBody>
          <a:bodyPr/>
          <a:p>
            <a:pPr algn="just"/>
            <a:r>
              <a:rPr lang="en-IN" altLang="en-US">
                <a:latin typeface="Times New Roman" panose="02020603050405020304" charset="0"/>
                <a:cs typeface="Times New Roman" panose="02020603050405020304" charset="0"/>
              </a:rPr>
              <a:t>The </a:t>
            </a:r>
            <a:r>
              <a:rPr lang="en-US" altLang="en-IN">
                <a:latin typeface="Times New Roman" panose="02020603050405020304" charset="0"/>
                <a:cs typeface="Times New Roman" panose="02020603050405020304" charset="0"/>
              </a:rPr>
              <a:t>below image depicts the</a:t>
            </a:r>
            <a:r>
              <a:rPr lang="en-IN" altLang="en-US">
                <a:latin typeface="Times New Roman" panose="02020603050405020304" charset="0"/>
                <a:cs typeface="Times New Roman" panose="02020603050405020304" charset="0"/>
              </a:rPr>
              <a:t> columns </a:t>
            </a:r>
            <a:r>
              <a:rPr lang="en-US" altLang="en-IN">
                <a:latin typeface="Times New Roman" panose="02020603050405020304" charset="0"/>
                <a:cs typeface="Times New Roman" panose="02020603050405020304" charset="0"/>
              </a:rPr>
              <a:t>with</a:t>
            </a:r>
            <a:r>
              <a:rPr lang="en-IN" altLang="en-US">
                <a:latin typeface="Times New Roman" panose="02020603050405020304" charset="0"/>
                <a:cs typeface="Times New Roman" panose="02020603050405020304" charset="0"/>
              </a:rPr>
              <a:t> missing data and </a:t>
            </a:r>
            <a:r>
              <a:rPr lang="en-US" altLang="en-IN">
                <a:latin typeface="Times New Roman" panose="02020603050405020304" charset="0"/>
                <a:cs typeface="Times New Roman" panose="02020603050405020304" charset="0"/>
              </a:rPr>
              <a:t>its </a:t>
            </a:r>
            <a:r>
              <a:rPr lang="en-IN" altLang="en-US">
                <a:latin typeface="Times New Roman" panose="02020603050405020304" charset="0"/>
                <a:cs typeface="Times New Roman" panose="02020603050405020304" charset="0"/>
              </a:rPr>
              <a:t> number of missing values </a:t>
            </a:r>
            <a:r>
              <a:rPr lang="en-US" altLang="en-IN">
                <a:latin typeface="Times New Roman" panose="02020603050405020304" charset="0"/>
                <a:cs typeface="Times New Roman" panose="02020603050405020304" charset="0"/>
              </a:rPr>
              <a:t>.</a:t>
            </a:r>
            <a:endParaRPr lang="en-IN" altLang="en-US">
              <a:latin typeface="Times New Roman" panose="02020603050405020304" charset="0"/>
              <a:cs typeface="Times New Roman" panose="02020603050405020304" charset="0"/>
            </a:endParaRPr>
          </a:p>
          <a:p>
            <a:pPr marL="0" indent="0" algn="just">
              <a:buNone/>
            </a:pPr>
            <a:endParaRPr lang="en-IN" altLang="en-US">
              <a:latin typeface="Times New Roman" panose="02020603050405020304" charset="0"/>
              <a:cs typeface="Times New Roman" panose="02020603050405020304" charset="0"/>
            </a:endParaRPr>
          </a:p>
          <a:p>
            <a:pPr marL="0" indent="0" algn="just">
              <a:buNone/>
            </a:pPr>
            <a:endParaRPr lang="en-IN" altLang="en-US">
              <a:latin typeface="Times New Roman" panose="02020603050405020304" charset="0"/>
              <a:cs typeface="Times New Roman" panose="02020603050405020304" charset="0"/>
            </a:endParaRPr>
          </a:p>
          <a:p>
            <a:pPr marL="0" indent="0" algn="just">
              <a:buNone/>
            </a:pPr>
            <a:endParaRPr lang="en-IN" altLang="en-US">
              <a:latin typeface="Times New Roman" panose="02020603050405020304" charset="0"/>
              <a:cs typeface="Times New Roman" panose="02020603050405020304" charset="0"/>
            </a:endParaRPr>
          </a:p>
          <a:p>
            <a:pPr marL="0" indent="0" algn="just">
              <a:buNone/>
            </a:pP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Now remove the null values using dropna()[4] method:</a:t>
            </a:r>
            <a:endParaRPr lang="en-IN" altLang="en-US"/>
          </a:p>
          <a:p>
            <a:pPr marL="0" indent="0">
              <a:buNone/>
            </a:pPr>
            <a:endParaRPr lang="en-IN" altLang="en-US"/>
          </a:p>
        </p:txBody>
      </p:sp>
      <p:pic>
        <p:nvPicPr>
          <p:cNvPr id="7" name="Content Placeholder 6"/>
          <p:cNvPicPr>
            <a:picLocks noChangeAspect="1"/>
          </p:cNvPicPr>
          <p:nvPr>
            <p:ph sz="half" idx="2"/>
          </p:nvPr>
        </p:nvPicPr>
        <p:blipFill>
          <a:blip r:embed="rId1"/>
          <a:stretch>
            <a:fillRect/>
          </a:stretch>
        </p:blipFill>
        <p:spPr>
          <a:xfrm>
            <a:off x="952500" y="2299970"/>
            <a:ext cx="10122535" cy="2161540"/>
          </a:xfrm>
          <a:prstGeom prst="rect">
            <a:avLst/>
          </a:prstGeom>
        </p:spPr>
      </p:pic>
      <p:pic>
        <p:nvPicPr>
          <p:cNvPr id="2" name="Picture 1"/>
          <p:cNvPicPr>
            <a:picLocks noChangeAspect="1"/>
          </p:cNvPicPr>
          <p:nvPr/>
        </p:nvPicPr>
        <p:blipFill>
          <a:blip r:embed="rId2"/>
          <a:stretch>
            <a:fillRect/>
          </a:stretch>
        </p:blipFill>
        <p:spPr>
          <a:xfrm>
            <a:off x="952500" y="5352415"/>
            <a:ext cx="10122535" cy="8432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Data cleaning using pyspark</a:t>
            </a:r>
            <a:endParaRPr lang="en-IN" altLang="en-US" b="1" u="sng">
              <a:latin typeface="Times New Roman" panose="02020603050405020304" charset="0"/>
              <a:cs typeface="Times New Roman" panose="02020603050405020304" charset="0"/>
            </a:endParaRPr>
          </a:p>
        </p:txBody>
      </p:sp>
      <p:sp>
        <p:nvSpPr>
          <p:cNvPr id="6" name="Content Placeholder 5"/>
          <p:cNvSpPr>
            <a:spLocks noGrp="1"/>
          </p:cNvSpPr>
          <p:nvPr>
            <p:ph sz="half" idx="1"/>
          </p:nvPr>
        </p:nvSpPr>
        <p:spPr>
          <a:xfrm>
            <a:off x="609600" y="1174750"/>
            <a:ext cx="10716895" cy="4953000"/>
          </a:xfrm>
        </p:spPr>
        <p:txBody>
          <a:bodyPr/>
          <a:p>
            <a:r>
              <a:rPr lang="en-IN" altLang="en-US">
                <a:latin typeface="Times New Roman Regular" panose="02020603050405020304" charset="0"/>
                <a:cs typeface="Times New Roman Regular" panose="02020603050405020304" charset="0"/>
              </a:rPr>
              <a:t>After dropping null values from the data[5] let us print the data to check again:</a:t>
            </a:r>
            <a:endParaRPr lang="en-IN" altLang="en-US">
              <a:latin typeface="Times New Roman Regular" panose="02020603050405020304" charset="0"/>
              <a:cs typeface="Times New Roman Regular" panose="02020603050405020304" charset="0"/>
            </a:endParaRPr>
          </a:p>
          <a:p>
            <a:pPr marL="0" indent="0">
              <a:buNone/>
            </a:pPr>
            <a:endParaRPr lang="en-IN" altLang="en-US">
              <a:latin typeface="Times New Roman Regular" panose="02020603050405020304" charset="0"/>
              <a:cs typeface="Times New Roman Regular" panose="02020603050405020304" charset="0"/>
            </a:endParaRPr>
          </a:p>
        </p:txBody>
      </p:sp>
      <p:pic>
        <p:nvPicPr>
          <p:cNvPr id="7" name="Content Placeholder 6"/>
          <p:cNvPicPr>
            <a:picLocks noChangeAspect="1"/>
          </p:cNvPicPr>
          <p:nvPr>
            <p:ph sz="half" idx="2"/>
          </p:nvPr>
        </p:nvPicPr>
        <p:blipFill>
          <a:blip r:embed="rId1"/>
          <a:stretch>
            <a:fillRect/>
          </a:stretch>
        </p:blipFill>
        <p:spPr>
          <a:xfrm>
            <a:off x="959485" y="2446655"/>
            <a:ext cx="9876790" cy="39357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Data cleaning using pyspark</a:t>
            </a:r>
            <a:endParaRPr lang="en-IN" altLang="en-US" b="1" u="sng">
              <a:latin typeface="Times New Roman" panose="02020603050405020304" charset="0"/>
              <a:cs typeface="Times New Roman" panose="02020603050405020304" charset="0"/>
            </a:endParaRPr>
          </a:p>
        </p:txBody>
      </p:sp>
      <p:sp>
        <p:nvSpPr>
          <p:cNvPr id="6" name="Content Placeholder 5"/>
          <p:cNvSpPr>
            <a:spLocks noGrp="1"/>
          </p:cNvSpPr>
          <p:nvPr>
            <p:ph sz="half" idx="1"/>
          </p:nvPr>
        </p:nvSpPr>
        <p:spPr>
          <a:xfrm>
            <a:off x="609600" y="1174750"/>
            <a:ext cx="10906760" cy="5237480"/>
          </a:xfrm>
        </p:spPr>
        <p:txBody>
          <a:bodyPr/>
          <a:p>
            <a:r>
              <a:rPr lang="en-IN" altLang="en-US">
                <a:latin typeface="Times New Roman Regular" panose="02020603050405020304" charset="0"/>
                <a:cs typeface="Times New Roman Regular" panose="02020603050405020304" charset="0"/>
              </a:rPr>
              <a:t>Now,if we print the schema of severity_data we can see that every value is a string.</a:t>
            </a:r>
            <a:endParaRPr lang="en-IN" altLang="en-US">
              <a:latin typeface="Times New Roman Regular" panose="02020603050405020304" charset="0"/>
              <a:cs typeface="Times New Roman Regular" panose="02020603050405020304" charset="0"/>
            </a:endParaRPr>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pPr algn="just"/>
            <a:r>
              <a:rPr lang="en-IN" altLang="en-US">
                <a:latin typeface="Times New Roman Regular" panose="02020603050405020304" charset="0"/>
                <a:cs typeface="Times New Roman Regular" panose="02020603050405020304" charset="0"/>
              </a:rPr>
              <a:t>Now,let us convert the categorical columns into numerical columns by applying StringIndexer() method of pyspark</a:t>
            </a:r>
            <a:r>
              <a:rPr lang="en-IN" altLang="en-US"/>
              <a:t>.</a:t>
            </a:r>
            <a:endParaRPr lang="en-IN" altLang="en-US"/>
          </a:p>
        </p:txBody>
      </p:sp>
      <p:pic>
        <p:nvPicPr>
          <p:cNvPr id="7" name="Content Placeholder 6"/>
          <p:cNvPicPr>
            <a:picLocks noChangeAspect="1"/>
          </p:cNvPicPr>
          <p:nvPr>
            <p:ph sz="half" idx="2"/>
          </p:nvPr>
        </p:nvPicPr>
        <p:blipFill>
          <a:blip r:embed="rId1"/>
          <a:stretch>
            <a:fillRect/>
          </a:stretch>
        </p:blipFill>
        <p:spPr>
          <a:xfrm>
            <a:off x="1047115" y="2344420"/>
            <a:ext cx="9745345" cy="21602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45870" y="179070"/>
            <a:ext cx="10515600" cy="2184400"/>
          </a:xfrm>
        </p:spPr>
        <p:txBody>
          <a:bodyPr>
            <a:normAutofit/>
          </a:bodyPr>
          <a:p>
            <a:pPr algn="ctr"/>
            <a:r>
              <a:rPr lang="en-IN" altLang="en-US" b="1">
                <a:latin typeface="Times New Roman" panose="02020603050405020304" charset="0"/>
                <a:cs typeface="Times New Roman" panose="02020603050405020304" charset="0"/>
              </a:rPr>
              <a:t>Road Accident Severity Prediction</a:t>
            </a:r>
            <a:r>
              <a:rPr lang="en-US" altLang="en-IN" b="1">
                <a:latin typeface="Times New Roman" panose="02020603050405020304" charset="0"/>
                <a:cs typeface="Times New Roman" panose="02020603050405020304" charset="0"/>
              </a:rPr>
              <a:t> and Classification</a:t>
            </a:r>
            <a:r>
              <a:rPr lang="en-IN" altLang="en-US" b="1">
                <a:latin typeface="Times New Roman" panose="02020603050405020304" charset="0"/>
                <a:cs typeface="Times New Roman" panose="02020603050405020304" charset="0"/>
              </a:rPr>
              <a:t> using Machine Learning</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362575" y="2363470"/>
            <a:ext cx="5898515" cy="3652520"/>
          </a:xfrm>
        </p:spPr>
        <p:txBody>
          <a:bodyPr>
            <a:normAutofit/>
          </a:bodyPr>
          <a:p>
            <a:pPr marL="0" indent="0">
              <a:buNone/>
            </a:pPr>
            <a:r>
              <a:rPr lang="en-IN" altLang="en-US" u="sng">
                <a:latin typeface="Times New Roman" panose="02020603050405020304" charset="0"/>
                <a:cs typeface="Times New Roman" panose="02020603050405020304" charset="0"/>
              </a:rPr>
              <a:t>Group 7:</a:t>
            </a:r>
            <a:endParaRPr lang="en-IN" altLang="en-US" u="sng">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Prathima Chowdary Sudalagunta</a:t>
            </a:r>
            <a:endParaRPr lang="en-IN" altLang="en-US">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Prathyusha Jampala</a:t>
            </a:r>
            <a:endParaRPr lang="en-IN" altLang="en-US">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Poojitha Pothini</a:t>
            </a:r>
            <a:endParaRPr lang="en-IN" altLang="en-US">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Siva Manikanta Lakumarapu</a:t>
            </a:r>
            <a:endParaRPr lang="en-IN" altLang="en-US">
              <a:latin typeface="Times New Roman" panose="02020603050405020304" charset="0"/>
              <a:cs typeface="Times New Roman" panose="02020603050405020304" charset="0"/>
            </a:endParaRPr>
          </a:p>
          <a:p>
            <a:pPr marL="0" indent="0">
              <a:buNone/>
            </a:pPr>
            <a:r>
              <a:rPr lang="en-IN" altLang="en-US">
                <a:latin typeface="Times New Roman" panose="02020603050405020304" charset="0"/>
                <a:cs typeface="Times New Roman" panose="02020603050405020304" charset="0"/>
              </a:rPr>
              <a:t>Rakesh kumar Chekuri</a:t>
            </a:r>
            <a:endParaRPr lang="en-US">
              <a:latin typeface="Times New Roman" panose="02020603050405020304" charset="0"/>
              <a:cs typeface="Times New Roman" panose="02020603050405020304" charset="0"/>
            </a:endParaRPr>
          </a:p>
          <a:p>
            <a:pPr marL="0" indent="0">
              <a:buNone/>
            </a:pPr>
            <a:endParaRPr lang="en-US"/>
          </a:p>
          <a:p>
            <a:pPr marL="0" indent="0">
              <a:buNone/>
            </a:pPr>
            <a:endParaRPr lang="en-US"/>
          </a:p>
          <a:p>
            <a:pPr marL="0" indent="0">
              <a:buNone/>
            </a:pPr>
            <a:endParaRPr lang="en-US"/>
          </a:p>
        </p:txBody>
      </p:sp>
      <p:pic>
        <p:nvPicPr>
          <p:cNvPr id="9" name="Picture 8"/>
          <p:cNvPicPr>
            <a:picLocks noChangeAspect="1"/>
          </p:cNvPicPr>
          <p:nvPr/>
        </p:nvPicPr>
        <p:blipFill>
          <a:blip r:embed="rId1"/>
          <a:stretch>
            <a:fillRect/>
          </a:stretch>
        </p:blipFill>
        <p:spPr>
          <a:xfrm>
            <a:off x="469265" y="810895"/>
            <a:ext cx="1511300" cy="139573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Data cleaning using pyspark</a:t>
            </a:r>
            <a:endParaRPr lang="en-IN" altLang="en-US" b="1" u="sng">
              <a:latin typeface="Times New Roman" panose="02020603050405020304" charset="0"/>
              <a:cs typeface="Times New Roman" panose="02020603050405020304" charset="0"/>
            </a:endParaRPr>
          </a:p>
        </p:txBody>
      </p:sp>
      <p:pic>
        <p:nvPicPr>
          <p:cNvPr id="7" name="Content Placeholder 6"/>
          <p:cNvPicPr>
            <a:picLocks noChangeAspect="1"/>
          </p:cNvPicPr>
          <p:nvPr>
            <p:ph idx="1"/>
          </p:nvPr>
        </p:nvPicPr>
        <p:blipFill>
          <a:blip r:embed="rId1"/>
          <a:stretch>
            <a:fillRect/>
          </a:stretch>
        </p:blipFill>
        <p:spPr>
          <a:xfrm>
            <a:off x="682625" y="930910"/>
            <a:ext cx="10610850" cy="5359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Data Cleaning using pyspark</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174750"/>
            <a:ext cx="10739120" cy="4953000"/>
          </a:xfrm>
        </p:spPr>
        <p:txBody>
          <a:bodyPr/>
          <a:p>
            <a:r>
              <a:rPr lang="en-IN" altLang="en-US">
                <a:latin typeface="Times New Roman Regular" panose="02020603050405020304" charset="0"/>
                <a:cs typeface="Times New Roman Regular" panose="02020603050405020304" charset="0"/>
              </a:rPr>
              <a:t>After converting</a:t>
            </a:r>
            <a:r>
              <a:rPr lang="en-US" altLang="en-IN">
                <a:latin typeface="Times New Roman Regular" panose="02020603050405020304" charset="0"/>
                <a:cs typeface="Times New Roman Regular" panose="02020603050405020304" charset="0"/>
              </a:rPr>
              <a:t> </a:t>
            </a:r>
            <a:r>
              <a:rPr lang="en-IN" altLang="en-US">
                <a:latin typeface="Times New Roman Regular" panose="02020603050405020304" charset="0"/>
                <a:cs typeface="Times New Roman Regular" panose="02020603050405020304" charset="0"/>
              </a:rPr>
              <a:t>categorical values of data into numerical values,the data is as shown below:</a:t>
            </a:r>
            <a:endParaRPr lang="en-IN" altLang="en-US"/>
          </a:p>
          <a:p>
            <a:pPr marL="0" indent="0">
              <a:buNone/>
            </a:pPr>
            <a:endParaRPr lang="en-IN" altLang="en-US"/>
          </a:p>
        </p:txBody>
      </p:sp>
      <p:pic>
        <p:nvPicPr>
          <p:cNvPr id="5" name="Content Placeholder 4"/>
          <p:cNvPicPr>
            <a:picLocks noChangeAspect="1"/>
          </p:cNvPicPr>
          <p:nvPr>
            <p:ph sz="half" idx="2"/>
          </p:nvPr>
        </p:nvPicPr>
        <p:blipFill>
          <a:blip r:embed="rId1"/>
          <a:stretch>
            <a:fillRect/>
          </a:stretch>
        </p:blipFill>
        <p:spPr>
          <a:xfrm>
            <a:off x="1003300" y="2421890"/>
            <a:ext cx="10345420" cy="38366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Exploratory Data </a:t>
            </a:r>
            <a:r>
              <a:rPr lang="en-US" altLang="en-IN" b="1" u="sng">
                <a:latin typeface="Times New Roman" panose="02020603050405020304" charset="0"/>
                <a:cs typeface="Times New Roman" panose="02020603050405020304" charset="0"/>
              </a:rPr>
              <a:t>Analysis</a:t>
            </a:r>
            <a:endParaRPr lang="en-US" altLang="en-IN" b="1" u="sng">
              <a:latin typeface="Times New Roman" panose="02020603050405020304" charset="0"/>
              <a:cs typeface="Times New Roman" panose="02020603050405020304" charset="0"/>
            </a:endParaRPr>
          </a:p>
        </p:txBody>
      </p:sp>
      <p:sp>
        <p:nvSpPr>
          <p:cNvPr id="6" name="Content Placeholder 5"/>
          <p:cNvSpPr>
            <a:spLocks noGrp="1"/>
          </p:cNvSpPr>
          <p:nvPr>
            <p:ph sz="half" idx="1"/>
          </p:nvPr>
        </p:nvSpPr>
        <p:spPr>
          <a:xfrm>
            <a:off x="609600" y="1174750"/>
            <a:ext cx="10629265" cy="4953000"/>
          </a:xfrm>
        </p:spPr>
        <p:txBody>
          <a:bodyPr/>
          <a:p>
            <a:r>
              <a:rPr lang="en-US" altLang="en-IN">
                <a:latin typeface="Times New Roman Regular" panose="02020603050405020304" charset="0"/>
                <a:cs typeface="Times New Roman Regular" panose="02020603050405020304" charset="0"/>
              </a:rPr>
              <a:t>A</a:t>
            </a:r>
            <a:r>
              <a:rPr lang="en-IN" altLang="en-US">
                <a:latin typeface="Times New Roman Regular" panose="02020603050405020304" charset="0"/>
                <a:cs typeface="Times New Roman Regular" panose="02020603050405020304" charset="0"/>
              </a:rPr>
              <a:t>fter data cleaning,le</a:t>
            </a:r>
            <a:r>
              <a:rPr lang="en-US" altLang="en-IN">
                <a:latin typeface="Times New Roman Regular" panose="02020603050405020304" charset="0"/>
                <a:cs typeface="Times New Roman Regular" panose="02020603050405020304" charset="0"/>
              </a:rPr>
              <a:t>t</a:t>
            </a:r>
            <a:r>
              <a:rPr lang="en-IN" altLang="en-US">
                <a:latin typeface="Times New Roman Regular" panose="02020603050405020304" charset="0"/>
                <a:cs typeface="Times New Roman Regular" panose="02020603050405020304" charset="0"/>
              </a:rPr>
              <a:t> us convert the pyspark dataframe into pandas datafram</a:t>
            </a:r>
            <a:r>
              <a:rPr lang="en-US" altLang="en-IN">
                <a:latin typeface="Times New Roman Regular" panose="02020603050405020304" charset="0"/>
                <a:cs typeface="Times New Roman Regular" panose="02020603050405020304" charset="0"/>
              </a:rPr>
              <a:t>e</a:t>
            </a:r>
            <a:r>
              <a:rPr lang="en-IN" altLang="en-US">
                <a:latin typeface="Times New Roman Regular" panose="02020603050405020304" charset="0"/>
                <a:cs typeface="Times New Roman Regular" panose="02020603050405020304" charset="0"/>
              </a:rPr>
              <a:t>[6] for data analysis.</a:t>
            </a:r>
            <a:endParaRPr lang="en-IN" altLang="en-US"/>
          </a:p>
          <a:p>
            <a:endParaRPr lang="en-IN" altLang="en-US"/>
          </a:p>
          <a:p>
            <a:endParaRPr lang="en-IN" altLang="en-US"/>
          </a:p>
          <a:p>
            <a:r>
              <a:rPr lang="en-IN" altLang="en-US">
                <a:latin typeface="Times New Roman Regular" panose="02020603050405020304" charset="0"/>
                <a:cs typeface="Times New Roman Regular" panose="02020603050405020304" charset="0"/>
              </a:rPr>
              <a:t>Let us display the correlation between features in the dataset</a:t>
            </a:r>
            <a:r>
              <a:rPr lang="en-IN" altLang="en-US"/>
              <a:t>.</a:t>
            </a:r>
            <a:endParaRPr lang="en-IN" altLang="en-US"/>
          </a:p>
          <a:p>
            <a:pPr marL="0" indent="0">
              <a:buNone/>
            </a:pPr>
            <a:endParaRPr lang="en-IN" altLang="en-US"/>
          </a:p>
        </p:txBody>
      </p:sp>
      <p:pic>
        <p:nvPicPr>
          <p:cNvPr id="2" name="Content Placeholder 1"/>
          <p:cNvPicPr>
            <a:picLocks noChangeAspect="1"/>
          </p:cNvPicPr>
          <p:nvPr>
            <p:ph sz="half" idx="2"/>
          </p:nvPr>
        </p:nvPicPr>
        <p:blipFill>
          <a:blip r:embed="rId1"/>
          <a:stretch>
            <a:fillRect/>
          </a:stretch>
        </p:blipFill>
        <p:spPr>
          <a:xfrm>
            <a:off x="762635" y="2235200"/>
            <a:ext cx="10323195" cy="997585"/>
          </a:xfrm>
          <a:prstGeom prst="rect">
            <a:avLst/>
          </a:prstGeom>
        </p:spPr>
      </p:pic>
      <p:pic>
        <p:nvPicPr>
          <p:cNvPr id="3" name="Picture 2"/>
          <p:cNvPicPr>
            <a:picLocks noChangeAspect="1"/>
          </p:cNvPicPr>
          <p:nvPr/>
        </p:nvPicPr>
        <p:blipFill>
          <a:blip r:embed="rId2"/>
          <a:stretch>
            <a:fillRect/>
          </a:stretch>
        </p:blipFill>
        <p:spPr>
          <a:xfrm>
            <a:off x="762635" y="4493260"/>
            <a:ext cx="10276205" cy="10566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Exploratory Data Anal</a:t>
            </a:r>
            <a:r>
              <a:rPr lang="en-US" altLang="en-IN" b="1" u="sng">
                <a:latin typeface="Times New Roman" panose="02020603050405020304" charset="0"/>
                <a:cs typeface="Times New Roman" panose="02020603050405020304" charset="0"/>
              </a:rPr>
              <a:t>ysis</a:t>
            </a:r>
            <a:endParaRPr lang="en-US" altLang="en-IN" b="1" u="sng">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662305" y="1174750"/>
            <a:ext cx="10245725" cy="54781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Exploratory data Analysis</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174750"/>
            <a:ext cx="10855325" cy="4953000"/>
          </a:xfrm>
        </p:spPr>
        <p:txBody>
          <a:bodyPr/>
          <a:p>
            <a:pPr algn="just"/>
            <a:r>
              <a:rPr lang="en-IN" altLang="en-US">
                <a:latin typeface="Times New Roman" panose="02020603050405020304" charset="0"/>
                <a:cs typeface="Times New Roman" panose="02020603050405020304" charset="0"/>
              </a:rPr>
              <a:t>Let us select the categorical features from dataset for data analysis:</a:t>
            </a:r>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After selecting categorical features,display the counterplot for the features </a:t>
            </a:r>
            <a:r>
              <a:rPr lang="en-US" altLang="en-IN">
                <a:latin typeface="Times New Roman" panose="02020603050405020304" charset="0"/>
                <a:cs typeface="Times New Roman" panose="02020603050405020304" charset="0"/>
              </a:rPr>
              <a:t>selected</a:t>
            </a:r>
            <a:r>
              <a:rPr lang="en-IN" altLang="en-US">
                <a:latin typeface="Times New Roman" panose="02020603050405020304" charset="0"/>
                <a:cs typeface="Times New Roman" panose="02020603050405020304" charset="0"/>
              </a:rPr>
              <a:t> in the dataset </a:t>
            </a:r>
            <a:r>
              <a:rPr lang="en-US" altLang="en-IN">
                <a:latin typeface="Times New Roman" panose="02020603050405020304" charset="0"/>
                <a:cs typeface="Times New Roman" panose="02020603050405020304" charset="0"/>
              </a:rPr>
              <a:t>with help of</a:t>
            </a:r>
            <a:r>
              <a:rPr lang="en-IN" altLang="en-US">
                <a:latin typeface="Times New Roman" panose="02020603050405020304" charset="0"/>
                <a:cs typeface="Times New Roman" panose="02020603050405020304" charset="0"/>
              </a:rPr>
              <a:t> </a:t>
            </a:r>
            <a:r>
              <a:rPr lang="en-US" altLang="en-IN">
                <a:latin typeface="Times New Roman" panose="02020603050405020304" charset="0"/>
                <a:cs typeface="Times New Roman" panose="02020603050405020304" charset="0"/>
              </a:rPr>
              <a:t>‘</a:t>
            </a:r>
            <a:r>
              <a:rPr lang="en-IN" altLang="en-US">
                <a:latin typeface="Times New Roman" panose="02020603050405020304" charset="0"/>
                <a:cs typeface="Times New Roman" panose="02020603050405020304" charset="0"/>
              </a:rPr>
              <a:t>seaborn</a:t>
            </a:r>
            <a:r>
              <a:rPr lang="en-US" altLang="en-IN">
                <a:latin typeface="Times New Roman" panose="02020603050405020304" charset="0"/>
                <a:cs typeface="Times New Roman" panose="02020603050405020304" charset="0"/>
              </a:rPr>
              <a:t>’</a:t>
            </a:r>
            <a:r>
              <a:rPr lang="en-IN" altLang="en-US">
                <a:latin typeface="Times New Roman" panose="02020603050405020304" charset="0"/>
                <a:cs typeface="Times New Roman" panose="02020603050405020304" charset="0"/>
              </a:rPr>
              <a:t> library of pandas.</a:t>
            </a:r>
            <a:endParaRPr lang="en-IN" altLang="en-US">
              <a:latin typeface="Times New Roman" panose="02020603050405020304" charset="0"/>
              <a:cs typeface="Times New Roman" panose="02020603050405020304" charset="0"/>
            </a:endParaRPr>
          </a:p>
          <a:p>
            <a:pPr marL="0" indent="0" algn="just">
              <a:buNone/>
            </a:pPr>
            <a:endParaRPr lang="en-IN" altLang="en-US">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824865" y="2211070"/>
            <a:ext cx="10410190" cy="21647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Exploratory Data Analysis</a:t>
            </a:r>
            <a:endParaRPr lang="en-IN" altLang="en-US" b="1" u="sng">
              <a:latin typeface="Times New Roman" panose="02020603050405020304" charset="0"/>
              <a:cs typeface="Times New Roman" panose="02020603050405020304" charset="0"/>
            </a:endParaRPr>
          </a:p>
        </p:txBody>
      </p:sp>
      <p:sp>
        <p:nvSpPr>
          <p:cNvPr id="6" name="Content Placeholder 5"/>
          <p:cNvSpPr>
            <a:spLocks noGrp="1"/>
          </p:cNvSpPr>
          <p:nvPr>
            <p:ph sz="half" idx="1"/>
          </p:nvPr>
        </p:nvSpPr>
        <p:spPr>
          <a:xfrm>
            <a:off x="609600" y="1174750"/>
            <a:ext cx="10447020" cy="4953000"/>
          </a:xfrm>
        </p:spPr>
        <p:txBody>
          <a:bodyPr/>
          <a:p>
            <a:pPr marL="0" indent="0" algn="just">
              <a:buNone/>
            </a:pPr>
            <a:r>
              <a:rPr lang="en-IN" altLang="en-US">
                <a:latin typeface="Times New Roman" panose="02020603050405020304" charset="0"/>
                <a:cs typeface="Times New Roman" panose="02020603050405020304" charset="0"/>
              </a:rPr>
              <a:t>The code for displaying counterplot for categorical features is as below:</a:t>
            </a:r>
            <a:endParaRPr lang="en-IN" altLang="en-US">
              <a:latin typeface="Times New Roman" panose="02020603050405020304" charset="0"/>
              <a:cs typeface="Times New Roman" panose="02020603050405020304" charset="0"/>
            </a:endParaRPr>
          </a:p>
        </p:txBody>
      </p:sp>
      <p:pic>
        <p:nvPicPr>
          <p:cNvPr id="8" name="Content Placeholder 7"/>
          <p:cNvPicPr>
            <a:picLocks noChangeAspect="1"/>
          </p:cNvPicPr>
          <p:nvPr>
            <p:ph sz="half" idx="2"/>
          </p:nvPr>
        </p:nvPicPr>
        <p:blipFill>
          <a:blip r:embed="rId1"/>
          <a:stretch>
            <a:fillRect/>
          </a:stretch>
        </p:blipFill>
        <p:spPr>
          <a:xfrm>
            <a:off x="609600" y="2317750"/>
            <a:ext cx="10395585" cy="389191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Exploratory Data Analysis</a:t>
            </a:r>
            <a:endParaRPr lang="en-IN" altLang="en-US" b="1" u="sng">
              <a:latin typeface="Times New Roman" panose="02020603050405020304" charset="0"/>
              <a:cs typeface="Times New Roman" panose="02020603050405020304" charset="0"/>
            </a:endParaRPr>
          </a:p>
        </p:txBody>
      </p:sp>
      <p:pic>
        <p:nvPicPr>
          <p:cNvPr id="7" name="Content Placeholder 6"/>
          <p:cNvPicPr>
            <a:picLocks noChangeAspect="1"/>
          </p:cNvPicPr>
          <p:nvPr>
            <p:ph idx="1"/>
          </p:nvPr>
        </p:nvPicPr>
        <p:blipFill>
          <a:blip r:embed="rId1"/>
          <a:stretch>
            <a:fillRect/>
          </a:stretch>
        </p:blipFill>
        <p:spPr>
          <a:xfrm>
            <a:off x="977265" y="876300"/>
            <a:ext cx="10297160" cy="56311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Creating the Vector Assembler</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174750"/>
            <a:ext cx="10921365" cy="4953000"/>
          </a:xfrm>
        </p:spPr>
        <p:txBody>
          <a:bodyPr/>
          <a:p>
            <a:pPr algn="just"/>
            <a:r>
              <a:rPr lang="en-IN" altLang="en-US">
                <a:latin typeface="Times New Roman" panose="02020603050405020304" charset="0"/>
                <a:cs typeface="Times New Roman" panose="02020603050405020304" charset="0"/>
              </a:rPr>
              <a:t>Select the features from the dataset and create an assembler for those selected features using VectorAssembler method.</a:t>
            </a:r>
            <a:endParaRPr lang="en-IN" altLang="en-US">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887095" y="2466975"/>
            <a:ext cx="10578465" cy="371983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Splitting the Data</a:t>
            </a:r>
            <a:endParaRPr lang="en-IN" altLang="en-US" b="1" u="sng">
              <a:latin typeface="Times New Roman" panose="02020603050405020304" charset="0"/>
              <a:cs typeface="Times New Roman" panose="02020603050405020304" charset="0"/>
            </a:endParaRPr>
          </a:p>
        </p:txBody>
      </p:sp>
      <p:sp>
        <p:nvSpPr>
          <p:cNvPr id="6" name="Content Placeholder 5"/>
          <p:cNvSpPr>
            <a:spLocks noGrp="1"/>
          </p:cNvSpPr>
          <p:nvPr>
            <p:ph sz="half" idx="1"/>
          </p:nvPr>
        </p:nvSpPr>
        <p:spPr>
          <a:xfrm>
            <a:off x="609600" y="1174750"/>
            <a:ext cx="10622280" cy="4953000"/>
          </a:xfrm>
        </p:spPr>
        <p:txBody>
          <a:bodyPr/>
          <a:p>
            <a:r>
              <a:rPr lang="en-IN" altLang="en-US">
                <a:latin typeface="Times New Roman Regular" panose="02020603050405020304" charset="0"/>
                <a:cs typeface="Times New Roman Regular" panose="02020603050405020304" charset="0"/>
              </a:rPr>
              <a:t>Let us divide the data into tra</a:t>
            </a:r>
            <a:r>
              <a:rPr lang="en-US" altLang="en-IN">
                <a:latin typeface="Times New Roman Regular" panose="02020603050405020304" charset="0"/>
                <a:cs typeface="Times New Roman Regular" panose="02020603050405020304" charset="0"/>
              </a:rPr>
              <a:t>ini</a:t>
            </a:r>
            <a:r>
              <a:rPr lang="en-IN" altLang="en-US">
                <a:latin typeface="Times New Roman Regular" panose="02020603050405020304" charset="0"/>
                <a:cs typeface="Times New Roman Regular" panose="02020603050405020304" charset="0"/>
              </a:rPr>
              <a:t>ng and testing dataset with 80% of data as training data and 20% of data as testing data.</a:t>
            </a:r>
            <a:endParaRPr lang="en-IN" altLang="en-US">
              <a:latin typeface="Times New Roman Regular" panose="02020603050405020304" charset="0"/>
              <a:cs typeface="Times New Roman Regular" panose="02020603050405020304" charset="0"/>
            </a:endParaRPr>
          </a:p>
          <a:p>
            <a:endParaRPr lang="en-IN" altLang="en-US"/>
          </a:p>
          <a:p>
            <a:endParaRPr lang="en-IN" altLang="en-US"/>
          </a:p>
          <a:p>
            <a:r>
              <a:rPr lang="en-IN" altLang="en-US">
                <a:latin typeface="Times New Roman Regular" panose="02020603050405020304" charset="0"/>
                <a:cs typeface="Times New Roman Regular" panose="02020603050405020304" charset="0"/>
              </a:rPr>
              <a:t>Now let us use assembler to transform the training and testing data as sown below:</a:t>
            </a:r>
            <a:endParaRPr lang="en-IN" altLang="en-US">
              <a:latin typeface="Times New Roman Regular" panose="02020603050405020304" charset="0"/>
              <a:cs typeface="Times New Roman Regular" panose="02020603050405020304" charset="0"/>
            </a:endParaRPr>
          </a:p>
          <a:p>
            <a:pPr marL="0" indent="0">
              <a:buNone/>
            </a:pPr>
            <a:endParaRPr lang="en-IN" altLang="en-US"/>
          </a:p>
          <a:p>
            <a:pPr marL="0" indent="0">
              <a:buNone/>
            </a:pPr>
            <a:endParaRPr lang="en-IN" altLang="en-US"/>
          </a:p>
        </p:txBody>
      </p:sp>
      <p:pic>
        <p:nvPicPr>
          <p:cNvPr id="7" name="Content Placeholder 6"/>
          <p:cNvPicPr>
            <a:picLocks noChangeAspect="1"/>
          </p:cNvPicPr>
          <p:nvPr>
            <p:ph sz="half" idx="2"/>
          </p:nvPr>
        </p:nvPicPr>
        <p:blipFill>
          <a:blip r:embed="rId1"/>
          <a:stretch>
            <a:fillRect/>
          </a:stretch>
        </p:blipFill>
        <p:spPr>
          <a:xfrm>
            <a:off x="847725" y="2303780"/>
            <a:ext cx="10198735" cy="824230"/>
          </a:xfrm>
          <a:prstGeom prst="rect">
            <a:avLst/>
          </a:prstGeom>
        </p:spPr>
      </p:pic>
      <p:pic>
        <p:nvPicPr>
          <p:cNvPr id="8" name="Picture 7"/>
          <p:cNvPicPr>
            <a:picLocks noChangeAspect="1"/>
          </p:cNvPicPr>
          <p:nvPr/>
        </p:nvPicPr>
        <p:blipFill>
          <a:blip r:embed="rId2"/>
          <a:stretch>
            <a:fillRect/>
          </a:stretch>
        </p:blipFill>
        <p:spPr>
          <a:xfrm>
            <a:off x="823595" y="5110480"/>
            <a:ext cx="10246360" cy="101663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Classificat</a:t>
            </a:r>
            <a:r>
              <a:rPr lang="en-US" altLang="en-IN" b="1" u="sng">
                <a:latin typeface="Times New Roman" panose="02020603050405020304" charset="0"/>
                <a:cs typeface="Times New Roman" panose="02020603050405020304" charset="0"/>
              </a:rPr>
              <a:t>i</a:t>
            </a:r>
            <a:r>
              <a:rPr lang="en-IN" altLang="en-US" b="1" u="sng">
                <a:latin typeface="Times New Roman" panose="02020603050405020304" charset="0"/>
                <a:cs typeface="Times New Roman" panose="02020603050405020304" charset="0"/>
              </a:rPr>
              <a:t>on Algorithms</a:t>
            </a:r>
            <a:endParaRPr lang="en-IN" altLang="en-US" b="1" u="sng">
              <a:latin typeface="Times New Roman" panose="02020603050405020304" charset="0"/>
              <a:cs typeface="Times New Roman" panose="02020603050405020304" charset="0"/>
            </a:endParaRPr>
          </a:p>
        </p:txBody>
      </p:sp>
      <p:sp>
        <p:nvSpPr>
          <p:cNvPr id="6" name="Content Placeholder 5"/>
          <p:cNvSpPr>
            <a:spLocks noGrp="1"/>
          </p:cNvSpPr>
          <p:nvPr>
            <p:ph idx="1"/>
          </p:nvPr>
        </p:nvSpPr>
        <p:spPr/>
        <p:txBody>
          <a:bodyPr/>
          <a:p>
            <a:pPr algn="just"/>
            <a:r>
              <a:rPr lang="en-IN" altLang="en-US">
                <a:latin typeface="Times New Roman Regular" panose="02020603050405020304" charset="0"/>
                <a:cs typeface="Times New Roman Regular" panose="02020603050405020304" charset="0"/>
              </a:rPr>
              <a:t>In our project</a:t>
            </a:r>
            <a:r>
              <a:rPr lang="en-US" altLang="en-IN">
                <a:latin typeface="Times New Roman Regular" panose="02020603050405020304" charset="0"/>
                <a:cs typeface="Times New Roman Regular" panose="02020603050405020304" charset="0"/>
              </a:rPr>
              <a:t>,</a:t>
            </a:r>
            <a:r>
              <a:rPr lang="en-IN" altLang="en-US">
                <a:latin typeface="Times New Roman Regular" panose="02020603050405020304" charset="0"/>
                <a:cs typeface="Times New Roman Regular" panose="02020603050405020304" charset="0"/>
              </a:rPr>
              <a:t> as our data is quite large,we </a:t>
            </a:r>
            <a:r>
              <a:rPr lang="en-US" altLang="en-IN">
                <a:latin typeface="Times New Roman Regular" panose="02020603050405020304" charset="0"/>
                <a:cs typeface="Times New Roman Regular" panose="02020603050405020304" charset="0"/>
              </a:rPr>
              <a:t>performed</a:t>
            </a:r>
            <a:r>
              <a:rPr lang="en-IN" altLang="en-US">
                <a:latin typeface="Times New Roman Regular" panose="02020603050405020304" charset="0"/>
                <a:cs typeface="Times New Roman Regular" panose="02020603050405020304" charset="0"/>
              </a:rPr>
              <a:t> the following classifiers:</a:t>
            </a:r>
            <a:endParaRPr lang="en-IN" altLang="en-US">
              <a:latin typeface="Times New Roman Regular" panose="02020603050405020304" charset="0"/>
              <a:cs typeface="Times New Roman Regular" panose="02020603050405020304" charset="0"/>
            </a:endParaRPr>
          </a:p>
          <a:p>
            <a:pPr algn="just">
              <a:buFont typeface="Wingdings" panose="05000000000000000000" charset="0"/>
              <a:buChar char="Ø"/>
            </a:pPr>
            <a:r>
              <a:rPr lang="en-IN" altLang="en-US">
                <a:latin typeface="Times New Roman Regular" panose="02020603050405020304" charset="0"/>
                <a:cs typeface="Times New Roman Regular" panose="02020603050405020304" charset="0"/>
              </a:rPr>
              <a:t>Random Forest Classifier</a:t>
            </a:r>
            <a:endParaRPr lang="en-IN" altLang="en-US">
              <a:latin typeface="Times New Roman Regular" panose="02020603050405020304" charset="0"/>
              <a:cs typeface="Times New Roman Regular" panose="02020603050405020304" charset="0"/>
            </a:endParaRPr>
          </a:p>
          <a:p>
            <a:pPr algn="just">
              <a:buFont typeface="Wingdings" panose="05000000000000000000" charset="0"/>
              <a:buChar char="Ø"/>
            </a:pPr>
            <a:r>
              <a:rPr lang="en-IN" altLang="en-US">
                <a:latin typeface="Times New Roman Regular" panose="02020603050405020304" charset="0"/>
                <a:cs typeface="Times New Roman Regular" panose="02020603050405020304" charset="0"/>
              </a:rPr>
              <a:t>Logistic regression</a:t>
            </a:r>
            <a:endParaRPr lang="en-IN" altLang="en-US">
              <a:latin typeface="Times New Roman Regular" panose="02020603050405020304" charset="0"/>
              <a:cs typeface="Times New Roman Regular" panose="02020603050405020304" charset="0"/>
            </a:endParaRPr>
          </a:p>
          <a:p>
            <a:pPr algn="just">
              <a:buFont typeface="Wingdings" panose="05000000000000000000" charset="0"/>
              <a:buChar char="Ø"/>
            </a:pPr>
            <a:r>
              <a:rPr lang="en-IN" altLang="en-US">
                <a:latin typeface="Times New Roman Regular" panose="02020603050405020304" charset="0"/>
                <a:cs typeface="Times New Roman Regular" panose="02020603050405020304" charset="0"/>
              </a:rPr>
              <a:t>Decision Tree classifier</a:t>
            </a:r>
            <a:endParaRPr lang="en-IN" altLang="en-US">
              <a:latin typeface="Times New Roman Regular" panose="02020603050405020304" charset="0"/>
              <a:cs typeface="Times New Roman Regular"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INDEX</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897255"/>
            <a:ext cx="10972800" cy="5756910"/>
          </a:xfrm>
        </p:spPr>
        <p:txBody>
          <a:bodyPr/>
          <a:p>
            <a:r>
              <a:rPr lang="en-IN" altLang="en-US" sz="2800">
                <a:latin typeface="Times New Roman" panose="02020603050405020304" charset="0"/>
                <a:cs typeface="Times New Roman" panose="02020603050405020304" charset="0"/>
              </a:rPr>
              <a:t>Abstract</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Introduction</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Requirements</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Dataset</a:t>
            </a:r>
            <a:endParaRPr lang="en-IN" altLang="en-US" sz="2800">
              <a:latin typeface="Times New Roman" panose="02020603050405020304" charset="0"/>
              <a:cs typeface="Times New Roman" panose="02020603050405020304" charset="0"/>
            </a:endParaRPr>
          </a:p>
          <a:p>
            <a:r>
              <a:rPr lang="en-US" altLang="en-IN" sz="2800">
                <a:latin typeface="Times New Roman" panose="02020603050405020304" charset="0"/>
                <a:cs typeface="Times New Roman" panose="02020603050405020304" charset="0"/>
              </a:rPr>
              <a:t>Data processing using pyspark</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Data cleaning using pyspark</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Exploratory Data Analysis</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Vector Assembler creation</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Splitting the data</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Classification algorithms</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Regression Algorithms</a:t>
            </a:r>
            <a:endParaRPr lang="en-IN" altLang="en-US" sz="280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Random Forest Classifier</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007110"/>
            <a:ext cx="10972800" cy="5399405"/>
          </a:xfrm>
        </p:spPr>
        <p:txBody>
          <a:bodyPr/>
          <a:p>
            <a:pPr algn="just"/>
            <a:r>
              <a:rPr lang="en-US">
                <a:latin typeface="Times New Roman Regular" panose="02020603050405020304" charset="0"/>
                <a:cs typeface="Times New Roman Regular" panose="02020603050405020304" charset="0"/>
                <a:sym typeface="+mn-ea"/>
              </a:rPr>
              <a:t>It is a superivsed machine learning algorithm  made up of several random decision trees which work on multiple subsets of the given dataset and provides the prediction accuracy based on the majority votes of predictions from the decision trees.</a:t>
            </a:r>
            <a:endParaRPr lang="en-US">
              <a:latin typeface="Times New Roman Regular" panose="02020603050405020304" charset="0"/>
              <a:cs typeface="Times New Roman Regular" panose="02020603050405020304" charset="0"/>
            </a:endParaRPr>
          </a:p>
          <a:p>
            <a:pPr algn="just"/>
            <a:r>
              <a:rPr lang="en-US">
                <a:latin typeface="Times New Roman Regular" panose="02020603050405020304" charset="0"/>
                <a:cs typeface="Times New Roman Regular" panose="02020603050405020304" charset="0"/>
                <a:sym typeface="+mn-ea"/>
              </a:rPr>
              <a:t>Higher the presence of decision trees present in the model, greater accuracy and prevents the problem of overfitting.</a:t>
            </a:r>
            <a:endParaRPr lang="en-US">
              <a:latin typeface="Times New Roman Regular" panose="02020603050405020304" charset="0"/>
              <a:cs typeface="Times New Roman Regular" panose="02020603050405020304" charset="0"/>
            </a:endParaRPr>
          </a:p>
          <a:p>
            <a:pPr algn="just"/>
            <a:r>
              <a:rPr lang="en-US">
                <a:latin typeface="Times New Roman Regular" panose="02020603050405020304" charset="0"/>
                <a:cs typeface="Times New Roman Regular" panose="02020603050405020304" charset="0"/>
                <a:sym typeface="+mn-ea"/>
              </a:rPr>
              <a:t>Ensemble learning is the method which combines multiple classifiers and enhance the performance of the model.</a:t>
            </a:r>
            <a:endParaRPr lang="en-US">
              <a:latin typeface="Times New Roman Regular" panose="02020603050405020304" charset="0"/>
              <a:cs typeface="Times New Roman Regular" panose="02020603050405020304" charset="0"/>
            </a:endParaRPr>
          </a:p>
          <a:p>
            <a:pPr algn="just"/>
            <a:r>
              <a:rPr lang="en-US">
                <a:latin typeface="Times New Roman Regular" panose="02020603050405020304" charset="0"/>
                <a:cs typeface="Times New Roman Regular" panose="02020603050405020304" charset="0"/>
                <a:sym typeface="+mn-ea"/>
              </a:rPr>
              <a:t>As our data is large and includes multiple classes,it one of the best machine learning algorithm for multi - class classification.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t>Random Forest Implementation[8]</a:t>
            </a:r>
            <a:endParaRPr lang="en-IN" altLang="en-US" b="1" u="sng"/>
          </a:p>
        </p:txBody>
      </p:sp>
      <p:pic>
        <p:nvPicPr>
          <p:cNvPr id="5" name="Picture 4" descr="Screenshot 2023-07-26 at 10.43.05 AM"/>
          <p:cNvPicPr>
            <a:picLocks noChangeAspect="1"/>
          </p:cNvPicPr>
          <p:nvPr/>
        </p:nvPicPr>
        <p:blipFill>
          <a:blip r:embed="rId1"/>
          <a:stretch>
            <a:fillRect/>
          </a:stretch>
        </p:blipFill>
        <p:spPr>
          <a:xfrm>
            <a:off x="0" y="1530350"/>
            <a:ext cx="12192000" cy="3033395"/>
          </a:xfrm>
          <a:prstGeom prst="rect">
            <a:avLst/>
          </a:prstGeom>
        </p:spPr>
      </p:pic>
      <p:pic>
        <p:nvPicPr>
          <p:cNvPr id="7" name="Picture 6"/>
          <p:cNvPicPr>
            <a:picLocks noChangeAspect="1"/>
          </p:cNvPicPr>
          <p:nvPr/>
        </p:nvPicPr>
        <p:blipFill>
          <a:blip r:embed="rId2"/>
          <a:stretch>
            <a:fillRect/>
          </a:stretch>
        </p:blipFill>
        <p:spPr>
          <a:xfrm>
            <a:off x="0" y="4563745"/>
            <a:ext cx="12192000" cy="2667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Logistic Regression</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952500"/>
            <a:ext cx="10972800" cy="5609590"/>
          </a:xfrm>
        </p:spPr>
        <p:txBody>
          <a:bodyPr/>
          <a:p>
            <a:pPr algn="just"/>
            <a:r>
              <a:rPr lang="en-US" sz="2800">
                <a:latin typeface="Times New Roman Regular" panose="02020603050405020304" charset="0"/>
                <a:cs typeface="Times New Roman Regular" panose="02020603050405020304" charset="0"/>
                <a:sym typeface="+mn-ea"/>
              </a:rPr>
              <a:t>It is also one of the classification method which is used  to predict the value of one feature depending on the other.</a:t>
            </a:r>
            <a:endParaRPr lang="en-US" sz="2800">
              <a:latin typeface="Times New Roman Regular" panose="02020603050405020304" charset="0"/>
              <a:cs typeface="Times New Roman Regular" panose="02020603050405020304" charset="0"/>
            </a:endParaRPr>
          </a:p>
          <a:p>
            <a:pPr algn="just"/>
            <a:r>
              <a:rPr lang="en-US" sz="2800">
                <a:latin typeface="Times New Roman Regular" panose="02020603050405020304" charset="0"/>
                <a:cs typeface="Times New Roman Regular" panose="02020603050405020304" charset="0"/>
                <a:sym typeface="+mn-ea"/>
              </a:rPr>
              <a:t>It is used to find the relationship between two data features using mathematics.</a:t>
            </a:r>
            <a:endParaRPr lang="en-US" sz="2800">
              <a:latin typeface="Times New Roman Regular" panose="02020603050405020304" charset="0"/>
              <a:cs typeface="Times New Roman Regular" panose="02020603050405020304" charset="0"/>
            </a:endParaRPr>
          </a:p>
          <a:p>
            <a:pPr algn="just"/>
            <a:r>
              <a:rPr lang="en-US" sz="2800">
                <a:latin typeface="Times New Roman Regular" panose="02020603050405020304" charset="0"/>
                <a:cs typeface="Times New Roman Regular" panose="02020603050405020304" charset="0"/>
                <a:sym typeface="+mn-ea"/>
              </a:rPr>
              <a:t>There are multiple types of the models in logistic regression like binary,multinomial and ordinal.</a:t>
            </a:r>
            <a:r>
              <a:rPr lang="en-US" sz="2800">
                <a:latin typeface="Times New Roman Regular" panose="02020603050405020304" charset="0"/>
                <a:cs typeface="Times New Roman Regular" panose="02020603050405020304" charset="0"/>
                <a:sym typeface="+mn-ea"/>
              </a:rPr>
              <a:t>This multinomial method is used to predict the probability of the dependent variable which has more than possible outcomes.</a:t>
            </a:r>
            <a:endParaRPr lang="en-US" sz="2800">
              <a:latin typeface="Times New Roman Regular" panose="02020603050405020304" charset="0"/>
              <a:cs typeface="Times New Roman Regular" panose="02020603050405020304" charset="0"/>
            </a:endParaRPr>
          </a:p>
          <a:p>
            <a:pPr algn="just"/>
            <a:r>
              <a:rPr lang="en-US" sz="2800">
                <a:latin typeface="Times New Roman Regular" panose="02020603050405020304" charset="0"/>
                <a:cs typeface="Times New Roman Regular" panose="02020603050405020304" charset="0"/>
                <a:sym typeface="+mn-ea"/>
              </a:rPr>
              <a:t>As our data contains more than two classes we have used the multinomial method for our classification.</a:t>
            </a:r>
            <a:endParaRPr lang="en-US" sz="2800">
              <a:latin typeface="Times New Roman Regular" panose="02020603050405020304" charset="0"/>
              <a:cs typeface="Times New Roman Regular" panose="02020603050405020304" charset="0"/>
            </a:endParaRPr>
          </a:p>
          <a:p>
            <a:pPr algn="just"/>
            <a:r>
              <a:rPr lang="en-US" sz="2800">
                <a:latin typeface="Times New Roman Regular" panose="02020603050405020304" charset="0"/>
                <a:cs typeface="Times New Roman Regular" panose="02020603050405020304" charset="0"/>
                <a:sym typeface="+mn-ea"/>
              </a:rPr>
              <a:t>It also is one of the powerful tools in making the decisions among the classification algorithms.</a:t>
            </a:r>
            <a:endParaRPr lang="en-US" sz="2800">
              <a:latin typeface="Times New Roman Regular" panose="02020603050405020304" charset="0"/>
              <a:cs typeface="Times New Roman Regular" panose="02020603050405020304" charset="0"/>
            </a:endParaRPr>
          </a:p>
          <a:p>
            <a:endParaRPr 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Logistic Regression Implementation[9]</a:t>
            </a:r>
            <a:endParaRPr lang="en-IN" altLang="en-US" b="1" u="sng">
              <a:latin typeface="Times New Roman" panose="02020603050405020304" charset="0"/>
              <a:cs typeface="Times New Roman" panose="02020603050405020304" charset="0"/>
            </a:endParaRPr>
          </a:p>
        </p:txBody>
      </p:sp>
      <p:pic>
        <p:nvPicPr>
          <p:cNvPr id="5" name="Content Placeholder 4"/>
          <p:cNvPicPr>
            <a:picLocks noChangeAspect="1"/>
          </p:cNvPicPr>
          <p:nvPr>
            <p:ph idx="1"/>
          </p:nvPr>
        </p:nvPicPr>
        <p:blipFill>
          <a:blip r:embed="rId1"/>
          <a:stretch>
            <a:fillRect/>
          </a:stretch>
        </p:blipFill>
        <p:spPr>
          <a:xfrm>
            <a:off x="517525" y="1452245"/>
            <a:ext cx="10972800" cy="362013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Decision Tree classifier</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a:latin typeface="Times New Roman Regular" panose="02020603050405020304" charset="0"/>
                <a:cs typeface="Times New Roman Regular" panose="02020603050405020304" charset="0"/>
                <a:sym typeface="+mn-ea"/>
              </a:rPr>
              <a:t>Decision Tree  is also a supervised learning which has some of set of rules to make decision, based on the decisions ,the model will predict the output.</a:t>
            </a:r>
            <a:endParaRPr lang="en-US">
              <a:latin typeface="Times New Roman Regular" panose="02020603050405020304" charset="0"/>
              <a:cs typeface="Times New Roman Regular" panose="02020603050405020304" charset="0"/>
            </a:endParaRPr>
          </a:p>
          <a:p>
            <a:pPr algn="just"/>
            <a:r>
              <a:rPr lang="en-US">
                <a:latin typeface="Times New Roman Regular" panose="02020603050405020304" charset="0"/>
                <a:cs typeface="Times New Roman Regular" panose="02020603050405020304" charset="0"/>
                <a:sym typeface="+mn-ea"/>
              </a:rPr>
              <a:t>It is a tree like heirarchical structure contains internal nodes for features in the dataset and branches represent the decision rules, leaf nodes for representing output.</a:t>
            </a:r>
            <a:endParaRPr lang="en-US">
              <a:latin typeface="Times New Roman Regular" panose="02020603050405020304" charset="0"/>
              <a:cs typeface="Times New Roman Regular" panose="02020603050405020304" charset="0"/>
            </a:endParaRPr>
          </a:p>
          <a:p>
            <a:pPr algn="just"/>
            <a:r>
              <a:rPr lang="en-US">
                <a:latin typeface="Times New Roman Regular" panose="02020603050405020304" charset="0"/>
                <a:cs typeface="Times New Roman Regular" panose="02020603050405020304" charset="0"/>
                <a:sym typeface="+mn-ea"/>
              </a:rPr>
              <a:t>It is the best systematic approach of classification algorithms of machine learning for classifying the dataset having multiple classes by asking a set opf questions to features of the given dataset.</a:t>
            </a:r>
            <a:endParaRPr lang="en-US">
              <a:latin typeface="Times New Roman Regular" panose="02020603050405020304" charset="0"/>
              <a:cs typeface="Times New Roman Regular" panose="02020603050405020304" charset="0"/>
            </a:endParaRPr>
          </a:p>
          <a:p>
            <a:pPr marL="0" indent="0">
              <a:buNone/>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Decision Tree classifier</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a:latin typeface="Times New Roman Regular" panose="02020603050405020304" charset="0"/>
                <a:cs typeface="Times New Roman Regular" panose="02020603050405020304" charset="0"/>
                <a:sym typeface="+mn-ea"/>
              </a:rPr>
              <a:t>Moreover, decision tree does not take much efforts for preprocessing of data and provides accurate results of the inner works like making decisions etc.</a:t>
            </a:r>
            <a:endParaRPr lang="en-US">
              <a:latin typeface="Times New Roman Regular" panose="02020603050405020304" charset="0"/>
              <a:cs typeface="Times New Roman Regular" panose="02020603050405020304" charset="0"/>
            </a:endParaRPr>
          </a:p>
          <a:p>
            <a:pPr algn="just"/>
            <a:r>
              <a:rPr lang="en-US">
                <a:latin typeface="Times New Roman Regular" panose="02020603050405020304" charset="0"/>
                <a:cs typeface="Times New Roman Regular" panose="02020603050405020304" charset="0"/>
                <a:sym typeface="+mn-ea"/>
              </a:rPr>
              <a:t>Moreover,this algorithm is the  best when we handling with the large datasets because it will not stop the speed of prediction and does not effect the efficiency of the accuracy.</a:t>
            </a:r>
            <a:endParaRPr lang="en-US">
              <a:latin typeface="Times New Roman Regular" panose="02020603050405020304" charset="0"/>
              <a:cs typeface="Times New Roman Regular" panose="02020603050405020304" charset="0"/>
            </a:endParaRPr>
          </a:p>
          <a:p>
            <a:pPr marL="0" indent="0">
              <a:buNone/>
            </a:pP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Decision Tree implementation[10]</a:t>
            </a:r>
            <a:endParaRPr lang="en-IN" altLang="en-US" b="1" u="sng">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609600" y="1109980"/>
            <a:ext cx="10626725" cy="479869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Results</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952500"/>
            <a:ext cx="11045825" cy="4953000"/>
          </a:xfrm>
        </p:spPr>
        <p:txBody>
          <a:bodyPr/>
          <a:p>
            <a:pPr marL="0" indent="0" algn="just">
              <a:buNone/>
            </a:pPr>
            <a:endParaRPr lang="en-US">
              <a:latin typeface="Times New Roman Regular" panose="02020603050405020304" charset="0"/>
              <a:cs typeface="Times New Roman Regular" panose="02020603050405020304" charset="0"/>
              <a:sym typeface="+mn-ea"/>
            </a:endParaRPr>
          </a:p>
          <a:p>
            <a:pPr marL="0" indent="0" algn="just">
              <a:buNone/>
            </a:pPr>
            <a:endParaRPr lang="en-US">
              <a:latin typeface="Times New Roman Regular" panose="02020603050405020304" charset="0"/>
              <a:cs typeface="Times New Roman Regular" panose="02020603050405020304" charset="0"/>
              <a:sym typeface="+mn-ea"/>
            </a:endParaRPr>
          </a:p>
          <a:p>
            <a:pPr marL="0" indent="0" algn="just">
              <a:buNone/>
            </a:pPr>
            <a:endParaRPr lang="en-US">
              <a:latin typeface="Times New Roman Regular" panose="02020603050405020304" charset="0"/>
              <a:cs typeface="Times New Roman Regular" panose="02020603050405020304" charset="0"/>
              <a:sym typeface="+mn-ea"/>
            </a:endParaRPr>
          </a:p>
          <a:p>
            <a:pPr marL="0" indent="0" algn="just">
              <a:buNone/>
            </a:pPr>
            <a:endParaRPr lang="en-US">
              <a:latin typeface="Times New Roman Regular" panose="02020603050405020304" charset="0"/>
              <a:cs typeface="Times New Roman Regular" panose="02020603050405020304" charset="0"/>
              <a:sym typeface="+mn-ea"/>
            </a:endParaRPr>
          </a:p>
          <a:p>
            <a:pPr marL="0" indent="0" algn="just">
              <a:buNone/>
            </a:pPr>
            <a:endParaRPr lang="en-US">
              <a:latin typeface="Times New Roman Regular" panose="02020603050405020304" charset="0"/>
              <a:cs typeface="Times New Roman Regular" panose="02020603050405020304" charset="0"/>
              <a:sym typeface="+mn-ea"/>
            </a:endParaRPr>
          </a:p>
          <a:p>
            <a:pPr marL="0" indent="0" algn="just">
              <a:buNone/>
            </a:pPr>
            <a:r>
              <a:rPr lang="en-US">
                <a:latin typeface="Times New Roman Regular" panose="02020603050405020304" charset="0"/>
                <a:cs typeface="Times New Roman Regular" panose="02020603050405020304" charset="0"/>
                <a:sym typeface="+mn-ea"/>
              </a:rPr>
              <a:t>As we can see from the results, we observe that Random forest and Logistic regression models almost provides the same accuracy but the decision tree classsifier shows some what highest accuracy of 79.02 among the others.</a:t>
            </a:r>
            <a:endParaRPr lang="en-US">
              <a:latin typeface="Times New Roman Regular" panose="02020603050405020304" charset="0"/>
              <a:cs typeface="Times New Roman Regular" panose="02020603050405020304" charset="0"/>
            </a:endParaRPr>
          </a:p>
          <a:p>
            <a:pPr marL="0" indent="0">
              <a:buNone/>
            </a:pPr>
            <a:endParaRPr lang="en-US"/>
          </a:p>
          <a:p>
            <a:pPr marL="0" indent="0">
              <a:buNone/>
            </a:pPr>
            <a:endParaRPr lang="en-US"/>
          </a:p>
        </p:txBody>
      </p:sp>
      <p:graphicFrame>
        <p:nvGraphicFramePr>
          <p:cNvPr id="5" name="Content Placeholder 4"/>
          <p:cNvGraphicFramePr/>
          <p:nvPr>
            <p:ph sz="half" idx="2"/>
          </p:nvPr>
        </p:nvGraphicFramePr>
        <p:xfrm>
          <a:off x="660400" y="1174750"/>
          <a:ext cx="10922000" cy="2372360"/>
        </p:xfrm>
        <a:graphic>
          <a:graphicData uri="http://schemas.openxmlformats.org/drawingml/2006/table">
            <a:tbl>
              <a:tblPr firstRow="1" bandRow="1">
                <a:tableStyleId>{5C22544A-7EE6-4342-B048-85BDC9FD1C3A}</a:tableStyleId>
              </a:tblPr>
              <a:tblGrid>
                <a:gridCol w="5461000"/>
                <a:gridCol w="5461000"/>
              </a:tblGrid>
              <a:tr h="593090">
                <a:tc>
                  <a:txBody>
                    <a:bodyPr/>
                    <a:p>
                      <a:pPr>
                        <a:buNone/>
                      </a:pPr>
                      <a:r>
                        <a:rPr lang="en-US"/>
                        <a:t>              Classification Model</a:t>
                      </a:r>
                      <a:endParaRPr lang="en-US"/>
                    </a:p>
                  </a:txBody>
                  <a:tcPr/>
                </a:tc>
                <a:tc>
                  <a:txBody>
                    <a:bodyPr/>
                    <a:p>
                      <a:pPr>
                        <a:buNone/>
                      </a:pPr>
                      <a:r>
                        <a:rPr lang="en-US"/>
                        <a:t>                      Accuracy</a:t>
                      </a:r>
                      <a:endParaRPr lang="en-US"/>
                    </a:p>
                  </a:txBody>
                  <a:tcPr/>
                </a:tc>
              </a:tr>
              <a:tr h="593090">
                <a:tc>
                  <a:txBody>
                    <a:bodyPr/>
                    <a:p>
                      <a:pPr>
                        <a:buNone/>
                      </a:pPr>
                      <a:r>
                        <a:rPr lang="en-US"/>
                        <a:t>       Random Forest Classifier</a:t>
                      </a:r>
                      <a:endParaRPr lang="en-US"/>
                    </a:p>
                  </a:txBody>
                  <a:tcPr/>
                </a:tc>
                <a:tc>
                  <a:txBody>
                    <a:bodyPr/>
                    <a:p>
                      <a:pPr>
                        <a:buNone/>
                      </a:pPr>
                      <a:r>
                        <a:rPr lang="en-US"/>
                        <a:t>                   78.93</a:t>
                      </a:r>
                      <a:endParaRPr lang="en-US"/>
                    </a:p>
                  </a:txBody>
                  <a:tcPr/>
                </a:tc>
              </a:tr>
              <a:tr h="593090">
                <a:tc>
                  <a:txBody>
                    <a:bodyPr/>
                    <a:p>
                      <a:pPr>
                        <a:buNone/>
                      </a:pPr>
                      <a:r>
                        <a:rPr lang="en-US"/>
                        <a:t>      Logistic Regression(multinomial)</a:t>
                      </a:r>
                      <a:endParaRPr lang="en-US"/>
                    </a:p>
                  </a:txBody>
                  <a:tcPr/>
                </a:tc>
                <a:tc>
                  <a:txBody>
                    <a:bodyPr/>
                    <a:p>
                      <a:pPr>
                        <a:buNone/>
                      </a:pPr>
                      <a:r>
                        <a:rPr lang="en-US"/>
                        <a:t>                   78.83</a:t>
                      </a:r>
                      <a:endParaRPr lang="en-US"/>
                    </a:p>
                  </a:txBody>
                  <a:tcPr/>
                </a:tc>
              </a:tr>
              <a:tr h="593090">
                <a:tc>
                  <a:txBody>
                    <a:bodyPr/>
                    <a:p>
                      <a:pPr>
                        <a:buNone/>
                      </a:pPr>
                      <a:r>
                        <a:rPr lang="en-US"/>
                        <a:t>         Decision tree Classifier</a:t>
                      </a:r>
                      <a:endParaRPr lang="en-US"/>
                    </a:p>
                  </a:txBody>
                  <a:tcPr/>
                </a:tc>
                <a:tc>
                  <a:txBody>
                    <a:bodyPr/>
                    <a:p>
                      <a:pPr>
                        <a:buNone/>
                      </a:pPr>
                      <a:r>
                        <a:rPr lang="en-US"/>
                        <a:t>                   79.02</a:t>
                      </a:r>
                      <a:endParaRPr lang="en-US"/>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Regression Algorithms</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gn="just">
              <a:buNone/>
            </a:pPr>
            <a:r>
              <a:rPr lang="en-IN" altLang="en-US">
                <a:latin typeface="Times New Roman Regular" panose="02020603050405020304" charset="0"/>
                <a:cs typeface="Times New Roman Regular" panose="02020603050405020304" charset="0"/>
              </a:rPr>
              <a:t>Regression is a supervised machine learning which is used to map data points to labels.In our project we used the fol</a:t>
            </a:r>
            <a:r>
              <a:rPr lang="en-US" altLang="en-IN">
                <a:latin typeface="Times New Roman Regular" panose="02020603050405020304" charset="0"/>
                <a:cs typeface="Times New Roman Regular" panose="02020603050405020304" charset="0"/>
              </a:rPr>
              <a:t>l</a:t>
            </a:r>
            <a:r>
              <a:rPr lang="en-IN" altLang="en-US">
                <a:latin typeface="Times New Roman Regular" panose="02020603050405020304" charset="0"/>
                <a:cs typeface="Times New Roman Regular" panose="02020603050405020304" charset="0"/>
              </a:rPr>
              <a:t>owing regression algorithms:</a:t>
            </a:r>
            <a:endParaRPr lang="en-IN" altLang="en-US">
              <a:latin typeface="Times New Roman Regular" panose="02020603050405020304" charset="0"/>
              <a:cs typeface="Times New Roman Regular" panose="02020603050405020304" charset="0"/>
            </a:endParaRPr>
          </a:p>
          <a:p>
            <a:pPr algn="just">
              <a:buFont typeface="Wingdings" panose="05000000000000000000" charset="0"/>
              <a:buChar char="Ø"/>
            </a:pPr>
            <a:r>
              <a:rPr lang="en-IN" altLang="en-US">
                <a:latin typeface="Times New Roman Regular" panose="02020603050405020304" charset="0"/>
                <a:cs typeface="Times New Roman Regular" panose="02020603050405020304" charset="0"/>
              </a:rPr>
              <a:t>Random Forest Regressor</a:t>
            </a:r>
            <a:endParaRPr lang="en-IN" altLang="en-US">
              <a:latin typeface="Times New Roman Regular" panose="02020603050405020304" charset="0"/>
              <a:cs typeface="Times New Roman Regular" panose="02020603050405020304" charset="0"/>
            </a:endParaRPr>
          </a:p>
          <a:p>
            <a:pPr algn="just">
              <a:buFont typeface="Wingdings" panose="05000000000000000000" charset="0"/>
              <a:buChar char="Ø"/>
            </a:pPr>
            <a:r>
              <a:rPr lang="en-IN" altLang="en-US">
                <a:latin typeface="Times New Roman Regular" panose="02020603050405020304" charset="0"/>
                <a:cs typeface="Times New Roman Regular" panose="02020603050405020304" charset="0"/>
              </a:rPr>
              <a:t>Decision Tree Regressor</a:t>
            </a:r>
            <a:endParaRPr lang="en-IN" altLang="en-US">
              <a:latin typeface="Times New Roman Regular" panose="02020603050405020304" charset="0"/>
              <a:cs typeface="Times New Roman Regular" panose="020206030504050203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Random Forest Regressor</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a:latin typeface="Times New Roman" panose="02020603050405020304" charset="0"/>
                <a:cs typeface="Times New Roman" panose="02020603050405020304" charset="0"/>
                <a:sym typeface="+mn-ea"/>
              </a:rPr>
              <a:t>It is a superivsed machine learning algorithm which is also referred as bagging method that works on ensemble learning for regression. </a:t>
            </a:r>
            <a:endParaRPr lang="en-US">
              <a:latin typeface="Times New Roman" panose="02020603050405020304" charset="0"/>
              <a:cs typeface="Times New Roman" panose="02020603050405020304" charset="0"/>
              <a:sym typeface="+mn-ea"/>
            </a:endParaRPr>
          </a:p>
          <a:p>
            <a:pPr algn="just"/>
            <a:r>
              <a:rPr lang="en-US" altLang="en-IN">
                <a:latin typeface="Times New Roman" panose="02020603050405020304" charset="0"/>
                <a:cs typeface="Times New Roman" panose="02020603050405020304" charset="0"/>
              </a:rPr>
              <a:t>The random forest regressor algorithm works to predict the continuous data.So we have converted the categorical data in our dataset into numerical one for the prediction.</a:t>
            </a:r>
            <a:endParaRPr lang="en-IN" altLang="en-US">
              <a:latin typeface="Times New Roman" panose="02020603050405020304" charset="0"/>
              <a:cs typeface="Times New Roman" panose="02020603050405020304" charset="0"/>
            </a:endParaRPr>
          </a:p>
          <a:p>
            <a:pPr algn="just"/>
            <a:r>
              <a:rPr lang="en-US" altLang="en-IN">
                <a:latin typeface="Times New Roman" panose="02020603050405020304" charset="0"/>
                <a:cs typeface="Times New Roman" panose="02020603050405020304" charset="0"/>
              </a:rPr>
              <a:t>In this method,the decision trees protect each other from their individual errors.</a:t>
            </a:r>
            <a:endParaRPr lang="en-US" altLang="en-IN">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As our data has high dimemsionality,we used random forest regressor as it is great with high dimensionality.</a:t>
            </a:r>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ABSTRACT</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74750"/>
            <a:ext cx="10972800" cy="5233670"/>
          </a:xfrm>
        </p:spPr>
        <p:txBody>
          <a:bodyPr/>
          <a:p>
            <a:pPr algn="just"/>
            <a:r>
              <a:rPr lang="en-IN" altLang="en-US">
                <a:latin typeface="Times New Roman" panose="02020603050405020304" charset="0"/>
                <a:cs typeface="Times New Roman" panose="02020603050405020304" charset="0"/>
              </a:rPr>
              <a:t>Road accidents are the most un</a:t>
            </a:r>
            <a:r>
              <a:rPr lang="en-US" altLang="en-IN">
                <a:latin typeface="Times New Roman" panose="02020603050405020304" charset="0"/>
                <a:cs typeface="Times New Roman" panose="02020603050405020304" charset="0"/>
              </a:rPr>
              <a:t>fortunate </a:t>
            </a:r>
            <a:r>
              <a:rPr lang="en-IN" altLang="en-US">
                <a:latin typeface="Times New Roman" panose="02020603050405020304" charset="0"/>
                <a:cs typeface="Times New Roman" panose="02020603050405020304" charset="0"/>
              </a:rPr>
              <a:t> thing to a road user,though they happen quite often.</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Due to increasing number of traffic wrecks, it is necessary for us to able to predict the happening of an accident.</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Road accidents can be reduced by accurate prediction based on the factors that cause road accidents.</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The factors that mainly cause road accidents are unfavourable weather conditions,wet/damp roads,vehicle defects and human errors like overspeeding ,alcohol intoxication,etc.</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Random Forest Implementation[11]</a:t>
            </a:r>
            <a:endParaRPr lang="en-IN" altLang="en-US" b="1" u="sng">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674370" y="1095375"/>
            <a:ext cx="10735945" cy="519874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Decision Tree Regressor</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08710"/>
            <a:ext cx="10972800" cy="5288280"/>
          </a:xfrm>
        </p:spPr>
        <p:txBody>
          <a:bodyPr/>
          <a:p>
            <a:pPr algn="just"/>
            <a:r>
              <a:rPr lang="en-US">
                <a:latin typeface="Times New Roman Regular" panose="02020603050405020304" charset="0"/>
                <a:cs typeface="Times New Roman Regular" panose="02020603050405020304" charset="0"/>
                <a:sym typeface="+mn-ea"/>
              </a:rPr>
              <a:t>Decision Tree regressor is one of the predictive models which are uses the set of binary rules for computing the target value.</a:t>
            </a:r>
            <a:endParaRPr lang="en-US">
              <a:latin typeface="Times New Roman Regular" panose="02020603050405020304" charset="0"/>
              <a:cs typeface="Times New Roman Regular" panose="02020603050405020304" charset="0"/>
            </a:endParaRPr>
          </a:p>
          <a:p>
            <a:pPr algn="just"/>
            <a:r>
              <a:rPr lang="en-US">
                <a:latin typeface="Times New Roman Regular" panose="02020603050405020304" charset="0"/>
                <a:cs typeface="Times New Roman Regular" panose="02020603050405020304" charset="0"/>
                <a:sym typeface="+mn-ea"/>
              </a:rPr>
              <a:t>It also works on the same principle (using decision rules)that is mentioned in classifier but for the numerical or the continuous data.</a:t>
            </a:r>
            <a:endParaRPr lang="en-US">
              <a:latin typeface="Times New Roman Regular" panose="02020603050405020304" charset="0"/>
              <a:cs typeface="Times New Roman Regular" panose="02020603050405020304" charset="0"/>
              <a:sym typeface="+mn-ea"/>
            </a:endParaRPr>
          </a:p>
          <a:p>
            <a:pPr algn="just"/>
            <a:r>
              <a:rPr lang="en-IN" altLang="en-US">
                <a:latin typeface="Times New Roman Regular" panose="02020603050405020304" charset="0"/>
                <a:cs typeface="Times New Roman Regular" panose="02020603050405020304" charset="0"/>
                <a:sym typeface="+mn-ea"/>
              </a:rPr>
              <a:t>It observes the features of an object and trains the model in the form of a tree and predicts data in the future.</a:t>
            </a:r>
            <a:endParaRPr lang="en-IN" altLang="en-US">
              <a:latin typeface="Times New Roman Regular" panose="02020603050405020304" charset="0"/>
              <a:cs typeface="Times New Roman Regular" panose="02020603050405020304" charset="0"/>
              <a:sym typeface="+mn-ea"/>
            </a:endParaRPr>
          </a:p>
          <a:p>
            <a:pPr algn="just"/>
            <a:r>
              <a:rPr lang="en-IN" altLang="en-US">
                <a:latin typeface="Times New Roman Regular" panose="02020603050405020304" charset="0"/>
                <a:cs typeface="Times New Roman Regular" panose="02020603050405020304" charset="0"/>
                <a:sym typeface="+mn-ea"/>
              </a:rPr>
              <a:t>We used decisison tree regressor to predict happening of the type of accident.</a:t>
            </a:r>
            <a:endParaRPr lang="en-US">
              <a:latin typeface="Times New Roman Regular" panose="02020603050405020304" charset="0"/>
              <a:cs typeface="Times New Roman Regular" panose="02020603050405020304" charset="0"/>
            </a:endParaRPr>
          </a:p>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Decisison Tree Implementation[12]</a:t>
            </a:r>
            <a:endParaRPr lang="en-IN" altLang="en-US" b="1" u="sng">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609600" y="1668780"/>
            <a:ext cx="10814050" cy="459994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Results</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174750"/>
            <a:ext cx="10972800" cy="4953000"/>
          </a:xfrm>
        </p:spPr>
        <p:txBody>
          <a:bodyPr/>
          <a:p>
            <a:pPr marL="0" indent="0">
              <a:buNone/>
            </a:pPr>
            <a:endParaRPr lang="en-US">
              <a:latin typeface="Times New Roman Regular" panose="02020603050405020304" charset="0"/>
              <a:cs typeface="Times New Roman Regular" panose="02020603050405020304" charset="0"/>
              <a:sym typeface="+mn-ea"/>
            </a:endParaRPr>
          </a:p>
          <a:p>
            <a:pPr marL="0" indent="0">
              <a:buNone/>
            </a:pPr>
            <a:endParaRPr lang="en-US">
              <a:latin typeface="Times New Roman Regular" panose="02020603050405020304" charset="0"/>
              <a:cs typeface="Times New Roman Regular" panose="02020603050405020304" charset="0"/>
              <a:sym typeface="+mn-ea"/>
            </a:endParaRPr>
          </a:p>
          <a:p>
            <a:pPr marL="0" indent="0">
              <a:buNone/>
            </a:pPr>
            <a:endParaRPr lang="en-US">
              <a:latin typeface="Times New Roman Regular" panose="02020603050405020304" charset="0"/>
              <a:cs typeface="Times New Roman Regular" panose="02020603050405020304" charset="0"/>
              <a:sym typeface="+mn-ea"/>
            </a:endParaRPr>
          </a:p>
          <a:p>
            <a:pPr marL="0" indent="0">
              <a:buNone/>
            </a:pPr>
            <a:endParaRPr lang="en-US">
              <a:latin typeface="Times New Roman Regular" panose="02020603050405020304" charset="0"/>
              <a:cs typeface="Times New Roman Regular" panose="02020603050405020304" charset="0"/>
              <a:sym typeface="+mn-ea"/>
            </a:endParaRPr>
          </a:p>
          <a:p>
            <a:pPr marL="0" indent="0" algn="just">
              <a:buNone/>
            </a:pPr>
            <a:r>
              <a:rPr lang="en-US">
                <a:latin typeface="Times New Roman Regular" panose="02020603050405020304" charset="0"/>
                <a:cs typeface="Times New Roman Regular" panose="02020603050405020304" charset="0"/>
                <a:sym typeface="+mn-ea"/>
              </a:rPr>
              <a:t>As we can see from the above algorithms, we observe that Random forest and </a:t>
            </a:r>
            <a:r>
              <a:rPr lang="en-IN" altLang="en-US">
                <a:latin typeface="Times New Roman Regular" panose="02020603050405020304" charset="0"/>
                <a:cs typeface="Times New Roman Regular" panose="02020603050405020304" charset="0"/>
                <a:sym typeface="+mn-ea"/>
              </a:rPr>
              <a:t>Decisison Tree has</a:t>
            </a:r>
            <a:r>
              <a:rPr lang="en-US">
                <a:latin typeface="Times New Roman Regular" panose="02020603050405020304" charset="0"/>
                <a:cs typeface="Times New Roman Regular" panose="02020603050405020304" charset="0"/>
                <a:sym typeface="+mn-ea"/>
              </a:rPr>
              <a:t> almost  same </a:t>
            </a:r>
            <a:r>
              <a:rPr lang="en-IN" altLang="en-US">
                <a:latin typeface="Times New Roman Regular" panose="02020603050405020304" charset="0"/>
                <a:cs typeface="Times New Roman Regular" panose="02020603050405020304" charset="0"/>
                <a:sym typeface="+mn-ea"/>
              </a:rPr>
              <a:t>Root Mean Squared Error</a:t>
            </a:r>
            <a:r>
              <a:rPr lang="en-US">
                <a:latin typeface="Times New Roman Regular" panose="02020603050405020304" charset="0"/>
                <a:cs typeface="Times New Roman Regular" panose="02020603050405020304" charset="0"/>
                <a:sym typeface="+mn-ea"/>
              </a:rPr>
              <a:t> but the </a:t>
            </a:r>
            <a:r>
              <a:rPr lang="en-IN" altLang="en-US">
                <a:latin typeface="Times New Roman Regular" panose="02020603050405020304" charset="0"/>
                <a:cs typeface="Times New Roman Regular" panose="02020603050405020304" charset="0"/>
                <a:sym typeface="+mn-ea"/>
              </a:rPr>
              <a:t>RandomForest</a:t>
            </a:r>
            <a:r>
              <a:rPr lang="en-US">
                <a:latin typeface="Times New Roman Regular" panose="02020603050405020304" charset="0"/>
                <a:cs typeface="Times New Roman Regular" panose="02020603050405020304" charset="0"/>
                <a:sym typeface="+mn-ea"/>
              </a:rPr>
              <a:t> </a:t>
            </a:r>
            <a:r>
              <a:rPr lang="en-IN" altLang="en-US">
                <a:latin typeface="Times New Roman Regular" panose="02020603050405020304" charset="0"/>
                <a:cs typeface="Times New Roman Regular" panose="02020603050405020304" charset="0"/>
                <a:sym typeface="+mn-ea"/>
              </a:rPr>
              <a:t>has less Root </a:t>
            </a:r>
            <a:r>
              <a:rPr lang="en-IN" altLang="en-US">
                <a:latin typeface="Times New Roman Regular" panose="02020603050405020304" charset="0"/>
                <a:cs typeface="Times New Roman Regular" panose="02020603050405020304" charset="0"/>
                <a:sym typeface="+mn-ea"/>
              </a:rPr>
              <a:t>Mean Squared Error than Decision Tree regressor.</a:t>
            </a:r>
            <a:endParaRPr lang="en-IN" altLang="en-US">
              <a:latin typeface="Times New Roman Regular" panose="02020603050405020304" charset="0"/>
              <a:cs typeface="Times New Roman Regular" panose="02020603050405020304" charset="0"/>
              <a:sym typeface="+mn-ea"/>
            </a:endParaRPr>
          </a:p>
        </p:txBody>
      </p:sp>
      <p:graphicFrame>
        <p:nvGraphicFramePr>
          <p:cNvPr id="4" name="Content Placeholder 3"/>
          <p:cNvGraphicFramePr/>
          <p:nvPr>
            <p:ph sz="half" idx="2"/>
          </p:nvPr>
        </p:nvGraphicFramePr>
        <p:xfrm>
          <a:off x="755650" y="1174750"/>
          <a:ext cx="10826750" cy="1834515"/>
        </p:xfrm>
        <a:graphic>
          <a:graphicData uri="http://schemas.openxmlformats.org/drawingml/2006/table">
            <a:tbl>
              <a:tblPr firstRow="1" bandRow="1">
                <a:tableStyleId>{5C22544A-7EE6-4342-B048-85BDC9FD1C3A}</a:tableStyleId>
              </a:tblPr>
              <a:tblGrid>
                <a:gridCol w="5413375"/>
                <a:gridCol w="5413375"/>
              </a:tblGrid>
              <a:tr h="533400">
                <a:tc>
                  <a:txBody>
                    <a:bodyPr/>
                    <a:p>
                      <a:pPr algn="ctr">
                        <a:buNone/>
                      </a:pPr>
                      <a:r>
                        <a:rPr lang="en-IN" altLang="en-US">
                          <a:latin typeface="Times New Roman" panose="02020603050405020304" charset="0"/>
                          <a:cs typeface="Times New Roman" panose="02020603050405020304" charset="0"/>
                        </a:rPr>
                        <a:t>Regression Model</a:t>
                      </a:r>
                      <a:endParaRPr lang="en-IN" altLang="en-US">
                        <a:latin typeface="Times New Roman" panose="02020603050405020304" charset="0"/>
                        <a:cs typeface="Times New Roman" panose="02020603050405020304" charset="0"/>
                      </a:endParaRPr>
                    </a:p>
                  </a:txBody>
                  <a:tcPr/>
                </a:tc>
                <a:tc>
                  <a:txBody>
                    <a:bodyPr/>
                    <a:p>
                      <a:pPr algn="ctr">
                        <a:buNone/>
                      </a:pPr>
                      <a:r>
                        <a:rPr lang="en-IN" altLang="en-US">
                          <a:latin typeface="Times New Roman" panose="02020603050405020304" charset="0"/>
                          <a:cs typeface="Times New Roman" panose="02020603050405020304" charset="0"/>
                        </a:rPr>
                        <a:t>Root Mean Square Error</a:t>
                      </a:r>
                      <a:endParaRPr lang="en-IN" altLang="en-US">
                        <a:latin typeface="Times New Roman" panose="02020603050405020304" charset="0"/>
                        <a:cs typeface="Times New Roman" panose="02020603050405020304" charset="0"/>
                      </a:endParaRPr>
                    </a:p>
                  </a:txBody>
                  <a:tcPr/>
                </a:tc>
              </a:tr>
              <a:tr h="650875">
                <a:tc>
                  <a:txBody>
                    <a:bodyPr/>
                    <a:p>
                      <a:pPr algn="ctr">
                        <a:buNone/>
                      </a:pPr>
                      <a:r>
                        <a:rPr lang="en-IN" altLang="en-US"/>
                        <a:t>Random Forest Regressor</a:t>
                      </a:r>
                      <a:endParaRPr lang="en-IN" altLang="en-US"/>
                    </a:p>
                  </a:txBody>
                  <a:tcPr/>
                </a:tc>
                <a:tc>
                  <a:txBody>
                    <a:bodyPr/>
                    <a:p>
                      <a:pPr algn="ctr">
                        <a:buNone/>
                      </a:pPr>
                      <a:r>
                        <a:rPr lang="en-US"/>
                        <a:t>0.3921869089013273</a:t>
                      </a:r>
                      <a:endParaRPr lang="en-US"/>
                    </a:p>
                  </a:txBody>
                  <a:tcPr/>
                </a:tc>
              </a:tr>
              <a:tr h="650240">
                <a:tc>
                  <a:txBody>
                    <a:bodyPr/>
                    <a:p>
                      <a:pPr algn="ctr">
                        <a:buNone/>
                      </a:pPr>
                      <a:r>
                        <a:rPr lang="en-IN" altLang="en-US"/>
                        <a:t>Decisison Tree Regressor</a:t>
                      </a:r>
                      <a:endParaRPr lang="en-IN" altLang="en-US"/>
                    </a:p>
                  </a:txBody>
                  <a:tcPr/>
                </a:tc>
                <a:tc>
                  <a:txBody>
                    <a:bodyPr/>
                    <a:p>
                      <a:pPr algn="ctr">
                        <a:buNone/>
                      </a:pPr>
                      <a:r>
                        <a:rPr lang="en-US"/>
                        <a:t>0.39763</a:t>
                      </a:r>
                      <a:endParaRPr lang="en-US"/>
                    </a:p>
                  </a:txBody>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t>References</a:t>
            </a:r>
            <a:endParaRPr lang="en-IN" altLang="en-US"/>
          </a:p>
        </p:txBody>
      </p:sp>
      <p:sp>
        <p:nvSpPr>
          <p:cNvPr id="5" name="Content Placeholder 4"/>
          <p:cNvSpPr>
            <a:spLocks noGrp="1"/>
          </p:cNvSpPr>
          <p:nvPr>
            <p:ph idx="1"/>
          </p:nvPr>
        </p:nvSpPr>
        <p:spPr>
          <a:xfrm>
            <a:off x="609600" y="952500"/>
            <a:ext cx="10972800" cy="5628005"/>
          </a:xfrm>
        </p:spPr>
        <p:txBody>
          <a:bodyPr/>
          <a:p>
            <a:r>
              <a:rPr lang="en-US">
                <a:latin typeface="Times New Roman" panose="02020603050405020304" charset="0"/>
                <a:cs typeface="Times New Roman" panose="02020603050405020304" charset="0"/>
                <a:sym typeface="+mn-ea"/>
              </a:rPr>
              <a:t>https://ieeexplore.ieee.org/document/9972671</a:t>
            </a:r>
            <a:r>
              <a:rPr lang="en-IN" altLang="en-US">
                <a:latin typeface="Times New Roman" panose="02020603050405020304" charset="0"/>
                <a:cs typeface="Times New Roman" panose="02020603050405020304" charset="0"/>
                <a:sym typeface="+mn-ea"/>
              </a:rPr>
              <a:t>(Road Accident Prediction and Classification using Machine Learning)</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https://ieeexplore.ieee.org/document/8843640(Road Accident Analysis and Prediction of Accident Severity by Using Machine Learning in Bangladesh)</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https://ieeexplore.ieee.org/document/9596664(Prediction of Traffic Accidents Severity Based on Machine Learning and Multiclass Classification Model)</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https://ieeexplore.ieee.org/document/8907230(Implementation of Data Preprocessing Techniques on Distributed Big Data Platforms)</a:t>
            </a:r>
            <a:endParaRPr lang="en-US">
              <a:latin typeface="Times New Roman" panose="02020603050405020304" charset="0"/>
              <a:cs typeface="Times New Roman" panose="020206030504050203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4690" y="736600"/>
            <a:ext cx="10802620" cy="582930"/>
          </a:xfrm>
        </p:spPr>
        <p:txBody>
          <a:bodyPr/>
          <a:p>
            <a:br>
              <a:rPr lang="en-US" b="1">
                <a:latin typeface="Times New Roman Bold" panose="02020603050405020304" charset="0"/>
                <a:cs typeface="Times New Roman Bold" panose="02020603050405020304" charset="0"/>
              </a:rPr>
            </a:br>
            <a:r>
              <a:rPr lang="en-US" b="1" u="sng">
                <a:latin typeface="Times New Roman Bold" panose="02020603050405020304" charset="0"/>
                <a:cs typeface="Times New Roman Bold" panose="02020603050405020304" charset="0"/>
              </a:rPr>
              <a:t>Future Scope:</a:t>
            </a:r>
            <a:br>
              <a:rPr lang="en-US" b="1">
                <a:latin typeface="Times New Roman Bold" panose="02020603050405020304" charset="0"/>
                <a:cs typeface="Times New Roman Bold" panose="02020603050405020304" charset="0"/>
              </a:rPr>
            </a:br>
            <a:endParaRPr lang="en-US" b="1">
              <a:latin typeface="Times New Roman Bold" panose="02020603050405020304" charset="0"/>
              <a:cs typeface="Times New Roman Bold" panose="02020603050405020304" charset="0"/>
            </a:endParaRPr>
          </a:p>
        </p:txBody>
      </p:sp>
      <p:sp>
        <p:nvSpPr>
          <p:cNvPr id="3" name="Content Placeholder 2"/>
          <p:cNvSpPr>
            <a:spLocks noGrp="1"/>
          </p:cNvSpPr>
          <p:nvPr>
            <p:ph sz="half" idx="1"/>
          </p:nvPr>
        </p:nvSpPr>
        <p:spPr>
          <a:xfrm>
            <a:off x="609600" y="1174750"/>
            <a:ext cx="10006330" cy="4953000"/>
          </a:xfrm>
        </p:spPr>
        <p:txBody>
          <a:bodyPr/>
          <a:p>
            <a:pPr algn="just"/>
            <a:endParaRPr lang="en-US" sz="2800">
              <a:latin typeface="Times New Roman Regular" panose="02020603050405020304" charset="0"/>
              <a:cs typeface="Times New Roman Regular" panose="02020603050405020304" charset="0"/>
            </a:endParaRPr>
          </a:p>
          <a:p>
            <a:pPr algn="just"/>
            <a:r>
              <a:rPr lang="en-US" sz="2800">
                <a:latin typeface="Times New Roman Regular" panose="02020603050405020304" charset="0"/>
                <a:cs typeface="Times New Roman Regular" panose="02020603050405020304" charset="0"/>
              </a:rPr>
              <a:t>We can further build the web app for this , so that it enhances the user experience for using this project.</a:t>
            </a:r>
            <a:endParaRPr lang="en-US" sz="2800">
              <a:latin typeface="Times New Roman Regular" panose="02020603050405020304" charset="0"/>
              <a:cs typeface="Times New Roman Regular" panose="02020603050405020304" charset="0"/>
            </a:endParaRPr>
          </a:p>
          <a:p>
            <a:pPr algn="just"/>
            <a:r>
              <a:rPr lang="en-US" sz="2800">
                <a:latin typeface="Times New Roman Regular" panose="02020603050405020304" charset="0"/>
                <a:cs typeface="Times New Roman Regular" panose="02020603050405020304" charset="0"/>
              </a:rPr>
              <a:t>We will also try to use the other machine learning algorithms or try to implement the efficient methods to increase the accuracy of the model.</a:t>
            </a:r>
            <a:endParaRPr lang="en-US" sz="2800">
              <a:latin typeface="Times New Roman Regular" panose="02020603050405020304" charset="0"/>
              <a:cs typeface="Times New Roman Regular" panose="02020603050405020304" charset="0"/>
            </a:endParaRPr>
          </a:p>
          <a:p>
            <a:pPr algn="just"/>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b="1">
                <a:latin typeface="Times New Roman" panose="02020603050405020304" charset="0"/>
                <a:cs typeface="Times New Roman" panose="02020603050405020304" charset="0"/>
              </a:rPr>
              <a:t>References</a:t>
            </a:r>
            <a:endParaRPr lang="en-IN" altLang="en-US" b="1">
              <a:latin typeface="Times New Roman" panose="02020603050405020304" charset="0"/>
              <a:cs typeface="Times New Roman" panose="02020603050405020304" charset="0"/>
            </a:endParaRPr>
          </a:p>
        </p:txBody>
      </p:sp>
      <p:sp>
        <p:nvSpPr>
          <p:cNvPr id="6" name="Content Placeholder 5"/>
          <p:cNvSpPr>
            <a:spLocks noGrp="1"/>
          </p:cNvSpPr>
          <p:nvPr>
            <p:ph idx="1"/>
          </p:nvPr>
        </p:nvSpPr>
        <p:spPr/>
        <p:txBody>
          <a:bodyPr/>
          <a:p>
            <a:r>
              <a:rPr lang="en-US">
                <a:latin typeface="Times New Roman" panose="02020603050405020304" charset="0"/>
                <a:cs typeface="Times New Roman" panose="02020603050405020304" charset="0"/>
                <a:sym typeface="+mn-ea"/>
              </a:rPr>
              <a:t>https://ieeexplore.ieee.org/document/9092388</a:t>
            </a:r>
            <a:r>
              <a:rPr lang="en-IN" altLang="en-US">
                <a:latin typeface="Times New Roman" panose="02020603050405020304" charset="0"/>
                <a:cs typeface="Times New Roman" panose="02020603050405020304" charset="0"/>
                <a:sym typeface="+mn-ea"/>
              </a:rPr>
              <a:t>(An efficient and scalable SPARK preprocessing methodology for Genome Wide Association Studies)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https://www.analyticsvidhya.com/blog/2022/04/data-preprocessing-using-pysparks-dataframe/</a:t>
            </a:r>
            <a:endParaRPr lang="en-IN" alt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latin typeface="Times New Roman" panose="02020603050405020304" charset="0"/>
                <a:cs typeface="Times New Roman" panose="02020603050405020304" charset="0"/>
              </a:rPr>
              <a:t>Citations</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952500"/>
            <a:ext cx="10972800" cy="5657850"/>
          </a:xfrm>
        </p:spPr>
        <p:txBody>
          <a:bodyPr/>
          <a:p>
            <a:r>
              <a:rPr lang="en-IN" altLang="en-US">
                <a:latin typeface="Times New Roman" panose="02020603050405020304" charset="0"/>
                <a:cs typeface="Times New Roman" panose="02020603050405020304" charset="0"/>
                <a:sym typeface="+mn-ea"/>
              </a:rPr>
              <a:t>[1]https://www.nbshare.io/notebook/187478734/How-To-Read-CSV-File-Using-Python-PySpark/</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[2]https://www.nbshare.io/notebook/187478734/How-To-Read-CSV-File-Using-Python-PySpark/</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[3]https://sparkbyexamples.com/pyspark/pyspark-find-count-of-null-none-nan-values/#:~:text=In%20PySpark%20DataFrame%20you%20 can, count()%20and%20when().</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[4]https://sparkbyexamples.com/pyspark/pyspark-drop-rows-with-null-values/#:~:text=By%20using%20the%20drop(),result %20in%20 NULL%20on%20DataFrame</a:t>
            </a:r>
            <a:endParaRPr lang="en-IN" alt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latin typeface="Times New Roman" panose="02020603050405020304" charset="0"/>
                <a:cs typeface="Times New Roman" panose="02020603050405020304" charset="0"/>
              </a:rPr>
              <a:t>Citations</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773430"/>
            <a:ext cx="10972800" cy="5692140"/>
          </a:xfrm>
        </p:spPr>
        <p:txBody>
          <a:bodyPr/>
          <a:p>
            <a:r>
              <a:rPr lang="en-IN" altLang="en-US">
                <a:latin typeface="Times New Roman" panose="02020603050405020304" charset="0"/>
                <a:cs typeface="Times New Roman" panose="02020603050405020304" charset="0"/>
                <a:sym typeface="+mn-ea"/>
              </a:rPr>
              <a:t>[6]https://sparkbyexamples.com/pyspark/pyspark-find-count-of-null-none-nan-values/?expand_article=1</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[7]https://sparkbyexamples.com/pandas/convert-pyspark-dataframe-to-pandas/#:~:text=Convert%20PySpark%20Dataframe%20to %20Pandas% 20DataFrame,small%20subset%20of%20the%20data.</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[8]https://towardsdatascience.com/a-guide-to-exploit-random-forest-classifier-in-pyspark-46d6999cb5db</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[9]https://www.geeksforgeeks.org/logistic-regression-using-pyspark-python/</a:t>
            </a:r>
            <a:endParaRPr lang="en-IN" altLang="en-US"/>
          </a:p>
          <a:p>
            <a:pPr marL="0" indent="0">
              <a:buNone/>
            </a:pP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latin typeface="Times New Roman" panose="02020603050405020304" charset="0"/>
                <a:cs typeface="Times New Roman" panose="02020603050405020304" charset="0"/>
              </a:rPr>
              <a:t>Citations</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latin typeface="Times New Roman" panose="02020603050405020304" charset="0"/>
                <a:cs typeface="Times New Roman" panose="02020603050405020304" charset="0"/>
                <a:sym typeface="+mn-ea"/>
              </a:rPr>
              <a:t>[10]https://www.machinelearningplus.com/pyspark/pyspark-decision-tree/</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[11]https://spark.apache.org/docs/latest/api/python/reference/api/pyspark.ml.regression.RandomForestRegressor.html</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[12]https://spark.apache.org/docs/latest/api/python/reference/api/pyspark.ml.regression.DecisionTreeRegressor.html</a:t>
            </a:r>
            <a:endParaRPr lang="en-IN" alt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8345" y="591820"/>
            <a:ext cx="10972800" cy="582930"/>
          </a:xfrm>
        </p:spPr>
        <p:txBody>
          <a:bodyPr/>
          <a:p>
            <a:pPr algn="ctr"/>
            <a:r>
              <a:rPr lang="en-IN" altLang="en-US" b="1" u="sng">
                <a:latin typeface="Times New Roman" panose="02020603050405020304" charset="0"/>
                <a:cs typeface="Times New Roman" panose="02020603050405020304" charset="0"/>
              </a:rPr>
              <a:t>A</a:t>
            </a:r>
            <a:r>
              <a:rPr lang="en-US" altLang="en-IN" b="1" u="sng">
                <a:latin typeface="Times New Roman" panose="02020603050405020304" charset="0"/>
                <a:cs typeface="Times New Roman" panose="02020603050405020304" charset="0"/>
              </a:rPr>
              <a:t>BSTRACT</a:t>
            </a:r>
            <a:br>
              <a:rPr lang="en-US" altLang="en-IN" b="1">
                <a:latin typeface="Times New Roman" panose="02020603050405020304" charset="0"/>
                <a:cs typeface="Times New Roman" panose="02020603050405020304" charset="0"/>
              </a:rPr>
            </a:br>
            <a:endParaRPr lang="en-US" altLang="en-IN"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IN" altLang="en-US">
                <a:latin typeface="Times New Roman Regular" panose="02020603050405020304" charset="0"/>
                <a:cs typeface="Times New Roman Regular" panose="02020603050405020304" charset="0"/>
              </a:rPr>
              <a:t>Our project aims towards</a:t>
            </a:r>
            <a:r>
              <a:rPr lang="en-US" altLang="en-IN">
                <a:latin typeface="Times New Roman Regular" panose="02020603050405020304" charset="0"/>
                <a:cs typeface="Times New Roman Regular" panose="02020603050405020304" charset="0"/>
              </a:rPr>
              <a:t>  building the effective machine learning model for predicting the severity of accidents and to classify the severity based on the data gathered using one of the big data technologies pyspark.</a:t>
            </a:r>
            <a:endParaRPr lang="en-US" altLang="en-IN">
              <a:latin typeface="Times New Roman Regular" panose="02020603050405020304" charset="0"/>
              <a:cs typeface="Times New Roman Regular" panose="02020603050405020304" charset="0"/>
            </a:endParaRPr>
          </a:p>
          <a:p>
            <a:pPr algn="just"/>
            <a:r>
              <a:rPr lang="en-US" altLang="en-IN">
                <a:latin typeface="Times New Roman Regular" panose="02020603050405020304" charset="0"/>
                <a:cs typeface="Times New Roman Regular" panose="02020603050405020304" charset="0"/>
              </a:rPr>
              <a:t>Pyspark allows us to preprocess a large amount of data in real-time environment and helps in analysing the data interactively using python.</a:t>
            </a:r>
            <a:endParaRPr lang="en-US" altLang="en-IN">
              <a:latin typeface="Times New Roman Regular" panose="02020603050405020304" charset="0"/>
              <a:cs typeface="Times New Roman Regular" panose="020206030504050203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2265045"/>
            <a:ext cx="10972800" cy="2168525"/>
          </a:xfrm>
        </p:spPr>
        <p:txBody>
          <a:bodyPr/>
          <a:p>
            <a:pPr algn="ctr"/>
            <a:r>
              <a:rPr lang="en-IN" altLang="en-US" sz="9600" b="1">
                <a:latin typeface="Times New Roman" panose="02020603050405020304" charset="0"/>
                <a:cs typeface="Times New Roman" panose="02020603050405020304" charset="0"/>
              </a:rPr>
              <a:t>THANK YOU</a:t>
            </a:r>
            <a:endParaRPr lang="en-IN" altLang="en-US" sz="9600" b="1">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INTRODUCTION</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207135"/>
            <a:ext cx="10972800" cy="5366385"/>
          </a:xfrm>
        </p:spPr>
        <p:txBody>
          <a:bodyPr/>
          <a:p>
            <a:pPr algn="just"/>
            <a:r>
              <a:rPr lang="en-IN" altLang="en-US">
                <a:latin typeface="Times New Roman" panose="02020603050405020304" charset="0"/>
                <a:cs typeface="Times New Roman" panose="02020603050405020304" charset="0"/>
              </a:rPr>
              <a:t>Road accidents are </a:t>
            </a:r>
            <a:r>
              <a:rPr lang="en-US" altLang="en-IN">
                <a:latin typeface="Times New Roman" panose="02020603050405020304" charset="0"/>
                <a:cs typeface="Times New Roman" panose="02020603050405020304" charset="0"/>
              </a:rPr>
              <a:t>the</a:t>
            </a:r>
            <a:r>
              <a:rPr lang="en-IN" altLang="en-US">
                <a:latin typeface="Times New Roman" panose="02020603050405020304" charset="0"/>
                <a:cs typeface="Times New Roman" panose="02020603050405020304" charset="0"/>
              </a:rPr>
              <a:t> </a:t>
            </a:r>
            <a:r>
              <a:rPr lang="en-US" altLang="en-IN">
                <a:latin typeface="Times New Roman" panose="02020603050405020304" charset="0"/>
                <a:cs typeface="Times New Roman" panose="02020603050405020304" charset="0"/>
              </a:rPr>
              <a:t>significant</a:t>
            </a:r>
            <a:r>
              <a:rPr lang="en-IN" altLang="en-US">
                <a:latin typeface="Times New Roman" panose="02020603050405020304" charset="0"/>
                <a:cs typeface="Times New Roman" panose="02020603050405020304" charset="0"/>
              </a:rPr>
              <a:t> causes of mortality, hospitalization and disability.</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The number of fatal road accidents are skyrocketing around the world,killing thousands of people and destroying property everyday without d</a:t>
            </a:r>
            <a:r>
              <a:rPr lang="en-US" altLang="en-IN">
                <a:latin typeface="Times New Roman" panose="02020603050405020304" charset="0"/>
                <a:cs typeface="Times New Roman" panose="02020603050405020304" charset="0"/>
              </a:rPr>
              <a:t>i</a:t>
            </a:r>
            <a:r>
              <a:rPr lang="en-IN" altLang="en-US">
                <a:latin typeface="Times New Roman" panose="02020603050405020304" charset="0"/>
                <a:cs typeface="Times New Roman" panose="02020603050405020304" charset="0"/>
              </a:rPr>
              <a:t>scrimination.</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So,in order to find a solution for the problem, its is important to find out what factors </a:t>
            </a:r>
            <a:r>
              <a:rPr lang="en-US" altLang="en-IN">
                <a:latin typeface="Times New Roman" panose="02020603050405020304" charset="0"/>
                <a:cs typeface="Times New Roman" panose="02020603050405020304" charset="0"/>
              </a:rPr>
              <a:t>a</a:t>
            </a:r>
            <a:r>
              <a:rPr lang="en-IN" altLang="en-US">
                <a:latin typeface="Times New Roman" panose="02020603050405020304" charset="0"/>
                <a:cs typeface="Times New Roman" panose="02020603050405020304" charset="0"/>
              </a:rPr>
              <a:t>re contributing to the accidents.</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Accident severity analysis invloves three factors namel</a:t>
            </a:r>
            <a:r>
              <a:rPr lang="en-US" altLang="en-IN">
                <a:latin typeface="Times New Roman" panose="02020603050405020304" charset="0"/>
                <a:cs typeface="Times New Roman" panose="02020603050405020304" charset="0"/>
              </a:rPr>
              <a:t>y</a:t>
            </a:r>
            <a:r>
              <a:rPr lang="en-IN" altLang="en-US">
                <a:latin typeface="Times New Roman" panose="02020603050405020304" charset="0"/>
                <a:cs typeface="Times New Roman" panose="02020603050405020304" charset="0"/>
              </a:rPr>
              <a:t> number of injuries,number of casualities and destruction of property. </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INTRODUCTION</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933450"/>
            <a:ext cx="10972800" cy="5580380"/>
          </a:xfrm>
        </p:spPr>
        <p:txBody>
          <a:bodyPr/>
          <a:p>
            <a:pPr algn="just"/>
            <a:r>
              <a:rPr lang="en-IN" altLang="en-US">
                <a:latin typeface="Times New Roman" panose="02020603050405020304" charset="0"/>
                <a:cs typeface="Times New Roman" panose="02020603050405020304" charset="0"/>
              </a:rPr>
              <a:t>Severity of an accident is divided into four namely light injury,severe injury, fatal injury and property damage.</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So our project includes determining the causes of the accidents and factors that cause the severity of the accident.</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For this,the phases included are:</a:t>
            </a:r>
            <a:endParaRPr lang="en-IN" altLang="en-US">
              <a:latin typeface="Times New Roman" panose="02020603050405020304" charset="0"/>
              <a:cs typeface="Times New Roman" panose="02020603050405020304" charset="0"/>
            </a:endParaRPr>
          </a:p>
          <a:p>
            <a:pPr algn="just">
              <a:buFont typeface="Wingdings" panose="05000000000000000000" charset="0"/>
              <a:buChar char="Ø"/>
            </a:pPr>
            <a:r>
              <a:rPr lang="en-IN" altLang="en-US">
                <a:latin typeface="Times New Roman" panose="02020603050405020304" charset="0"/>
                <a:cs typeface="Times New Roman" panose="02020603050405020304" charset="0"/>
              </a:rPr>
              <a:t>Cleaning of data using pySpark.</a:t>
            </a:r>
            <a:endParaRPr lang="en-IN" altLang="en-US">
              <a:latin typeface="Times New Roman" panose="02020603050405020304" charset="0"/>
              <a:cs typeface="Times New Roman" panose="02020603050405020304" charset="0"/>
            </a:endParaRPr>
          </a:p>
          <a:p>
            <a:pPr algn="just">
              <a:buFont typeface="Wingdings" panose="05000000000000000000" charset="0"/>
              <a:buChar char="Ø"/>
            </a:pPr>
            <a:r>
              <a:rPr lang="en-IN" altLang="en-US">
                <a:latin typeface="Times New Roman" panose="02020603050405020304" charset="0"/>
                <a:cs typeface="Times New Roman" panose="02020603050405020304" charset="0"/>
              </a:rPr>
              <a:t>Seperating the data into training and test datasets.</a:t>
            </a:r>
            <a:endParaRPr lang="en-IN" altLang="en-US">
              <a:latin typeface="Times New Roman" panose="02020603050405020304" charset="0"/>
              <a:cs typeface="Times New Roman" panose="02020603050405020304" charset="0"/>
            </a:endParaRPr>
          </a:p>
          <a:p>
            <a:pPr algn="just">
              <a:buFont typeface="Wingdings" panose="05000000000000000000" charset="0"/>
              <a:buChar char="Ø"/>
            </a:pPr>
            <a:r>
              <a:rPr lang="en-IN" altLang="en-US">
                <a:latin typeface="Times New Roman" panose="02020603050405020304" charset="0"/>
                <a:cs typeface="Times New Roman" panose="02020603050405020304" charset="0"/>
              </a:rPr>
              <a:t>Clustering features</a:t>
            </a:r>
            <a:endParaRPr lang="en-IN" altLang="en-US">
              <a:latin typeface="Times New Roman" panose="02020603050405020304" charset="0"/>
              <a:cs typeface="Times New Roman" panose="02020603050405020304" charset="0"/>
            </a:endParaRPr>
          </a:p>
          <a:p>
            <a:pPr algn="just">
              <a:buFont typeface="Wingdings" panose="05000000000000000000" charset="0"/>
              <a:buChar char="Ø"/>
            </a:pPr>
            <a:r>
              <a:rPr lang="en-IN" altLang="en-US">
                <a:latin typeface="Times New Roman" panose="02020603050405020304" charset="0"/>
                <a:cs typeface="Times New Roman" panose="02020603050405020304" charset="0"/>
              </a:rPr>
              <a:t>Training automated classifiers</a:t>
            </a:r>
            <a:endParaRPr lang="en-IN" altLang="en-US">
              <a:latin typeface="Times New Roman" panose="02020603050405020304" charset="0"/>
              <a:cs typeface="Times New Roman" panose="02020603050405020304" charset="0"/>
            </a:endParaRPr>
          </a:p>
          <a:p>
            <a:pPr algn="just">
              <a:buFont typeface="Wingdings" panose="05000000000000000000" charset="0"/>
              <a:buChar char="Ø"/>
            </a:pPr>
            <a:r>
              <a:rPr lang="en-IN" altLang="en-US">
                <a:latin typeface="Times New Roman" panose="02020603050405020304" charset="0"/>
                <a:cs typeface="Times New Roman" panose="02020603050405020304" charset="0"/>
              </a:rPr>
              <a:t> Testing each classifier individually</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u="sng">
                <a:latin typeface="Times New Roman" panose="02020603050405020304" charset="0"/>
                <a:cs typeface="Times New Roman" panose="02020603050405020304" charset="0"/>
              </a:rPr>
              <a:t>Requirements</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IN" altLang="en-US">
                <a:latin typeface="Times New Roman" panose="02020603050405020304" charset="0"/>
                <a:cs typeface="Times New Roman" panose="02020603050405020304" charset="0"/>
              </a:rPr>
              <a:t>Software-Anaconda-jupyter</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Language-Python,Pyspark</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Libraries-Pyspark,Matplotlib,Pandas</a:t>
            </a:r>
            <a:endParaRPr lang="en-IN" altLang="en-US">
              <a:latin typeface="Times New Roman" panose="02020603050405020304" charset="0"/>
              <a:cs typeface="Times New Roman" panose="02020603050405020304" charset="0"/>
            </a:endParaRPr>
          </a:p>
          <a:p>
            <a:pPr marL="0" indent="0">
              <a:buNone/>
            </a:pPr>
            <a:endParaRPr lang="en-IN" altLang="en-US">
              <a:latin typeface="Times New Roman" panose="02020603050405020304" charset="0"/>
              <a:cs typeface="Times New Roman" panose="02020603050405020304" charset="0"/>
            </a:endParaRPr>
          </a:p>
          <a:p>
            <a:pPr marL="0" indent="0" algn="just">
              <a:buNone/>
            </a:pP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525145" y="1614805"/>
            <a:ext cx="1626235" cy="91440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Collecting the</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data from RTA</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dataset</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Rectangles 5"/>
          <p:cNvSpPr/>
          <p:nvPr/>
        </p:nvSpPr>
        <p:spPr>
          <a:xfrm>
            <a:off x="5452110" y="1614805"/>
            <a:ext cx="2010410" cy="91440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Converting the </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catagorical data</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into numerical one</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2828925" y="1614805"/>
            <a:ext cx="1757045" cy="91440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Checking for</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the  null values</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Rectangles 7"/>
          <p:cNvSpPr/>
          <p:nvPr/>
        </p:nvSpPr>
        <p:spPr>
          <a:xfrm>
            <a:off x="8945880" y="5694680"/>
            <a:ext cx="914400" cy="91440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Results</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Rectangles 8"/>
          <p:cNvSpPr/>
          <p:nvPr/>
        </p:nvSpPr>
        <p:spPr>
          <a:xfrm>
            <a:off x="9853295" y="4385310"/>
            <a:ext cx="1626235" cy="91440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Applying the</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regression  </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models</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Rectangles 9"/>
          <p:cNvSpPr/>
          <p:nvPr/>
        </p:nvSpPr>
        <p:spPr>
          <a:xfrm>
            <a:off x="8136255" y="2905760"/>
            <a:ext cx="2010410" cy="91440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Dividing the data</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into train and test</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Rectangles 10"/>
          <p:cNvSpPr/>
          <p:nvPr/>
        </p:nvSpPr>
        <p:spPr>
          <a:xfrm>
            <a:off x="8136255" y="1610995"/>
            <a:ext cx="1717040" cy="91440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Analysing the</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data</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Rectangles 11"/>
          <p:cNvSpPr/>
          <p:nvPr/>
        </p:nvSpPr>
        <p:spPr>
          <a:xfrm>
            <a:off x="7044055" y="4385310"/>
            <a:ext cx="1757045" cy="91440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Applying the </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classification </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models</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4" name="Straight Arrow Connector 13"/>
          <p:cNvCxnSpPr/>
          <p:nvPr/>
        </p:nvCxnSpPr>
        <p:spPr>
          <a:xfrm>
            <a:off x="3227070" y="3388995"/>
            <a:ext cx="0"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5" name="Straight Arrow Connector 14"/>
          <p:cNvCxnSpPr>
            <a:stCxn id="4" idx="3"/>
            <a:endCxn id="7" idx="1"/>
          </p:cNvCxnSpPr>
          <p:nvPr/>
        </p:nvCxnSpPr>
        <p:spPr>
          <a:xfrm>
            <a:off x="2151380" y="2072005"/>
            <a:ext cx="67754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7" name="Straight Arrow Connector 16"/>
          <p:cNvCxnSpPr>
            <a:stCxn id="7" idx="3"/>
            <a:endCxn id="6" idx="1"/>
          </p:cNvCxnSpPr>
          <p:nvPr/>
        </p:nvCxnSpPr>
        <p:spPr>
          <a:xfrm>
            <a:off x="4585970" y="2072005"/>
            <a:ext cx="866140"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8" name="Straight Arrow Connector 17"/>
          <p:cNvCxnSpPr>
            <a:endCxn id="11" idx="1"/>
          </p:cNvCxnSpPr>
          <p:nvPr/>
        </p:nvCxnSpPr>
        <p:spPr>
          <a:xfrm>
            <a:off x="7462520" y="2057400"/>
            <a:ext cx="673735" cy="1079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9" name="Straight Arrow Connector 18"/>
          <p:cNvCxnSpPr/>
          <p:nvPr/>
        </p:nvCxnSpPr>
        <p:spPr>
          <a:xfrm>
            <a:off x="9141460" y="2529205"/>
            <a:ext cx="0" cy="37655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0" name="Straight Arrow Connector 19"/>
          <p:cNvCxnSpPr/>
          <p:nvPr/>
        </p:nvCxnSpPr>
        <p:spPr>
          <a:xfrm>
            <a:off x="7958455" y="4113530"/>
            <a:ext cx="0" cy="27178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1" name="Straight Arrow Connector 20"/>
          <p:cNvCxnSpPr/>
          <p:nvPr/>
        </p:nvCxnSpPr>
        <p:spPr>
          <a:xfrm>
            <a:off x="10607040" y="4100195"/>
            <a:ext cx="0" cy="2635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2" name="Straight Connector 21"/>
          <p:cNvCxnSpPr/>
          <p:nvPr/>
        </p:nvCxnSpPr>
        <p:spPr>
          <a:xfrm>
            <a:off x="7966710" y="4139565"/>
            <a:ext cx="2646680"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23" name="Straight Arrow Connector 22"/>
          <p:cNvCxnSpPr>
            <a:stCxn id="10" idx="2"/>
          </p:cNvCxnSpPr>
          <p:nvPr/>
        </p:nvCxnSpPr>
        <p:spPr>
          <a:xfrm>
            <a:off x="9141460" y="3820160"/>
            <a:ext cx="0" cy="37211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5" name="Straight Arrow Connector 24"/>
          <p:cNvCxnSpPr/>
          <p:nvPr/>
        </p:nvCxnSpPr>
        <p:spPr>
          <a:xfrm>
            <a:off x="7913370" y="6210935"/>
            <a:ext cx="1032510"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6" name="Straight Connector 25"/>
          <p:cNvCxnSpPr>
            <a:stCxn id="12" idx="2"/>
          </p:cNvCxnSpPr>
          <p:nvPr/>
        </p:nvCxnSpPr>
        <p:spPr>
          <a:xfrm>
            <a:off x="7922895" y="5299710"/>
            <a:ext cx="0" cy="90678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27" name="Straight Arrow Connector 26"/>
          <p:cNvCxnSpPr/>
          <p:nvPr/>
        </p:nvCxnSpPr>
        <p:spPr>
          <a:xfrm flipH="1">
            <a:off x="9888855" y="6245860"/>
            <a:ext cx="80327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8" name="Straight Connector 27"/>
          <p:cNvCxnSpPr>
            <a:stCxn id="9" idx="2"/>
          </p:cNvCxnSpPr>
          <p:nvPr/>
        </p:nvCxnSpPr>
        <p:spPr>
          <a:xfrm>
            <a:off x="10666730" y="5299710"/>
            <a:ext cx="0" cy="90678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9" name="Text Box 28"/>
          <p:cNvSpPr txBox="1"/>
          <p:nvPr/>
        </p:nvSpPr>
        <p:spPr>
          <a:xfrm>
            <a:off x="525145" y="690245"/>
            <a:ext cx="3413125" cy="460375"/>
          </a:xfrm>
          <a:prstGeom prst="rect">
            <a:avLst/>
          </a:prstGeom>
          <a:noFill/>
        </p:spPr>
        <p:txBody>
          <a:bodyPr wrap="square" rtlCol="0">
            <a:spAutoFit/>
          </a:bodyPr>
          <a:p>
            <a:r>
              <a:rPr lang="en-US" sz="2400" b="1" u="sng">
                <a:latin typeface="Times New Roman Bold" panose="02020603050405020304" charset="0"/>
                <a:cs typeface="Times New Roman Bold" panose="02020603050405020304" charset="0"/>
              </a:rPr>
              <a:t>Work Flow Diagram:</a:t>
            </a:r>
            <a:endParaRPr lang="en-US" sz="2400" b="1" u="sng">
              <a:latin typeface="Times New Roman Bold" panose="02020603050405020304" charset="0"/>
              <a:cs typeface="Times New Roman Bold" panose="0202060305040502030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12250</Words>
  <Application>WPS Presentation</Application>
  <PresentationFormat>Widescreen</PresentationFormat>
  <Paragraphs>384</Paragraphs>
  <Slides>50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Arial</vt:lpstr>
      <vt:lpstr>SimSun</vt:lpstr>
      <vt:lpstr>Wingdings</vt:lpstr>
      <vt:lpstr>Times New Roman</vt:lpstr>
      <vt:lpstr>Times New Roman Regular</vt:lpstr>
      <vt:lpstr>Wingdings</vt:lpstr>
      <vt:lpstr>Times New Roman Bold</vt:lpstr>
      <vt:lpstr>Microsoft YaHei</vt:lpstr>
      <vt:lpstr>Arial Unicode MS</vt:lpstr>
      <vt:lpstr>Calibri</vt:lpstr>
      <vt:lpstr>Blue Waves</vt:lpstr>
      <vt:lpstr>CSCE 5300   INTRODUCTION TO BIG DATA AND DATA SCIENCE</vt:lpstr>
      <vt:lpstr>Road Accident Severity Prediction and Classification using Machine Learning</vt:lpstr>
      <vt:lpstr>INDEX</vt:lpstr>
      <vt:lpstr>ABSTRACT</vt:lpstr>
      <vt:lpstr>ABSTRACT </vt:lpstr>
      <vt:lpstr>INTRODUCTION</vt:lpstr>
      <vt:lpstr>INTRODUCTION</vt:lpstr>
      <vt:lpstr>Requirements</vt:lpstr>
      <vt:lpstr>PowerPoint 演示文稿</vt:lpstr>
      <vt:lpstr>DATASET</vt:lpstr>
      <vt:lpstr>DATASET</vt:lpstr>
      <vt:lpstr>Data processing using pyspark</vt:lpstr>
      <vt:lpstr>Data processing using pyspark</vt:lpstr>
      <vt:lpstr>Data cleaning using pyspark</vt:lpstr>
      <vt:lpstr>Data cleaning using pyspark</vt:lpstr>
      <vt:lpstr>Data cleaning using pyspark</vt:lpstr>
      <vt:lpstr>Data cleaning using pyspark</vt:lpstr>
      <vt:lpstr>Data cleaning using pyspark</vt:lpstr>
      <vt:lpstr>Data cleaning using pyspark</vt:lpstr>
      <vt:lpstr>Data cleaning using pyspark</vt:lpstr>
      <vt:lpstr>Data Cleaning using pyspark</vt:lpstr>
      <vt:lpstr>Exploratory Data Analysis</vt:lpstr>
      <vt:lpstr>Exploratory Data Analysis</vt:lpstr>
      <vt:lpstr>Exploratory data Analysis</vt:lpstr>
      <vt:lpstr>Exploratory Data Analysis</vt:lpstr>
      <vt:lpstr>Exploratory Data Analysis</vt:lpstr>
      <vt:lpstr>Creating the Vector Assembler</vt:lpstr>
      <vt:lpstr>Splitting the Data</vt:lpstr>
      <vt:lpstr>Classification Algorithms</vt:lpstr>
      <vt:lpstr>Random Forest Classifier</vt:lpstr>
      <vt:lpstr>Random Forest Implementation</vt:lpstr>
      <vt:lpstr>Logistic Regression</vt:lpstr>
      <vt:lpstr>Logistic Regression Implementation</vt:lpstr>
      <vt:lpstr>Decision Tree classifier</vt:lpstr>
      <vt:lpstr>Decision Tree classifier</vt:lpstr>
      <vt:lpstr>Decision Tree implementation</vt:lpstr>
      <vt:lpstr>Results</vt:lpstr>
      <vt:lpstr>Regression Algorithms</vt:lpstr>
      <vt:lpstr>Random Forest Regressor</vt:lpstr>
      <vt:lpstr>Random Forest Implementation</vt:lpstr>
      <vt:lpstr>Decision Tree Regressor</vt:lpstr>
      <vt:lpstr>Decisison Tree Implementation</vt:lpstr>
      <vt:lpstr>Results</vt:lpstr>
      <vt:lpstr>PowerPoint 演示文稿</vt:lpstr>
      <vt:lpstr> Future Scope: </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5300   INTRODUCTION TO BIG DATA AND DATA SCIENCE</dc:title>
  <dc:creator/>
  <cp:lastModifiedBy>pooji</cp:lastModifiedBy>
  <cp:revision>20</cp:revision>
  <dcterms:created xsi:type="dcterms:W3CDTF">2023-07-26T16:01:00Z</dcterms:created>
  <dcterms:modified xsi:type="dcterms:W3CDTF">2023-07-27T05:10:40Z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6748652CF136497A96713E56BCEDD4F7</vt:lpwstr>
  </property>
  <property fmtid="{D5CDD505-2E9C-101B-9397-08002B2CF9AE}" pid="3" name="KSOProductBuildVer">
    <vt:lpwstr>1033-12.2.0.13085</vt:lpwstr>
  </property>
</Properties>
</file>