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70" r:id="rId5"/>
    <p:sldId id="264" r:id="rId6"/>
    <p:sldId id="269" r:id="rId7"/>
    <p:sldId id="268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wire.in/health/india-highest-gap-first-second-doses-covid-19-vaccin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034567?denied=" TargetMode="External"/><Relationship Id="rId2" Type="http://schemas.openxmlformats.org/officeDocument/2006/relationships/hyperlink" Target="https://link.springer.com/article/10.3758/s13428-020-01475-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.telegram.org/bots/api" TargetMode="External"/><Relationship Id="rId4" Type="http://schemas.openxmlformats.org/officeDocument/2006/relationships/hyperlink" Target="https://ieeexplore.ieee.org/document/68595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0B59-DC64-4406-9AEF-9FABA2621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" panose="020B0502040204020203" pitchFamily="34" charset="0"/>
              </a:rPr>
              <a:t>Cowin Vaccine Slot Tracker</a:t>
            </a:r>
            <a:br>
              <a:rPr lang="en-IN" sz="4400" b="1" dirty="0">
                <a:latin typeface="Bahnschrift" panose="020B0502040204020203" pitchFamily="34" charset="0"/>
              </a:rPr>
            </a:br>
            <a:br>
              <a:rPr lang="en-IN" sz="4400" b="1" dirty="0">
                <a:latin typeface="Bahnschrift" panose="020B0502040204020203" pitchFamily="34" charset="0"/>
              </a:rPr>
            </a:br>
            <a:r>
              <a:rPr lang="en-IN" sz="2000" b="1" dirty="0">
                <a:latin typeface="Bahnschrift" panose="020B0502040204020203" pitchFamily="34" charset="0"/>
              </a:rPr>
              <a:t>(</a:t>
            </a:r>
            <a:r>
              <a:rPr lang="en-IN" sz="2400" b="1" dirty="0">
                <a:latin typeface="Bahnschrift" panose="020B0502040204020203" pitchFamily="34" charset="0"/>
              </a:rPr>
              <a:t>industrial oriented mini-project) 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EAED93-9FB2-452E-9318-5CB26869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6459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By,</a:t>
            </a:r>
          </a:p>
          <a:p>
            <a:r>
              <a:rPr lang="en-IN" dirty="0"/>
              <a:t>M.Prathyusha Lahari,</a:t>
            </a:r>
          </a:p>
          <a:p>
            <a:r>
              <a:rPr lang="en-IN" dirty="0"/>
              <a:t>18261A0539,</a:t>
            </a:r>
          </a:p>
          <a:p>
            <a:r>
              <a:rPr lang="en-IN" dirty="0"/>
              <a:t>IV/IV CSE-1.</a:t>
            </a:r>
          </a:p>
        </p:txBody>
      </p:sp>
    </p:spTree>
    <p:extLst>
      <p:ext uri="{BB962C8B-B14F-4D97-AF65-F5344CB8AC3E}">
        <p14:creationId xmlns:p14="http://schemas.microsoft.com/office/powerpoint/2010/main" val="140300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0CAB-9F2A-4987-99FF-071FF83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PROBLEM STATEMENT : Challenges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7CE4-E58A-4F5D-B7DF-B6054319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06" y="1698171"/>
            <a:ext cx="10309642" cy="4474029"/>
          </a:xfrm>
        </p:spPr>
        <p:txBody>
          <a:bodyPr>
            <a:normAutofit/>
          </a:bodyPr>
          <a:lstStyle/>
          <a:p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US" sz="2400" dirty="0">
                <a:latin typeface="Bahnschrift SemiLight" panose="020B0502040204020203" pitchFamily="34" charset="0"/>
              </a:rPr>
              <a:t>As in India, only 18+ had their vaccine dose and only 21.9% have completed their </a:t>
            </a:r>
            <a:r>
              <a:rPr lang="en-US" sz="2400" b="1" dirty="0">
                <a:latin typeface="Bahnschrift SemiLight" panose="020B0502040204020203" pitchFamily="34" charset="0"/>
              </a:rPr>
              <a:t>second-dose</a:t>
            </a:r>
            <a:r>
              <a:rPr lang="en-US" sz="2400" dirty="0">
                <a:latin typeface="Bahnschrift SemiLight" panose="020B0502040204020203" pitchFamily="34" charset="0"/>
              </a:rPr>
              <a:t> vaccine. Children still left for vaccine.</a:t>
            </a:r>
          </a:p>
          <a:p>
            <a:pPr marL="0" indent="0" algn="ctr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  </a:t>
            </a:r>
            <a:r>
              <a:rPr lang="en-US" sz="2400" b="1" dirty="0">
                <a:latin typeface="Bahnschrift SemiLight" panose="020B0502040204020203" pitchFamily="34" charset="0"/>
              </a:rPr>
              <a:t>Source</a:t>
            </a:r>
            <a:r>
              <a:rPr lang="en-US" sz="2400" dirty="0">
                <a:latin typeface="Bahnschrift SemiLight" panose="020B0502040204020203" pitchFamily="34" charset="0"/>
              </a:rPr>
              <a:t> :</a:t>
            </a:r>
            <a:r>
              <a:rPr lang="en-US" sz="2400" dirty="0">
                <a:latin typeface="Bahnschrift SemiLight" panose="020B0502040204020203" pitchFamily="34" charset="0"/>
                <a:hlinkClick r:id="rId2"/>
              </a:rPr>
              <a:t>Globally, India Has the Highest Gap Between Number of First, Second Doses of COVID Vaccines</a:t>
            </a:r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US" sz="2400" dirty="0">
                <a:latin typeface="Bahnschrift SemiLight" panose="020B0502040204020203" pitchFamily="34" charset="0"/>
              </a:rPr>
              <a:t>Mainly in Tier-2 Cities, semi-urban and rural areas, Still the availability of vaccine and slots is not accurate.</a:t>
            </a: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US" sz="2400" dirty="0">
                <a:latin typeface="Bahnschrift SemiLight" panose="020B0502040204020203" pitchFamily="34" charset="0"/>
              </a:rPr>
              <a:t>COWIN Slots generally get available for a few seconds (for 18+ age-group) i.e. the slots get booked very fast. </a:t>
            </a: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 SemiLight" panose="020B0502040204020203" pitchFamily="34" charset="0"/>
            </a:endParaRPr>
          </a:p>
          <a:p>
            <a:endParaRPr lang="en-IN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3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EA37-7361-4726-92E7-CB56A7B6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22AB-E571-4726-924E-6ADCE34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create Telegram-bot solution for finding vaccination slots for the COVID-19 Vaccination.</a:t>
            </a:r>
          </a:p>
          <a:p>
            <a:endParaRPr lang="en-US" sz="26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the companion bot for finding slot quickly with the help of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COWIN API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Python.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Checks and alert for available slots for covid vaccines for available pin codes and districts.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800" b="0" i="0" dirty="0">
              <a:solidFill>
                <a:srgbClr val="24292F"/>
              </a:solidFill>
              <a:effectLst/>
              <a:latin typeface="Bahnschrift Light" panose="020B0502040204020203" pitchFamily="34" charset="0"/>
            </a:endParaRPr>
          </a:p>
          <a:p>
            <a:endParaRPr lang="en-US" b="0" i="0" dirty="0">
              <a:solidFill>
                <a:srgbClr val="666666"/>
              </a:solidFill>
              <a:effectLst/>
              <a:latin typeface="RobotoCondense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358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2B6-DFCA-425E-AB11-04B8B0CE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Design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8E92-FA61-4A0D-8621-82CF448C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540933"/>
            <a:ext cx="10058400" cy="463126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92F"/>
                </a:solidFill>
                <a:effectLst/>
                <a:latin typeface="Bahnschrift SemiLight" panose="020B0502040204020203" pitchFamily="34" charset="0"/>
              </a:rPr>
              <a:t>Initially, Creating a telegram bot. Updating JSON File with TOKEN and ChatID of Created Telegram Bot.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Starting a Docker/Cloud Server to Send Requests to COWIN API Via Telegram Server.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Running Python Script to start API request Session.</a:t>
            </a:r>
          </a:p>
          <a:p>
            <a:r>
              <a:rPr lang="en-US" sz="2400" b="0" i="0" dirty="0">
                <a:solidFill>
                  <a:srgbClr val="24292F"/>
                </a:solidFill>
                <a:effectLst/>
                <a:latin typeface="Bahnschrift SemiLight" panose="020B0502040204020203" pitchFamily="34" charset="0"/>
              </a:rPr>
              <a:t>Pinging the public COWIN API by Telegram Server ,to get district-wise/pin-code wise data and checking for availability, every 2-5 minutes.</a:t>
            </a:r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US" sz="2400" dirty="0">
                <a:latin typeface="Bahnschrift SemiLight" panose="020B0502040204020203" pitchFamily="34" charset="0"/>
              </a:rPr>
              <a:t>If there is a slot available in the district id or pin code provided, you will receive an alert .</a:t>
            </a:r>
            <a:r>
              <a:rPr lang="en-US" sz="2400" dirty="0" err="1">
                <a:latin typeface="Bahnschrift SemiLight" panose="020B0502040204020203" pitchFamily="34" charset="0"/>
              </a:rPr>
              <a:t>as,</a:t>
            </a:r>
            <a:r>
              <a:rPr lang="en-US" sz="2400" b="0" i="0" dirty="0" err="1">
                <a:solidFill>
                  <a:srgbClr val="24292F"/>
                </a:solidFill>
                <a:effectLst/>
                <a:latin typeface="Bahnschrift SemiLight" panose="020B0502040204020203" pitchFamily="34" charset="0"/>
              </a:rPr>
              <a:t>Relaying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Bahnschrift SemiLight" panose="020B0502040204020203" pitchFamily="34" charset="0"/>
              </a:rPr>
              <a:t> this information to the user's mobile via Telegram Bot.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70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C1EB-0550-478E-9C8B-909A839C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FLOW CHART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4E734-3D47-4886-BE44-2FEB2E607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867" y="-52258"/>
            <a:ext cx="7024909" cy="6723991"/>
          </a:xfrm>
        </p:spPr>
      </p:pic>
    </p:spTree>
    <p:extLst>
      <p:ext uri="{BB962C8B-B14F-4D97-AF65-F5344CB8AC3E}">
        <p14:creationId xmlns:p14="http://schemas.microsoft.com/office/powerpoint/2010/main" val="136691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1711-23B9-40AF-A12C-87D6766A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48" y="272966"/>
            <a:ext cx="11096752" cy="827701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A8D45-B9D8-4A3A-9205-B3C4F2433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922" y="1100667"/>
            <a:ext cx="9330156" cy="5236463"/>
          </a:xfrm>
        </p:spPr>
      </p:pic>
    </p:spTree>
    <p:extLst>
      <p:ext uri="{BB962C8B-B14F-4D97-AF65-F5344CB8AC3E}">
        <p14:creationId xmlns:p14="http://schemas.microsoft.com/office/powerpoint/2010/main" val="201738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C553-66FA-49D3-A935-E1F9A24B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39" y="319169"/>
            <a:ext cx="2960285" cy="1609344"/>
          </a:xfrm>
        </p:spPr>
        <p:txBody>
          <a:bodyPr>
            <a:normAutofit/>
          </a:bodyPr>
          <a:lstStyle/>
          <a:p>
            <a:r>
              <a:rPr lang="en-IN" sz="4000" dirty="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5B4AB-103B-4103-A77E-05BBD3863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717" y="254000"/>
            <a:ext cx="7760554" cy="6486434"/>
          </a:xfrm>
        </p:spPr>
      </p:pic>
    </p:spTree>
    <p:extLst>
      <p:ext uri="{BB962C8B-B14F-4D97-AF65-F5344CB8AC3E}">
        <p14:creationId xmlns:p14="http://schemas.microsoft.com/office/powerpoint/2010/main" val="103338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C33D-837F-4843-BE12-05DF73F8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-159801"/>
            <a:ext cx="9226731" cy="109161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400" dirty="0"/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6708C1-752A-4ABC-A5EA-B7B85C72E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59223"/>
              </p:ext>
            </p:extLst>
          </p:nvPr>
        </p:nvGraphicFramePr>
        <p:xfrm>
          <a:off x="343989" y="868649"/>
          <a:ext cx="11504022" cy="5715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645">
                  <a:extLst>
                    <a:ext uri="{9D8B030D-6E8A-4147-A177-3AD203B41FA5}">
                      <a16:colId xmlns:a16="http://schemas.microsoft.com/office/drawing/2014/main" val="2806332912"/>
                    </a:ext>
                  </a:extLst>
                </a:gridCol>
                <a:gridCol w="4785360">
                  <a:extLst>
                    <a:ext uri="{9D8B030D-6E8A-4147-A177-3AD203B41FA5}">
                      <a16:colId xmlns:a16="http://schemas.microsoft.com/office/drawing/2014/main" val="3180805198"/>
                    </a:ext>
                  </a:extLst>
                </a:gridCol>
                <a:gridCol w="2838995">
                  <a:extLst>
                    <a:ext uri="{9D8B030D-6E8A-4147-A177-3AD203B41FA5}">
                      <a16:colId xmlns:a16="http://schemas.microsoft.com/office/drawing/2014/main" val="360076145"/>
                    </a:ext>
                  </a:extLst>
                </a:gridCol>
                <a:gridCol w="3122022">
                  <a:extLst>
                    <a:ext uri="{9D8B030D-6E8A-4147-A177-3AD203B41FA5}">
                      <a16:colId xmlns:a16="http://schemas.microsoft.com/office/drawing/2014/main" val="3079553252"/>
                    </a:ext>
                  </a:extLst>
                </a:gridCol>
              </a:tblGrid>
              <a:tr h="64984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Title, Year of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Algorithms/Methods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Link to the paper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44784"/>
                  </a:ext>
                </a:extLst>
              </a:tr>
              <a:tr h="858945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Motion Detection Security System Notifier using Raspberry Pi with Telegram,2020.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Raspberry Pi senses and sends alerts using telegram.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https://ieeexplore.ieee.org/document/9188111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38618"/>
                  </a:ext>
                </a:extLst>
              </a:tr>
              <a:tr h="377859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Realtime monitoring of Bitcoin prices on several Cryptocurrency markets using Web API, Telegram Bot, MySQL Database, and PHP-Cronjob,2020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Shared-Web API from stock-exchange websites like Coin Gecko using telegram bot.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https://ieeexplore.ieee.org/document/9321109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82054"/>
                  </a:ext>
                </a:extLst>
              </a:tr>
              <a:tr h="858945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Reporting Sleepy Driver into Channel Telegram via Telegram Bot,2019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Linear SVM and Web API using telegram bot.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https://ieeexplore.ieee.org/document/8986000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23137"/>
                  </a:ext>
                </a:extLst>
              </a:tr>
              <a:tr h="858945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Botanicum: a Telegram Bot for Tree Classification,2018.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 and 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https://www.researchgate.net/publication/327782514_Botanicum_a_Telegram_Bot_for_Tree_Classification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05278"/>
                  </a:ext>
                </a:extLst>
              </a:tr>
              <a:tr h="858945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Chatting with Arduino platform through Telegram Bot,2016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Arduino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https://ieeexplore.ieee.org/document/7797406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5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6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F67B-DDEA-4B33-909F-05B76B33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8D99-F4B2-480E-841D-E8B08A4E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RobotoCondensed-Regular"/>
            </a:endParaRPr>
          </a:p>
          <a:p>
            <a:r>
              <a:rPr lang="en-US" b="1" dirty="0">
                <a:latin typeface="RobotoCondensed-Regular"/>
                <a:hlinkClick r:id="rId2"/>
              </a:rPr>
              <a:t>Using a Telegram chatbot as cost-effective software infrastructure for ambulatory assessment studies with iOS and Android devices</a:t>
            </a:r>
            <a:endParaRPr lang="en-US" b="1" dirty="0">
              <a:latin typeface="RobotoCondensed-Regular"/>
            </a:endParaRPr>
          </a:p>
          <a:p>
            <a:endParaRPr lang="en-US" b="1" dirty="0">
              <a:latin typeface="RobotoCondensed-Regular"/>
            </a:endParaRPr>
          </a:p>
          <a:p>
            <a:r>
              <a:rPr lang="en-US" b="1" dirty="0">
                <a:latin typeface="RobotoCondensed-Regular"/>
                <a:hlinkClick r:id="rId3"/>
              </a:rPr>
              <a:t>Telegram Alert Notification as a new model of internet-based transactions</a:t>
            </a:r>
            <a:endParaRPr lang="en-US" b="1" dirty="0">
              <a:latin typeface="RobotoCondensed-Regular"/>
            </a:endParaRPr>
          </a:p>
          <a:p>
            <a:endParaRPr lang="en-US" b="1" dirty="0">
              <a:latin typeface="RobotoCondensed-Regular"/>
            </a:endParaRPr>
          </a:p>
          <a:p>
            <a:r>
              <a:rPr lang="en-US" b="1" dirty="0">
                <a:latin typeface="RobotoCondensed-Regular"/>
                <a:hlinkClick r:id="rId4"/>
              </a:rPr>
              <a:t>Alert notification as a service</a:t>
            </a:r>
            <a:endParaRPr lang="en-US" b="1" dirty="0">
              <a:latin typeface="RobotoCondensed-Regular"/>
            </a:endParaRPr>
          </a:p>
          <a:p>
            <a:endParaRPr lang="en-US" b="1" dirty="0">
              <a:latin typeface="RobotoCondensed-Regular"/>
            </a:endParaRPr>
          </a:p>
          <a:p>
            <a:r>
              <a:rPr lang="en-US" b="1" dirty="0">
                <a:latin typeface="RobotoCondensed-Regular"/>
                <a:hlinkClick r:id="rId5"/>
              </a:rPr>
              <a:t>Telegram Bot API</a:t>
            </a:r>
            <a:endParaRPr lang="en-US" b="1" dirty="0">
              <a:latin typeface="RobotoCondensed-Regular"/>
            </a:endParaRPr>
          </a:p>
          <a:p>
            <a:endParaRPr lang="en-US" b="1" dirty="0">
              <a:latin typeface="RobotoCondensed-Regular"/>
            </a:endParaRPr>
          </a:p>
          <a:p>
            <a:endParaRPr lang="en-US" b="1" dirty="0">
              <a:latin typeface="RobotoCondense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6149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579</TotalTime>
  <Words>529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</vt:lpstr>
      <vt:lpstr>Bahnschrift Light</vt:lpstr>
      <vt:lpstr>Bahnschrift SemiLight</vt:lpstr>
      <vt:lpstr>RobotoCondensed-Regular</vt:lpstr>
      <vt:lpstr>Rockwell</vt:lpstr>
      <vt:lpstr>Rockwell Condensed</vt:lpstr>
      <vt:lpstr>Wingdings</vt:lpstr>
      <vt:lpstr>Wood Type</vt:lpstr>
      <vt:lpstr>Cowin Vaccine Slot Tracker  (industrial oriented mini-project) </vt:lpstr>
      <vt:lpstr>PROBLEM STATEMENT : Challenges Faced </vt:lpstr>
      <vt:lpstr>Problem Definition</vt:lpstr>
      <vt:lpstr>Design Methodology</vt:lpstr>
      <vt:lpstr>FLOW CHART </vt:lpstr>
      <vt:lpstr>SYSTEM Architecture</vt:lpstr>
      <vt:lpstr>UML Diagram</vt:lpstr>
      <vt:lpstr>Literature Survey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Bird Migration using Python</dc:title>
  <dc:creator>ADMIN</dc:creator>
  <cp:lastModifiedBy>ADMIN</cp:lastModifiedBy>
  <cp:revision>74</cp:revision>
  <dcterms:created xsi:type="dcterms:W3CDTF">2021-09-17T01:42:15Z</dcterms:created>
  <dcterms:modified xsi:type="dcterms:W3CDTF">2021-12-22T17:39:21Z</dcterms:modified>
</cp:coreProperties>
</file>