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6"/>
  </p:notesMasterIdLst>
  <p:handoutMasterIdLst>
    <p:handoutMasterId r:id="rId17"/>
  </p:handoutMasterIdLst>
  <p:sldIdLst>
    <p:sldId id="258" r:id="rId2"/>
    <p:sldId id="308" r:id="rId3"/>
    <p:sldId id="319" r:id="rId4"/>
    <p:sldId id="321" r:id="rId5"/>
    <p:sldId id="265" r:id="rId6"/>
    <p:sldId id="268" r:id="rId7"/>
    <p:sldId id="285" r:id="rId8"/>
    <p:sldId id="284" r:id="rId9"/>
    <p:sldId id="299" r:id="rId10"/>
    <p:sldId id="289" r:id="rId11"/>
    <p:sldId id="286" r:id="rId12"/>
    <p:sldId id="288" r:id="rId13"/>
    <p:sldId id="294" r:id="rId14"/>
    <p:sldId id="322" r:id="rId15"/>
  </p:sldIdLst>
  <p:sldSz cx="12192000" cy="6858000"/>
  <p:notesSz cx="6858000" cy="9144000"/>
  <p:embeddedFontLst>
    <p:embeddedFont>
      <p:font typeface="Algerian" panose="04020705040A02060702" pitchFamily="82" charset="0"/>
      <p:regular r:id="rId18"/>
    </p:embeddedFont>
    <p:embeddedFont>
      <p:font typeface="Aptos Narrow" panose="020B0004020202020204" pitchFamily="34" charset="0"/>
      <p:regular r:id="rId19"/>
      <p:bold r:id="rId20"/>
      <p:italic r:id="rId21"/>
      <p:boldItalic r:id="rId22"/>
    </p:embeddedFont>
    <p:embeddedFont>
      <p:font typeface="Arial Rounded MT Bold" panose="020F0704030504030204" pitchFamily="34" charset="0"/>
      <p:regular r:id="rId23"/>
    </p:embeddedFont>
    <p:embeddedFont>
      <p:font typeface="Bahnschrift Condensed" panose="020B0502040204020203" pitchFamily="34" charset="0"/>
      <p:regular r:id="rId24"/>
      <p:bold r:id="rId25"/>
    </p:embeddedFont>
    <p:embeddedFont>
      <p:font typeface="Bahnschrift SemiCondensed" panose="020B0502040204020203" pitchFamily="34" charset="0"/>
      <p:regular r:id="rId26"/>
      <p:bold r:id="rId27"/>
    </p:embeddedFont>
    <p:embeddedFont>
      <p:font typeface="Bell MT" panose="02020503060305020303" pitchFamily="18" charset="0"/>
      <p:regular r:id="rId28"/>
      <p:bold r:id="rId29"/>
      <p:italic r:id="rId30"/>
    </p:embeddedFont>
    <p:embeddedFont>
      <p:font typeface="Berlin Sans FB" panose="020E0602020502020306" pitchFamily="34" charset="0"/>
      <p:regular r:id="rId31"/>
      <p:bold r:id="rId32"/>
    </p:embeddedFont>
    <p:embeddedFont>
      <p:font typeface="Berlin Sans FB Demi" panose="020E0802020502020306" pitchFamily="34" charset="0"/>
      <p:bold r:id="rId33"/>
    </p:embeddedFont>
    <p:embeddedFont>
      <p:font typeface="Corbel" panose="020B0503020204020204" pitchFamily="34" charset="0"/>
      <p:regular r:id="rId34"/>
      <p:bold r:id="rId35"/>
      <p:italic r:id="rId36"/>
      <p:boldItalic r:id="rId37"/>
    </p:embeddedFont>
    <p:embeddedFont>
      <p:font typeface="Poppins" panose="020B0502040204020203" pitchFamily="2" charset="0"/>
      <p:regular r:id="rId38"/>
      <p:bold r:id="rId39"/>
      <p:italic r:id="rId40"/>
      <p:boldItalic r:id="rId41"/>
    </p:embeddedFont>
  </p:embeddedFontLst>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539"/>
    <a:srgbClr val="FF8A5F"/>
    <a:srgbClr val="FCE5DB"/>
    <a:srgbClr val="FBDDC8"/>
    <a:srgbClr val="FE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0" Type="http://schemas.openxmlformats.org/officeDocument/2006/relationships/font" Target="fonts/font3.fntdata"/><Relationship Id="rId41" Type="http://schemas.openxmlformats.org/officeDocument/2006/relationships/font" Target="fonts/font2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Poppins" panose="00000500000000000000" charset="0"/>
              <a:cs typeface="Poppins" panose="0000050000000000000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Poppins" panose="00000500000000000000" charset="0"/>
                <a:cs typeface="Poppins" panose="00000500000000000000" charset="0"/>
              </a:rPr>
              <a:t>6/9/2024</a:t>
            </a:fld>
            <a:endParaRPr lang="en-US">
              <a:ea typeface="Poppins" panose="00000500000000000000" charset="0"/>
              <a:cs typeface="Poppins" panose="0000050000000000000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Poppins" panose="00000500000000000000" charset="0"/>
              <a:cs typeface="Poppins" panose="0000050000000000000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Poppins" panose="00000500000000000000" charset="0"/>
                <a:cs typeface="Poppins" panose="00000500000000000000" charset="0"/>
              </a:rPr>
              <a:t>‹#›</a:t>
            </a:fld>
            <a:endParaRPr lang="en-US">
              <a:ea typeface="Poppins" panose="00000500000000000000" charset="0"/>
              <a:cs typeface="Poppins"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Poppins" panose="00000500000000000000" charset="0"/>
                <a:cs typeface="Poppins" panose="00000500000000000000"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Poppins" panose="00000500000000000000" charset="0"/>
                <a:cs typeface="Poppins" panose="00000500000000000000" charset="0"/>
              </a:defRPr>
            </a:lvl1pPr>
          </a:lstStyle>
          <a:p>
            <a:fld id="{3EFD42F7-718C-4B98-AAEC-167E6DDD60A7}"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Poppins" panose="00000500000000000000" charset="0"/>
                <a:cs typeface="Poppins"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Poppins" panose="00000500000000000000" charset="0"/>
                <a:cs typeface="Poppins" panose="00000500000000000000" charset="0"/>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Poppins" panose="00000500000000000000" charset="0"/>
        <a:cs typeface="Poppins" panose="00000500000000000000" charset="0"/>
      </a:defRPr>
    </a:lvl1pPr>
    <a:lvl2pPr marL="457200" algn="l" defTabSz="914400" rtl="0" eaLnBrk="1" latinLnBrk="0" hangingPunct="1">
      <a:defRPr sz="1200" kern="1200">
        <a:solidFill>
          <a:schemeClr val="tx1"/>
        </a:solidFill>
        <a:latin typeface="+mn-lt"/>
        <a:ea typeface="Poppins" panose="00000500000000000000" charset="0"/>
        <a:cs typeface="Poppins" panose="00000500000000000000" charset="0"/>
      </a:defRPr>
    </a:lvl2pPr>
    <a:lvl3pPr marL="914400" algn="l" defTabSz="914400" rtl="0" eaLnBrk="1" latinLnBrk="0" hangingPunct="1">
      <a:defRPr sz="1200" kern="1200">
        <a:solidFill>
          <a:schemeClr val="tx1"/>
        </a:solidFill>
        <a:latin typeface="+mn-lt"/>
        <a:ea typeface="Poppins" panose="00000500000000000000" charset="0"/>
        <a:cs typeface="Poppins" panose="00000500000000000000" charset="0"/>
      </a:defRPr>
    </a:lvl3pPr>
    <a:lvl4pPr marL="1371600" algn="l" defTabSz="914400" rtl="0" eaLnBrk="1" latinLnBrk="0" hangingPunct="1">
      <a:defRPr sz="1200" kern="1200">
        <a:solidFill>
          <a:schemeClr val="tx1"/>
        </a:solidFill>
        <a:latin typeface="+mn-lt"/>
        <a:ea typeface="Poppins" panose="00000500000000000000" charset="0"/>
        <a:cs typeface="Poppins" panose="00000500000000000000" charset="0"/>
      </a:defRPr>
    </a:lvl4pPr>
    <a:lvl5pPr marL="1828800" algn="l" defTabSz="914400" rtl="0" eaLnBrk="1" latinLnBrk="0" hangingPunct="1">
      <a:defRPr sz="1200" kern="1200">
        <a:solidFill>
          <a:schemeClr val="tx1"/>
        </a:solidFill>
        <a:latin typeface="+mn-lt"/>
        <a:ea typeface="Poppins" panose="00000500000000000000" charset="0"/>
        <a:cs typeface="Poppins"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1332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6443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2557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9400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0402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590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01904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7678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2944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9598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2785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844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5433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214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512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53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040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6/9/2024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9194636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EF1F7"/>
            </a:gs>
            <a:gs pos="55000">
              <a:srgbClr val="FCE5DB"/>
            </a:gs>
            <a:gs pos="0">
              <a:srgbClr val="FBDDC8"/>
            </a:gs>
          </a:gsLst>
          <a:lin ang="5400000" scaled="0"/>
        </a:gradFill>
        <a:effectLst/>
      </p:bgPr>
    </p:bg>
    <p:spTree>
      <p:nvGrpSpPr>
        <p:cNvPr id="1" name=""/>
        <p:cNvGrpSpPr/>
        <p:nvPr/>
      </p:nvGrpSpPr>
      <p:grpSpPr>
        <a:xfrm>
          <a:off x="0" y="0"/>
          <a:ext cx="0" cy="0"/>
          <a:chOff x="0" y="0"/>
          <a:chExt cx="0" cy="0"/>
        </a:xfrm>
      </p:grpSpPr>
      <p:sp>
        <p:nvSpPr>
          <p:cNvPr id="8" name="Text Box 7"/>
          <p:cNvSpPr txBox="1"/>
          <p:nvPr/>
        </p:nvSpPr>
        <p:spPr>
          <a:xfrm>
            <a:off x="0" y="-109220"/>
            <a:ext cx="12116435" cy="6967220"/>
          </a:xfrm>
          <a:prstGeom prst="rect">
            <a:avLst/>
          </a:prstGeom>
          <a:noFill/>
        </p:spPr>
        <p:txBody>
          <a:bodyPr wrap="square" rtlCol="0">
            <a:noAutofit/>
          </a:bodyPr>
          <a:lstStyle/>
          <a:p>
            <a:endParaRPr lang="en-US" sz="3200" dirty="0">
              <a:solidFill>
                <a:srgbClr val="00B050"/>
              </a:solidFill>
            </a:endParaRPr>
          </a:p>
          <a:p>
            <a:r>
              <a:rPr lang="en-US" sz="4400" dirty="0">
                <a:solidFill>
                  <a:srgbClr val="00B050"/>
                </a:solidFill>
              </a:rPr>
              <a:t>    </a:t>
            </a:r>
            <a:endParaRPr lang="en-US" sz="4400" dirty="0"/>
          </a:p>
          <a:p>
            <a:r>
              <a:rPr lang="en-US" sz="4400" dirty="0"/>
              <a:t>    </a:t>
            </a:r>
            <a:r>
              <a:rPr lang="en-US" sz="4800" dirty="0"/>
              <a:t> </a:t>
            </a:r>
            <a:r>
              <a:rPr lang="en-US" sz="4800" dirty="0">
                <a:solidFill>
                  <a:schemeClr val="accent1">
                    <a:lumMod val="75000"/>
                  </a:schemeClr>
                </a:solidFill>
              </a:rPr>
              <a:t>          </a:t>
            </a:r>
            <a:r>
              <a:rPr lang="en-US" sz="5400" b="1" dirty="0">
                <a:solidFill>
                  <a:schemeClr val="accent1">
                    <a:lumMod val="75000"/>
                  </a:schemeClr>
                </a:solidFill>
                <a:latin typeface="Times New Roman" panose="02020603050405020304" pitchFamily="18" charset="0"/>
                <a:cs typeface="Times New Roman" panose="02020603050405020304" pitchFamily="18" charset="0"/>
              </a:rPr>
              <a:t>BMI Computing... </a:t>
            </a:r>
            <a:endParaRPr lang="en-US" sz="4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4400" b="1" dirty="0">
                <a:solidFill>
                  <a:schemeClr val="accent1">
                    <a:lumMod val="75000"/>
                  </a:schemeClr>
                </a:solidFill>
              </a:rPr>
              <a:t>               </a:t>
            </a:r>
            <a:r>
              <a:rPr lang="en-US" sz="4400" b="1" dirty="0"/>
              <a:t>                  </a:t>
            </a:r>
          </a:p>
          <a:p>
            <a:r>
              <a:rPr lang="en-US" sz="4400" dirty="0">
                <a:solidFill>
                  <a:schemeClr val="accent4"/>
                </a:solidFill>
                <a:latin typeface="Bahnschrift SemiCondensed" panose="020B0502040204020203" pitchFamily="34" charset="0"/>
              </a:rPr>
              <a:t>                                       Body Mass Index(BMI).</a:t>
            </a:r>
          </a:p>
          <a:p>
            <a:r>
              <a:rPr lang="en-US" sz="4400" dirty="0">
                <a:solidFill>
                  <a:srgbClr val="00B050"/>
                </a:solidFill>
              </a:rPr>
              <a:t>                  </a:t>
            </a:r>
          </a:p>
          <a:p>
            <a:r>
              <a:rPr lang="en-US" sz="2800" dirty="0">
                <a:solidFill>
                  <a:srgbClr val="00B050"/>
                </a:solidFill>
              </a:rPr>
              <a:t>       </a:t>
            </a:r>
            <a:r>
              <a:rPr lang="en-US" sz="2800" b="1" dirty="0">
                <a:solidFill>
                  <a:srgbClr val="00B050"/>
                </a:solidFill>
              </a:rPr>
              <a:t>       Faculty</a:t>
            </a:r>
          </a:p>
          <a:p>
            <a:r>
              <a:rPr lang="en-US" sz="2800" dirty="0">
                <a:solidFill>
                  <a:srgbClr val="00B050"/>
                </a:solidFill>
              </a:rPr>
              <a:t>        </a:t>
            </a:r>
            <a:r>
              <a:rPr lang="en-US" sz="2800" dirty="0">
                <a:solidFill>
                  <a:schemeClr val="tx1"/>
                </a:solidFill>
              </a:rPr>
              <a:t>     </a:t>
            </a:r>
            <a:r>
              <a:rPr lang="en-US" sz="2800" dirty="0">
                <a:solidFill>
                  <a:schemeClr val="tx1"/>
                </a:solidFill>
                <a:latin typeface="Bahnschrift Condensed" panose="020B0502040204020203" pitchFamily="34" charset="0"/>
              </a:rPr>
              <a:t>-</a:t>
            </a:r>
            <a:r>
              <a:rPr lang="en-US" sz="2800" dirty="0">
                <a:latin typeface="Bahnschrift Condensed" panose="020B0502040204020203" pitchFamily="34" charset="0"/>
              </a:rPr>
              <a:t>J</a:t>
            </a:r>
            <a:r>
              <a:rPr lang="en-US" sz="2800" dirty="0">
                <a:solidFill>
                  <a:schemeClr val="tx1"/>
                </a:solidFill>
                <a:latin typeface="Bahnschrift Condensed" panose="020B0502040204020203" pitchFamily="34" charset="0"/>
              </a:rPr>
              <a:t>oshi </a:t>
            </a:r>
            <a:r>
              <a:rPr lang="en-US" sz="2800" dirty="0">
                <a:latin typeface="Bahnschrift Condensed" panose="020B0502040204020203" pitchFamily="34" charset="0"/>
              </a:rPr>
              <a:t>S</a:t>
            </a:r>
            <a:r>
              <a:rPr lang="en-US" sz="2800" dirty="0">
                <a:solidFill>
                  <a:schemeClr val="tx1"/>
                </a:solidFill>
                <a:latin typeface="Bahnschrift Condensed" panose="020B0502040204020203" pitchFamily="34" charset="0"/>
              </a:rPr>
              <a:t>hripad    </a:t>
            </a:r>
            <a:r>
              <a:rPr lang="en-US" sz="2800" dirty="0">
                <a:solidFill>
                  <a:srgbClr val="00B050"/>
                </a:solidFill>
                <a:latin typeface="Bahnschrift Condensed" panose="020B0502040204020203" pitchFamily="34" charset="0"/>
              </a:rPr>
              <a:t>                                                  </a:t>
            </a:r>
            <a:r>
              <a:rPr lang="en-US" dirty="0">
                <a:solidFill>
                  <a:srgbClr val="00B050"/>
                </a:solidFill>
                <a:latin typeface="Bahnschrift Condensed" panose="020B0502040204020203" pitchFamily="34" charset="0"/>
              </a:rPr>
              <a:t> </a:t>
            </a:r>
            <a:r>
              <a:rPr lang="en-US" dirty="0">
                <a:solidFill>
                  <a:schemeClr val="tx1"/>
                </a:solidFill>
                <a:latin typeface="Aptos Narrow" panose="020B0004020202020204" pitchFamily="34" charset="0"/>
              </a:rPr>
              <a:t>P.Prathyusha-23SS5A0513</a:t>
            </a:r>
          </a:p>
          <a:p>
            <a:r>
              <a:rPr lang="en-US" dirty="0">
                <a:solidFill>
                  <a:schemeClr val="tx1"/>
                </a:solidFill>
                <a:latin typeface="Aptos Narrow" panose="020B0004020202020204" pitchFamily="34" charset="0"/>
              </a:rPr>
              <a:t>                                                                                                                                                          P. Vidya Sree-23SS5A0512</a:t>
            </a:r>
          </a:p>
          <a:p>
            <a:r>
              <a:rPr lang="en-US" dirty="0">
                <a:solidFill>
                  <a:schemeClr val="tx1"/>
                </a:solidFill>
                <a:latin typeface="Aptos Narrow" panose="020B0004020202020204" pitchFamily="34" charset="0"/>
              </a:rPr>
              <a:t>                                                                                                                                                          G.Manasa-23SS5A0507</a:t>
            </a:r>
          </a:p>
          <a:p>
            <a:r>
              <a:rPr lang="en-US" dirty="0">
                <a:solidFill>
                  <a:schemeClr val="tx1"/>
                </a:solidFill>
                <a:latin typeface="Aptos Narrow" panose="020B0004020202020204" pitchFamily="34" charset="0"/>
              </a:rPr>
              <a:t>                                                                                                                                                          S.Manisha-23SS5A0514</a:t>
            </a:r>
          </a:p>
        </p:txBody>
      </p:sp>
    </p:spTree>
  </p:cSld>
  <p:clrMapOvr>
    <a:masterClrMapping/>
  </p:clrMapOvr>
  <p:transition advTm="11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 y="0"/>
            <a:ext cx="8918575" cy="1246505"/>
          </a:xfrm>
        </p:spPr>
        <p:txBody>
          <a:bodyPr lIns="215900" tIns="144145" bIns="144145">
            <a:normAutofit/>
          </a:bodyPr>
          <a:lstStyle/>
          <a:p>
            <a:r>
              <a:rPr lang="en-US" sz="4000" b="1">
                <a:solidFill>
                  <a:schemeClr val="tx1">
                    <a:lumMod val="75000"/>
                    <a:lumOff val="25000"/>
                  </a:schemeClr>
                </a:solidFill>
                <a:latin typeface="Poppins" panose="00000500000000000000" charset="0"/>
                <a:cs typeface="Arial" panose="020B0604020202020204" pitchFamily="34" charset="0"/>
              </a:rPr>
              <a:t>Android widgets</a:t>
            </a:r>
          </a:p>
        </p:txBody>
      </p:sp>
      <p:sp>
        <p:nvSpPr>
          <p:cNvPr id="6" name="Text Placeholder 3"/>
          <p:cNvSpPr>
            <a:spLocks noGrp="1"/>
          </p:cNvSpPr>
          <p:nvPr/>
        </p:nvSpPr>
        <p:spPr>
          <a:xfrm>
            <a:off x="1362710" y="299402"/>
            <a:ext cx="13397865" cy="602805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endParaRPr lang="en-US" dirty="0">
              <a:solidFill>
                <a:schemeClr val="tx1">
                  <a:lumMod val="85000"/>
                  <a:lumOff val="15000"/>
                </a:schemeClr>
              </a:solidFill>
              <a:latin typeface="Poppins" panose="00000500000000000000" charset="0"/>
              <a:ea typeface="Poppins" panose="00000500000000000000" charset="0"/>
              <a:cs typeface="Arial" panose="020B0604020202020204" pitchFamily="34" charset="0"/>
              <a:sym typeface="Poppins" panose="00000500000000000000" charset="0"/>
            </a:endParaRPr>
          </a:p>
          <a:p>
            <a:pPr>
              <a:lnSpc>
                <a:spcPct val="150000"/>
              </a:lnSpc>
            </a:pPr>
            <a:endParaRPr lang="en-US" dirty="0">
              <a:solidFill>
                <a:schemeClr val="tx1">
                  <a:lumMod val="85000"/>
                  <a:lumOff val="15000"/>
                </a:schemeClr>
              </a:solidFill>
              <a:latin typeface="Poppins" panose="00000500000000000000" charset="0"/>
              <a:ea typeface="Poppins" panose="00000500000000000000" charset="0"/>
              <a:cs typeface="Arial" panose="020B0604020202020204" pitchFamily="34" charset="0"/>
              <a:sym typeface="Poppins" panose="00000500000000000000" charset="0"/>
            </a:endParaRPr>
          </a:p>
        </p:txBody>
      </p:sp>
      <p:sp>
        <p:nvSpPr>
          <p:cNvPr id="3" name="Text Box 2"/>
          <p:cNvSpPr txBox="1"/>
          <p:nvPr/>
        </p:nvSpPr>
        <p:spPr>
          <a:xfrm>
            <a:off x="1362710" y="1163320"/>
            <a:ext cx="9466580" cy="5300345"/>
          </a:xfrm>
          <a:prstGeom prst="rect">
            <a:avLst/>
          </a:prstGeom>
          <a:noFill/>
        </p:spPr>
        <p:txBody>
          <a:bodyPr wrap="square" rtlCol="0" anchor="t">
            <a:noAutofit/>
          </a:bodyPr>
          <a:lstStyle/>
          <a:p>
            <a:r>
              <a:rPr lang="en-US" sz="2400" b="1" dirty="0"/>
              <a:t>Widgets in Android Studio are UI components used to build the user interface of an Android app</a:t>
            </a:r>
            <a:r>
              <a:rPr lang="en-US" sz="2400" dirty="0"/>
              <a:t>. They include elements</a:t>
            </a:r>
            <a:r>
              <a:rPr lang="en-US" sz="2400" b="1" dirty="0"/>
              <a:t> like buttons, text views, image views, progress bars</a:t>
            </a:r>
            <a:r>
              <a:rPr lang="en-US" sz="2400" dirty="0"/>
              <a:t>, etc. </a:t>
            </a:r>
          </a:p>
          <a:p>
            <a:endParaRPr lang="en-US" sz="2400" b="1" dirty="0">
              <a:cs typeface="+mn-lt"/>
            </a:endParaRPr>
          </a:p>
          <a:p>
            <a:r>
              <a:rPr lang="en-US" sz="2400" b="1" dirty="0">
                <a:cs typeface="+mn-lt"/>
              </a:rPr>
              <a:t>Button widget:</a:t>
            </a:r>
          </a:p>
          <a:p>
            <a:r>
              <a:rPr lang="en-US" sz="2400" dirty="0"/>
              <a:t>The Button widget in Android Studio is used to create </a:t>
            </a:r>
            <a:r>
              <a:rPr lang="en-US" sz="2400" b="1" dirty="0"/>
              <a:t>clickable buttons</a:t>
            </a:r>
            <a:r>
              <a:rPr lang="en-US" sz="2400" dirty="0"/>
              <a:t> in your app's user interface.</a:t>
            </a:r>
          </a:p>
          <a:p>
            <a:endParaRPr lang="en-US" sz="2400" dirty="0"/>
          </a:p>
          <a:p>
            <a:r>
              <a:rPr lang="en-US" sz="2400" dirty="0">
                <a:sym typeface="+mn-ea"/>
              </a:rPr>
              <a:t>&lt;Button</a:t>
            </a:r>
            <a:endParaRPr lang="en-US" sz="2400" dirty="0"/>
          </a:p>
          <a:p>
            <a:r>
              <a:rPr lang="en-US" sz="2400" dirty="0">
                <a:sym typeface="+mn-ea"/>
              </a:rPr>
              <a:t>    </a:t>
            </a:r>
            <a:r>
              <a:rPr lang="en-US" sz="2400" dirty="0" err="1">
                <a:sym typeface="+mn-ea"/>
              </a:rPr>
              <a:t>android:id</a:t>
            </a:r>
            <a:r>
              <a:rPr lang="en-US" sz="2400" dirty="0">
                <a:sym typeface="+mn-ea"/>
              </a:rPr>
              <a:t>="@+id/</a:t>
            </a:r>
            <a:r>
              <a:rPr lang="en-US" sz="2400" dirty="0" err="1">
                <a:sym typeface="+mn-ea"/>
              </a:rPr>
              <a:t>my_button</a:t>
            </a:r>
            <a:r>
              <a:rPr lang="en-US" sz="2400" dirty="0">
                <a:sym typeface="+mn-ea"/>
              </a:rPr>
              <a:t>"</a:t>
            </a:r>
            <a:endParaRPr lang="en-US" sz="2400" dirty="0"/>
          </a:p>
          <a:p>
            <a:r>
              <a:rPr lang="en-US" sz="2400" dirty="0">
                <a:sym typeface="+mn-ea"/>
              </a:rPr>
              <a:t>    </a:t>
            </a:r>
            <a:r>
              <a:rPr lang="en-US" sz="2400" dirty="0" err="1">
                <a:sym typeface="+mn-ea"/>
              </a:rPr>
              <a:t>android:layout_height</a:t>
            </a:r>
            <a:r>
              <a:rPr lang="en-US" sz="2400" dirty="0">
                <a:sym typeface="+mn-ea"/>
              </a:rPr>
              <a:t>="</a:t>
            </a:r>
            <a:r>
              <a:rPr lang="en-US" sz="2400" dirty="0" err="1">
                <a:sym typeface="+mn-ea"/>
              </a:rPr>
              <a:t>wrap_content</a:t>
            </a:r>
            <a:r>
              <a:rPr lang="en-US" sz="2400" dirty="0">
                <a:sym typeface="+mn-ea"/>
              </a:rPr>
              <a:t>"</a:t>
            </a:r>
            <a:endParaRPr lang="en-US" sz="2400" dirty="0"/>
          </a:p>
          <a:p>
            <a:r>
              <a:rPr lang="en-US" sz="2400" dirty="0">
                <a:sym typeface="+mn-ea"/>
              </a:rPr>
              <a:t>    </a:t>
            </a:r>
            <a:r>
              <a:rPr lang="en-US" sz="2400" dirty="0" err="1">
                <a:sym typeface="+mn-ea"/>
              </a:rPr>
              <a:t>android:onClick</a:t>
            </a:r>
            <a:r>
              <a:rPr lang="en-US" sz="2400" dirty="0">
                <a:sym typeface="+mn-ea"/>
              </a:rPr>
              <a:t>="</a:t>
            </a:r>
            <a:r>
              <a:rPr lang="en-US" sz="2400" dirty="0" err="1">
                <a:sym typeface="+mn-ea"/>
              </a:rPr>
              <a:t>onButtonClick</a:t>
            </a:r>
            <a:r>
              <a:rPr lang="en-US" sz="2400" dirty="0">
                <a:sym typeface="+mn-ea"/>
              </a:rPr>
              <a:t>" /&gt;</a:t>
            </a:r>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337185" y="2861310"/>
            <a:ext cx="5622925" cy="36664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endParaRPr lang="en-US">
              <a:solidFill>
                <a:schemeClr val="tx1">
                  <a:lumMod val="85000"/>
                  <a:lumOff val="15000"/>
                </a:schemeClr>
              </a:solidFill>
              <a:latin typeface="Poppins" panose="00000500000000000000" charset="0"/>
              <a:ea typeface="Poppins" panose="00000500000000000000" charset="0"/>
              <a:cs typeface="Arial" panose="020B0604020202020204" pitchFamily="34" charset="0"/>
              <a:sym typeface="Poppins" panose="00000500000000000000" charset="0"/>
            </a:endParaRPr>
          </a:p>
        </p:txBody>
      </p:sp>
      <p:sp>
        <p:nvSpPr>
          <p:cNvPr id="3" name="Text Box 2"/>
          <p:cNvSpPr txBox="1"/>
          <p:nvPr/>
        </p:nvSpPr>
        <p:spPr>
          <a:xfrm>
            <a:off x="1838131" y="59055"/>
            <a:ext cx="5959034" cy="2400935"/>
          </a:xfrm>
          <a:prstGeom prst="rect">
            <a:avLst/>
          </a:prstGeom>
          <a:noFill/>
        </p:spPr>
        <p:txBody>
          <a:bodyPr wrap="square" rtlCol="0">
            <a:noAutofit/>
          </a:bodyPr>
          <a:lstStyle/>
          <a:p>
            <a:r>
              <a:rPr lang="en-US" sz="2400" b="1" dirty="0"/>
              <a:t>            </a:t>
            </a:r>
          </a:p>
          <a:p>
            <a:r>
              <a:rPr lang="en-US" sz="2400" b="1" dirty="0"/>
              <a:t>             </a:t>
            </a:r>
          </a:p>
          <a:p>
            <a:r>
              <a:rPr lang="en-US" sz="4000" b="1" dirty="0">
                <a:solidFill>
                  <a:schemeClr val="accent4"/>
                </a:solidFill>
                <a:latin typeface="Bell MT" panose="02020503060305020303" pitchFamily="18" charset="0"/>
              </a:rPr>
              <a:t>     </a:t>
            </a:r>
            <a:r>
              <a:rPr lang="en-US" sz="4000" b="1" dirty="0" err="1">
                <a:solidFill>
                  <a:schemeClr val="accent4"/>
                </a:solidFill>
                <a:latin typeface="Bell MT" panose="02020503060305020303" pitchFamily="18" charset="0"/>
              </a:rPr>
              <a:t>TextView</a:t>
            </a:r>
            <a:r>
              <a:rPr lang="en-US" sz="4000" b="1" dirty="0">
                <a:solidFill>
                  <a:schemeClr val="accent4"/>
                </a:solidFill>
                <a:latin typeface="Bell MT" panose="02020503060305020303" pitchFamily="18" charset="0"/>
              </a:rPr>
              <a:t> Widget:</a:t>
            </a:r>
          </a:p>
          <a:p>
            <a:endParaRPr lang="en-US" sz="2400" b="1" dirty="0"/>
          </a:p>
        </p:txBody>
      </p:sp>
      <p:sp>
        <p:nvSpPr>
          <p:cNvPr id="4" name="Text Box 3"/>
          <p:cNvSpPr txBox="1"/>
          <p:nvPr/>
        </p:nvSpPr>
        <p:spPr>
          <a:xfrm>
            <a:off x="1604864" y="1919604"/>
            <a:ext cx="7539135" cy="3666489"/>
          </a:xfrm>
          <a:prstGeom prst="rect">
            <a:avLst/>
          </a:prstGeom>
          <a:noFill/>
        </p:spPr>
        <p:txBody>
          <a:bodyPr wrap="square" rtlCol="0" anchor="t">
            <a:noAutofit/>
          </a:bodyPr>
          <a:lstStyle/>
          <a:p>
            <a:r>
              <a:rPr lang="en-US" sz="2400" dirty="0"/>
              <a:t>The </a:t>
            </a:r>
            <a:r>
              <a:rPr lang="en-US" sz="2400" dirty="0" err="1"/>
              <a:t>TextView</a:t>
            </a:r>
            <a:r>
              <a:rPr lang="en-US" sz="2400" dirty="0"/>
              <a:t> widget in Android Studio is used to display text on the screen. </a:t>
            </a:r>
          </a:p>
          <a:p>
            <a:endParaRPr lang="en-US" sz="2400" dirty="0"/>
          </a:p>
          <a:p>
            <a:r>
              <a:rPr lang="en-US" sz="2400" dirty="0"/>
              <a:t>&lt;</a:t>
            </a:r>
            <a:r>
              <a:rPr lang="en-US" sz="2400" dirty="0" err="1"/>
              <a:t>TextView</a:t>
            </a:r>
            <a:endParaRPr lang="en-US" sz="2400" dirty="0"/>
          </a:p>
          <a:p>
            <a:r>
              <a:rPr lang="en-US" sz="2400" dirty="0"/>
              <a:t>    </a:t>
            </a:r>
            <a:r>
              <a:rPr lang="en-US" sz="2400" dirty="0" err="1"/>
              <a:t>android:id</a:t>
            </a:r>
            <a:r>
              <a:rPr lang="en-US" sz="2400" dirty="0"/>
              <a:t>="@+id/</a:t>
            </a:r>
            <a:r>
              <a:rPr lang="en-US" sz="2400" dirty="0" err="1"/>
              <a:t>my_textview</a:t>
            </a:r>
            <a:r>
              <a:rPr lang="en-US" sz="2400" dirty="0"/>
              <a:t>"</a:t>
            </a:r>
          </a:p>
          <a:p>
            <a:r>
              <a:rPr lang="en-US" sz="2400" dirty="0"/>
              <a:t>        </a:t>
            </a:r>
            <a:r>
              <a:rPr lang="en-US" sz="2400" dirty="0" err="1"/>
              <a:t>android:layout_height</a:t>
            </a:r>
            <a:r>
              <a:rPr lang="en-US" sz="2400" dirty="0"/>
              <a:t>="</a:t>
            </a:r>
            <a:r>
              <a:rPr lang="en-US" sz="2400" dirty="0" err="1"/>
              <a:t>wrap_content</a:t>
            </a:r>
            <a:r>
              <a:rPr lang="en-US" sz="2400" dirty="0"/>
              <a:t>"</a:t>
            </a:r>
          </a:p>
          <a:p>
            <a:r>
              <a:rPr lang="en-US" sz="2400" dirty="0"/>
              <a:t>    </a:t>
            </a:r>
            <a:r>
              <a:rPr lang="en-US" sz="2400" dirty="0" err="1"/>
              <a:t>android:text</a:t>
            </a:r>
            <a:r>
              <a:rPr lang="en-US" sz="2400" dirty="0"/>
              <a:t>="Hello, World!" /&gt;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661" y="-1"/>
            <a:ext cx="6611568" cy="1623527"/>
          </a:xfrm>
        </p:spPr>
        <p:txBody>
          <a:bodyPr lIns="215900" tIns="144145" bIns="144145">
            <a:normAutofit/>
          </a:bodyPr>
          <a:lstStyle/>
          <a:p>
            <a:pPr algn="l">
              <a:buClrTx/>
              <a:buSzTx/>
              <a:buFontTx/>
            </a:pPr>
            <a:r>
              <a:rPr lang="en-US" sz="4000" b="1" dirty="0">
                <a:solidFill>
                  <a:schemeClr val="tx1">
                    <a:lumMod val="75000"/>
                    <a:lumOff val="25000"/>
                  </a:schemeClr>
                </a:solidFill>
                <a:latin typeface="Poppins" panose="00000500000000000000" charset="0"/>
                <a:cs typeface="Arial" panose="020B0604020202020204" pitchFamily="34" charset="0"/>
              </a:rPr>
              <a:t> </a:t>
            </a:r>
            <a:r>
              <a:rPr lang="en-US" sz="4000" b="1" dirty="0">
                <a:solidFill>
                  <a:schemeClr val="accent4"/>
                </a:solidFill>
                <a:latin typeface="Bell MT" panose="02020503060305020303" pitchFamily="18" charset="0"/>
                <a:cs typeface="Arial" panose="020B0604020202020204" pitchFamily="34" charset="0"/>
              </a:rPr>
              <a:t>Edit Text Widget</a:t>
            </a:r>
          </a:p>
        </p:txBody>
      </p:sp>
      <p:sp>
        <p:nvSpPr>
          <p:cNvPr id="10" name="Text Box 9"/>
          <p:cNvSpPr txBox="1"/>
          <p:nvPr/>
        </p:nvSpPr>
        <p:spPr>
          <a:xfrm>
            <a:off x="1324947" y="1854200"/>
            <a:ext cx="9138583" cy="4210698"/>
          </a:xfrm>
          <a:prstGeom prst="rect">
            <a:avLst/>
          </a:prstGeom>
          <a:noFill/>
        </p:spPr>
        <p:txBody>
          <a:bodyPr wrap="square" rtlCol="0">
            <a:noAutofit/>
          </a:bodyPr>
          <a:lstStyle/>
          <a:p>
            <a:r>
              <a:rPr lang="en-US" sz="2400" dirty="0"/>
              <a:t>The </a:t>
            </a:r>
            <a:r>
              <a:rPr lang="en-US" sz="2400" dirty="0" err="1"/>
              <a:t>EditText</a:t>
            </a:r>
            <a:r>
              <a:rPr lang="en-US" sz="2400" dirty="0"/>
              <a:t>  widget in Android Studio is used to allow users to input text. It provides a user interface element for users to enter and edit text.</a:t>
            </a:r>
          </a:p>
          <a:p>
            <a:endParaRPr lang="en-US" sz="2400" dirty="0"/>
          </a:p>
          <a:p>
            <a:r>
              <a:rPr lang="en-US" sz="2400" dirty="0"/>
              <a:t> &lt; </a:t>
            </a:r>
            <a:r>
              <a:rPr lang="en-US" sz="2400" dirty="0" err="1"/>
              <a:t>EditText</a:t>
            </a:r>
            <a:endParaRPr lang="en-US" sz="2400" dirty="0"/>
          </a:p>
          <a:p>
            <a:r>
              <a:rPr lang="en-US" sz="2400" dirty="0"/>
              <a:t>    </a:t>
            </a:r>
            <a:r>
              <a:rPr lang="en-US" sz="2400" dirty="0" err="1"/>
              <a:t>android:id</a:t>
            </a:r>
            <a:r>
              <a:rPr lang="en-US" sz="2400" dirty="0"/>
              <a:t> ="@+id/</a:t>
            </a:r>
            <a:r>
              <a:rPr lang="en-US" sz="2400" dirty="0" err="1"/>
              <a:t>my_edittext</a:t>
            </a:r>
            <a:r>
              <a:rPr lang="en-US" sz="2400" dirty="0"/>
              <a:t>"</a:t>
            </a:r>
          </a:p>
          <a:p>
            <a:r>
              <a:rPr lang="en-US" sz="2400" dirty="0"/>
              <a:t>    </a:t>
            </a:r>
            <a:r>
              <a:rPr lang="en-US" sz="2400" dirty="0" err="1"/>
              <a:t>android:layout_width</a:t>
            </a:r>
            <a:r>
              <a:rPr lang="en-US" sz="2400" dirty="0"/>
              <a:t>="</a:t>
            </a:r>
            <a:r>
              <a:rPr lang="en-US" sz="2400" dirty="0" err="1"/>
              <a:t>match_parent</a:t>
            </a:r>
            <a:r>
              <a:rPr lang="en-US" sz="2400" dirty="0"/>
              <a:t>"</a:t>
            </a:r>
          </a:p>
          <a:p>
            <a:r>
              <a:rPr lang="en-US" sz="2400" dirty="0" err="1"/>
              <a:t>android:hint</a:t>
            </a:r>
            <a:r>
              <a:rPr lang="en-US" sz="2400" dirty="0"/>
              <a:t>="Enter your text here"</a:t>
            </a:r>
          </a:p>
          <a:p>
            <a:r>
              <a:rPr lang="en-US" sz="2400" dirty="0"/>
              <a:t>      </a:t>
            </a:r>
            <a:r>
              <a:rPr lang="en-US" sz="2400" dirty="0" err="1"/>
              <a:t>android:textSize</a:t>
            </a:r>
            <a:r>
              <a:rPr lang="en-US" sz="2400" dirty="0"/>
              <a:t>="16sp"</a:t>
            </a:r>
          </a:p>
          <a:p>
            <a:r>
              <a:rPr lang="en-US" sz="2400" dirty="0"/>
              <a:t>    </a:t>
            </a:r>
            <a:r>
              <a:rPr lang="en-US" sz="2400" dirty="0" err="1"/>
              <a:t>android:inputType</a:t>
            </a:r>
            <a:r>
              <a:rPr lang="en-US" sz="2400" dirty="0"/>
              <a:t>="text"/&gt;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2024743" y="144780"/>
            <a:ext cx="3321322" cy="521970"/>
          </a:xfrm>
          <a:prstGeom prst="rect">
            <a:avLst/>
          </a:prstGeom>
          <a:noFill/>
        </p:spPr>
        <p:txBody>
          <a:bodyPr wrap="square" rtlCol="0">
            <a:spAutoFit/>
          </a:bodyPr>
          <a:lstStyle/>
          <a:p>
            <a:r>
              <a:rPr lang="en-US" sz="2800" b="1" dirty="0">
                <a:solidFill>
                  <a:srgbClr val="E96539"/>
                </a:solidFill>
                <a:latin typeface="Algerian" panose="04020705040A02060702" pitchFamily="82" charset="0"/>
              </a:rPr>
              <a:t>MY Project View</a:t>
            </a:r>
          </a:p>
        </p:txBody>
      </p:sp>
      <p:pic>
        <p:nvPicPr>
          <p:cNvPr id="3" name="Picture Placeholder 2"/>
          <p:cNvPicPr>
            <a:picLocks noGrp="1" noChangeAspect="1"/>
          </p:cNvPicPr>
          <p:nvPr>
            <p:ph type="pic" idx="1"/>
          </p:nvPr>
        </p:nvPicPr>
        <p:blipFill>
          <a:blip r:embed="rId2"/>
          <a:stretch>
            <a:fillRect/>
          </a:stretch>
        </p:blipFill>
        <p:spPr>
          <a:xfrm>
            <a:off x="2164702" y="987425"/>
            <a:ext cx="7548893" cy="55187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F9B7E95-212F-9BC0-0A0A-C1212F7A4248}"/>
              </a:ext>
            </a:extLst>
          </p:cNvPr>
          <p:cNvSpPr>
            <a:spLocks noGrp="1"/>
          </p:cNvSpPr>
          <p:nvPr>
            <p:ph type="body" sz="half" idx="2"/>
          </p:nvPr>
        </p:nvSpPr>
        <p:spPr>
          <a:xfrm>
            <a:off x="1482724" y="485192"/>
            <a:ext cx="8911578" cy="5728996"/>
          </a:xfrm>
        </p:spPr>
        <p:txBody>
          <a:bodyPr>
            <a:normAutofit/>
          </a:bodyPr>
          <a:lstStyle/>
          <a:p>
            <a:r>
              <a:rPr lang="en-IN" sz="6000" dirty="0">
                <a:solidFill>
                  <a:schemeClr val="accent4">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37255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39875" y="861695"/>
            <a:ext cx="7959090" cy="3972560"/>
          </a:xfrm>
          <a:prstGeom prst="rect">
            <a:avLst/>
          </a:prstGeom>
          <a:noFill/>
        </p:spPr>
        <p:txBody>
          <a:bodyPr wrap="square" rtlCol="0">
            <a:noAutofit/>
          </a:bodyPr>
          <a:lstStyle/>
          <a:p>
            <a:r>
              <a:rPr lang="en-US" sz="3600" b="1"/>
              <a:t>Modules:</a:t>
            </a:r>
          </a:p>
          <a:p>
            <a:pPr indent="0">
              <a:buFont typeface="Wingdings" panose="05000000000000000000" charset="0"/>
              <a:buNone/>
            </a:pPr>
            <a:r>
              <a:rPr lang="en-US"/>
              <a:t>                  </a:t>
            </a:r>
          </a:p>
          <a:p>
            <a:pPr marL="514350" indent="-514350">
              <a:buFont typeface="Wingdings" panose="05000000000000000000" charset="0"/>
              <a:buChar char="Ø"/>
            </a:pPr>
            <a:r>
              <a:rPr lang="en-US" sz="3200"/>
              <a:t>working with Activity.Xml file </a:t>
            </a:r>
          </a:p>
          <a:p>
            <a:pPr indent="0" fontAlgn="base">
              <a:buFont typeface="Wingdings" panose="05000000000000000000" charset="0"/>
              <a:buNone/>
            </a:pPr>
            <a:r>
              <a:rPr lang="en-US" sz="3200"/>
              <a:t>             done by    G.Manasa</a:t>
            </a:r>
          </a:p>
          <a:p>
            <a:pPr indent="0" fontAlgn="base">
              <a:buFont typeface="Wingdings" panose="05000000000000000000" charset="0"/>
              <a:buNone/>
            </a:pPr>
            <a:r>
              <a:rPr lang="en-US" sz="3200"/>
              <a:t>                               S.Manisha</a:t>
            </a:r>
          </a:p>
          <a:p>
            <a:pPr marL="971550" lvl="1" indent="-514350">
              <a:buFont typeface="Wingdings" panose="05000000000000000000" charset="0"/>
              <a:buChar char="Ø"/>
            </a:pPr>
            <a:r>
              <a:rPr lang="en-US" sz="3200"/>
              <a:t>working with MainActivity.java   </a:t>
            </a:r>
          </a:p>
          <a:p>
            <a:pPr indent="0">
              <a:buFont typeface="Wingdings" panose="05000000000000000000" charset="0"/>
              <a:buNone/>
            </a:pPr>
            <a:r>
              <a:rPr lang="en-US" sz="3200"/>
              <a:t>              done by   P.Prathyusha</a:t>
            </a:r>
          </a:p>
          <a:p>
            <a:pPr indent="0">
              <a:buFont typeface="Wingdings" panose="05000000000000000000" charset="0"/>
              <a:buNone/>
            </a:pPr>
            <a:r>
              <a:rPr lang="en-US" sz="3200"/>
              <a:t>                                 P.VidyaSree          </a:t>
            </a:r>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82147" y="838835"/>
            <a:ext cx="8206403" cy="994410"/>
          </a:xfrm>
          <a:prstGeom prst="rect">
            <a:avLst/>
          </a:prstGeom>
          <a:noFill/>
        </p:spPr>
        <p:txBody>
          <a:bodyPr wrap="square" rtlCol="0">
            <a:noAutofit/>
          </a:bodyPr>
          <a:lstStyle/>
          <a:p>
            <a:pPr indent="0">
              <a:buFont typeface="Arial" panose="020B0604020202020204" pitchFamily="34" charset="0"/>
              <a:buNone/>
            </a:pPr>
            <a:r>
              <a:rPr lang="en-US" sz="3200" dirty="0">
                <a:gradFill>
                  <a:gsLst>
                    <a:gs pos="0">
                      <a:srgbClr val="E30000"/>
                    </a:gs>
                    <a:gs pos="100000">
                      <a:srgbClr val="760303"/>
                    </a:gs>
                  </a:gsLst>
                  <a:lin scaled="0"/>
                </a:gradFill>
                <a:latin typeface="Berlin Sans FB Demi" panose="020E0802020502020306" charset="0"/>
                <a:cs typeface="Berlin Sans FB Demi" panose="020E0802020502020306" charset="0"/>
              </a:rPr>
              <a:t>Hardware Requirements</a:t>
            </a:r>
          </a:p>
          <a:p>
            <a:pPr indent="0">
              <a:buFont typeface="Arial" panose="020B0604020202020204" pitchFamily="34" charset="0"/>
              <a:buNone/>
            </a:pPr>
            <a:endParaRPr lang="en-US" sz="3200" dirty="0">
              <a:gradFill>
                <a:gsLst>
                  <a:gs pos="0">
                    <a:srgbClr val="E30000"/>
                  </a:gs>
                  <a:gs pos="100000">
                    <a:srgbClr val="760303"/>
                  </a:gs>
                </a:gsLst>
                <a:lin scaled="0"/>
              </a:gradFill>
              <a:latin typeface="Berlin Sans FB Demi" panose="020E0802020502020306" charset="0"/>
              <a:cs typeface="Berlin Sans FB Demi" panose="020E0802020502020306" charset="0"/>
            </a:endParaRPr>
          </a:p>
          <a:p>
            <a:pPr marL="457200" indent="-457200">
              <a:buFont typeface="Arial" panose="020B0604020202020204" pitchFamily="34" charset="0"/>
              <a:buChar char="•"/>
            </a:pPr>
            <a:r>
              <a:rPr lang="en-US" sz="2800" dirty="0">
                <a:solidFill>
                  <a:schemeClr val="tx1"/>
                </a:solidFill>
              </a:rPr>
              <a:t>Computer( windows, Mac </a:t>
            </a:r>
            <a:r>
              <a:rPr lang="en-US" sz="2800" dirty="0" err="1">
                <a:solidFill>
                  <a:schemeClr val="tx1"/>
                </a:solidFill>
              </a:rPr>
              <a:t>Os</a:t>
            </a:r>
            <a:r>
              <a:rPr lang="en-US" sz="2800" dirty="0">
                <a:solidFill>
                  <a:schemeClr val="tx1"/>
                </a:solidFill>
              </a:rPr>
              <a:t> or Linux.</a:t>
            </a:r>
          </a:p>
          <a:p>
            <a:pPr marL="457200" indent="-457200">
              <a:buFont typeface="Arial" panose="020B0604020202020204" pitchFamily="34" charset="0"/>
              <a:buChar char="•"/>
            </a:pPr>
            <a:r>
              <a:rPr lang="en-US" sz="2800" dirty="0">
                <a:solidFill>
                  <a:schemeClr val="tx1"/>
                </a:solidFill>
              </a:rPr>
              <a:t>Processor(Intel core i3)</a:t>
            </a:r>
          </a:p>
          <a:p>
            <a:pPr marL="457200" indent="-457200">
              <a:buFont typeface="Arial" panose="020B0604020202020204" pitchFamily="34" charset="0"/>
              <a:buChar char="•"/>
            </a:pPr>
            <a:r>
              <a:rPr lang="en-US" sz="2800" dirty="0">
                <a:solidFill>
                  <a:schemeClr val="tx1"/>
                </a:solidFill>
              </a:rPr>
              <a:t>RAM 8GB</a:t>
            </a:r>
          </a:p>
          <a:p>
            <a:pPr marL="457200" indent="-457200">
              <a:buFont typeface="Arial" panose="020B0604020202020204" pitchFamily="34" charset="0"/>
              <a:buChar char="•"/>
            </a:pPr>
            <a:r>
              <a:rPr lang="en-US" sz="2800" dirty="0">
                <a:solidFill>
                  <a:schemeClr val="tx1"/>
                </a:solidFill>
              </a:rPr>
              <a:t>Screen 1280x800 pixels  </a:t>
            </a:r>
          </a:p>
          <a:p>
            <a:pPr marL="457200" indent="-457200">
              <a:buFont typeface="Arial" panose="020B0604020202020204" pitchFamily="34" charset="0"/>
              <a:buChar char="•"/>
            </a:pPr>
            <a:endParaRPr lang="en-US" sz="2800" dirty="0">
              <a:solidFill>
                <a:schemeClr val="tx1"/>
              </a:solidFill>
            </a:endParaRPr>
          </a:p>
          <a:p>
            <a:endParaRPr lang="en-US" sz="3200" dirty="0">
              <a:gradFill>
                <a:gsLst>
                  <a:gs pos="0">
                    <a:srgbClr val="E30000"/>
                  </a:gs>
                  <a:gs pos="100000">
                    <a:srgbClr val="760303"/>
                  </a:gs>
                </a:gsLst>
                <a:lin scaled="0"/>
              </a:gradFill>
            </a:endParaRPr>
          </a:p>
          <a:p>
            <a:pPr marL="457200" indent="-457200">
              <a:buFont typeface="Arial" panose="020B0604020202020204" pitchFamily="34" charset="0"/>
              <a:buChar char="•"/>
            </a:pPr>
            <a:endParaRPr lang="en-US" sz="3200" dirty="0">
              <a:gradFill>
                <a:gsLst>
                  <a:gs pos="0">
                    <a:srgbClr val="E30000"/>
                  </a:gs>
                  <a:gs pos="100000">
                    <a:srgbClr val="760303"/>
                  </a:gs>
                </a:gsLst>
                <a:lin scaled="0"/>
              </a:gradFill>
            </a:endParaRPr>
          </a:p>
          <a:p>
            <a:pPr marL="457200" indent="-457200">
              <a:buFont typeface="Arial" panose="020B0604020202020204" pitchFamily="34" charset="0"/>
              <a:buChar char="•"/>
            </a:pPr>
            <a:endParaRPr lang="en-US" sz="3200" dirty="0">
              <a:gradFill>
                <a:gsLst>
                  <a:gs pos="0">
                    <a:srgbClr val="E30000"/>
                  </a:gs>
                  <a:gs pos="100000">
                    <a:srgbClr val="760303"/>
                  </a:gs>
                </a:gsLst>
                <a:lin scaled="0"/>
              </a:gradFill>
            </a:endParaRPr>
          </a:p>
          <a:p>
            <a:endParaRPr lang="en-US" sz="3200" dirty="0">
              <a:gradFill>
                <a:gsLst>
                  <a:gs pos="0">
                    <a:srgbClr val="E30000"/>
                  </a:gs>
                  <a:gs pos="100000">
                    <a:srgbClr val="760303"/>
                  </a:gs>
                </a:gsLst>
                <a:lin scaled="0"/>
              </a:gradFill>
            </a:endParaRPr>
          </a:p>
          <a:p>
            <a:endParaRPr lang="en-US" sz="3200" dirty="0">
              <a:gradFill>
                <a:gsLst>
                  <a:gs pos="0">
                    <a:srgbClr val="E30000"/>
                  </a:gs>
                  <a:gs pos="100000">
                    <a:srgbClr val="760303"/>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30220" y="2111375"/>
            <a:ext cx="9661655" cy="3277870"/>
          </a:xfrm>
          <a:prstGeom prst="rect">
            <a:avLst/>
          </a:prstGeom>
          <a:noFill/>
        </p:spPr>
        <p:txBody>
          <a:bodyPr wrap="square" rtlCol="0">
            <a:noAutofit/>
          </a:bodyPr>
          <a:lstStyle/>
          <a:p>
            <a:r>
              <a:rPr lang="en-US" sz="3200" dirty="0">
                <a:solidFill>
                  <a:schemeClr val="accent2">
                    <a:lumMod val="75000"/>
                  </a:schemeClr>
                </a:solidFill>
                <a:latin typeface="Berlin Sans FB Demi" panose="020E0802020502020306" charset="0"/>
                <a:cs typeface="Berlin Sans FB Demi" panose="020E0802020502020306" charset="0"/>
                <a:sym typeface="+mn-ea"/>
              </a:rPr>
              <a:t>Software Requirements</a:t>
            </a:r>
          </a:p>
          <a:p>
            <a:pPr marL="914400" lvl="1" indent="-457200">
              <a:buFont typeface="Arial" panose="020B0604020202020204" pitchFamily="34" charset="0"/>
              <a:buChar char="•"/>
            </a:pPr>
            <a:endParaRPr lang="en-US" sz="2400" dirty="0">
              <a:solidFill>
                <a:schemeClr val="tx1"/>
              </a:solidFill>
              <a:cs typeface="+mn-lt"/>
              <a:sym typeface="+mn-ea"/>
            </a:endParaRPr>
          </a:p>
          <a:p>
            <a:pPr marL="914400" lvl="1" indent="-457200">
              <a:buFont typeface="Arial" panose="020B0604020202020204" pitchFamily="34" charset="0"/>
              <a:buChar char="•"/>
            </a:pPr>
            <a:r>
              <a:rPr lang="en-US" sz="2800" dirty="0">
                <a:solidFill>
                  <a:schemeClr val="tx1"/>
                </a:solidFill>
                <a:cs typeface="+mn-lt"/>
                <a:sym typeface="+mn-ea"/>
              </a:rPr>
              <a:t>Java Development Kit(JDK).</a:t>
            </a:r>
          </a:p>
          <a:p>
            <a:pPr marL="914400" lvl="1" indent="-457200">
              <a:buFont typeface="Arial" panose="020B0604020202020204" pitchFamily="34" charset="0"/>
              <a:buChar char="•"/>
            </a:pPr>
            <a:r>
              <a:rPr lang="en-US" sz="2800" dirty="0">
                <a:solidFill>
                  <a:schemeClr val="tx1"/>
                </a:solidFill>
                <a:cs typeface="+mn-lt"/>
                <a:sym typeface="+mn-ea"/>
              </a:rPr>
              <a:t>Android Studio(Android SDK, Emulator, Gradle).</a:t>
            </a:r>
          </a:p>
          <a:p>
            <a:pPr lvl="1" indent="0">
              <a:buFont typeface="Arial" panose="020B0604020202020204" pitchFamily="34" charset="0"/>
              <a:buNone/>
            </a:pPr>
            <a:endParaRPr lang="en-US" sz="2800" dirty="0">
              <a:solidFill>
                <a:schemeClr val="tx1"/>
              </a:solidFill>
              <a:cs typeface="+mn-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3" y="-801370"/>
            <a:ext cx="10712657" cy="6230620"/>
          </a:xfrm>
        </p:spPr>
        <p:txBody>
          <a:bodyPr lIns="215900" tIns="144145" bIns="144145">
            <a:normAutofit/>
          </a:bodyPr>
          <a:lstStyle/>
          <a:p>
            <a:pPr algn="l">
              <a:buClrTx/>
              <a:buSzTx/>
              <a:buFontTx/>
            </a:pPr>
            <a:br>
              <a:rPr lang="en-US" sz="2665" b="1">
                <a:solidFill>
                  <a:srgbClr val="7030A0"/>
                </a:solidFill>
                <a:latin typeface="Poppins" panose="00000500000000000000" charset="0"/>
                <a:cs typeface="Arial" panose="020B0604020202020204" pitchFamily="34" charset="0"/>
              </a:rPr>
            </a:br>
            <a:r>
              <a:rPr lang="en-US" sz="2665" b="1">
                <a:solidFill>
                  <a:srgbClr val="7030A0"/>
                </a:solidFill>
                <a:latin typeface="Poppins" panose="00000500000000000000" charset="0"/>
                <a:cs typeface="Arial" panose="020B0604020202020204" pitchFamily="34" charset="0"/>
              </a:rPr>
              <a:t>What Is BMI?</a:t>
            </a:r>
            <a:br>
              <a:rPr lang="en-US" sz="2665" b="1">
                <a:solidFill>
                  <a:schemeClr val="tx1">
                    <a:lumMod val="75000"/>
                    <a:lumOff val="25000"/>
                  </a:schemeClr>
                </a:solidFill>
                <a:latin typeface="Poppins" panose="00000500000000000000" charset="0"/>
                <a:cs typeface="Arial" panose="020B0604020202020204" pitchFamily="34" charset="0"/>
              </a:rPr>
            </a:br>
            <a:br>
              <a:rPr lang="en-US" sz="2800" b="1">
                <a:solidFill>
                  <a:schemeClr val="tx1">
                    <a:lumMod val="75000"/>
                    <a:lumOff val="25000"/>
                  </a:schemeClr>
                </a:solidFill>
                <a:latin typeface="+mn-lt"/>
                <a:cs typeface="+mn-lt"/>
              </a:rPr>
            </a:br>
            <a:r>
              <a:rPr lang="en-US" sz="2800">
                <a:solidFill>
                  <a:schemeClr val="tx1">
                    <a:lumMod val="75000"/>
                    <a:lumOff val="25000"/>
                  </a:schemeClr>
                </a:solidFill>
                <a:latin typeface="+mn-lt"/>
                <a:cs typeface="+mn-lt"/>
              </a:rPr>
              <a:t>BMI stands for Body Mass Index. A person’s BMI is calculated by dividing their weight in kilograms by the square of height in metres. It is an effective and easy way to calculate whether or not someone is at their ideal weight.</a:t>
            </a:r>
            <a:br>
              <a:rPr lang="en-US" sz="2800">
                <a:solidFill>
                  <a:schemeClr val="tx1">
                    <a:lumMod val="75000"/>
                    <a:lumOff val="25000"/>
                  </a:schemeClr>
                </a:solidFill>
                <a:latin typeface="+mn-lt"/>
                <a:cs typeface="+mn-lt"/>
              </a:rPr>
            </a:br>
            <a:br>
              <a:rPr lang="en-US" sz="2800">
                <a:solidFill>
                  <a:schemeClr val="tx1">
                    <a:lumMod val="75000"/>
                    <a:lumOff val="25000"/>
                  </a:schemeClr>
                </a:solidFill>
                <a:latin typeface="+mn-lt"/>
                <a:cs typeface="+mn-lt"/>
              </a:rPr>
            </a:br>
            <a:endParaRPr lang="en-US" sz="2800">
              <a:solidFill>
                <a:schemeClr val="tx1">
                  <a:lumMod val="75000"/>
                  <a:lumOff val="25000"/>
                </a:schemeClr>
              </a:solidFill>
              <a:latin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 Box 2"/>
          <p:cNvSpPr txBox="1"/>
          <p:nvPr/>
        </p:nvSpPr>
        <p:spPr>
          <a:xfrm>
            <a:off x="1679509" y="1631315"/>
            <a:ext cx="10261133" cy="4626610"/>
          </a:xfrm>
          <a:prstGeom prst="rect">
            <a:avLst/>
          </a:prstGeom>
          <a:noFill/>
        </p:spPr>
        <p:txBody>
          <a:bodyPr wrap="square" rtlCol="0">
            <a:noAutofit/>
          </a:bodyPr>
          <a:lstStyle/>
          <a:p>
            <a:r>
              <a:rPr lang="en-US" sz="4000" dirty="0">
                <a:solidFill>
                  <a:schemeClr val="accent5"/>
                </a:solidFill>
                <a:latin typeface="Berlin Sans FB" panose="020E0602020502020306" pitchFamily="34" charset="0"/>
              </a:rPr>
              <a:t>why?</a:t>
            </a:r>
          </a:p>
          <a:p>
            <a:r>
              <a:rPr lang="en-US" sz="4000" dirty="0">
                <a:solidFill>
                  <a:srgbClr val="FF0000"/>
                </a:solidFill>
              </a:rPr>
              <a:t>   </a:t>
            </a:r>
            <a:r>
              <a:rPr lang="en-US" sz="2800" dirty="0">
                <a:solidFill>
                  <a:srgbClr val="FF0000"/>
                </a:solidFill>
              </a:rPr>
              <a:t>    </a:t>
            </a:r>
            <a:r>
              <a:rPr lang="en-US" sz="2800" dirty="0">
                <a:solidFill>
                  <a:schemeClr val="tx1"/>
                </a:solidFill>
              </a:rPr>
              <a:t> </a:t>
            </a:r>
            <a:r>
              <a:rPr lang="en-US" sz="3200" dirty="0">
                <a:solidFill>
                  <a:schemeClr val="tx1"/>
                </a:solidFill>
              </a:rPr>
              <a:t>The Body Mass Index (BMI) helps in calculating the height-to-weight ratio of a person. The score determines if a person is at his/her healthy weight or needs to shed or gain more kilos.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nvSpPr>
        <p:spPr>
          <a:xfrm>
            <a:off x="356870" y="272732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a:solidFill>
                  <a:schemeClr val="tx1">
                    <a:lumMod val="85000"/>
                    <a:lumOff val="15000"/>
                  </a:schemeClr>
                </a:solidFill>
                <a:latin typeface="Poppins" panose="00000500000000000000" charset="0"/>
                <a:ea typeface="Poppins" panose="00000500000000000000" charset="0"/>
                <a:cs typeface="Arial" panose="020B0604020202020204" pitchFamily="34" charset="0"/>
                <a:sym typeface="Poppins" panose="00000500000000000000" charset="0"/>
              </a:rPr>
              <a:t>.</a:t>
            </a:r>
          </a:p>
        </p:txBody>
      </p:sp>
      <p:sp>
        <p:nvSpPr>
          <p:cNvPr id="2" name="Title 1"/>
          <p:cNvSpPr>
            <a:spLocks noGrp="1"/>
          </p:cNvSpPr>
          <p:nvPr>
            <p:ph type="title"/>
          </p:nvPr>
        </p:nvSpPr>
        <p:spPr/>
        <p:txBody>
          <a:bodyPr lIns="215900" tIns="144145" bIns="144145">
            <a:normAutofit/>
          </a:bodyPr>
          <a:lstStyle/>
          <a:p>
            <a:pPr algn="l">
              <a:buClrTx/>
              <a:buSzTx/>
              <a:buFontTx/>
            </a:pPr>
            <a:r>
              <a:rPr lang="en-US" sz="4000" b="1">
                <a:solidFill>
                  <a:schemeClr val="tx1">
                    <a:lumMod val="75000"/>
                    <a:lumOff val="25000"/>
                  </a:schemeClr>
                </a:solidFill>
                <a:latin typeface="Poppins" panose="00000500000000000000" charset="0"/>
                <a:cs typeface="Arial" panose="020B0604020202020204" pitchFamily="34" charset="0"/>
              </a:rPr>
              <a:t>BMI Formula:</a:t>
            </a:r>
          </a:p>
        </p:txBody>
      </p:sp>
      <p:pic>
        <p:nvPicPr>
          <p:cNvPr id="12" name="Picture Placeholder 11" descr="images"/>
          <p:cNvPicPr>
            <a:picLocks noGrp="1" noChangeAspect="1"/>
          </p:cNvPicPr>
          <p:nvPr>
            <p:ph type="pic" idx="1"/>
          </p:nvPr>
        </p:nvPicPr>
        <p:blipFill>
          <a:blip r:embed="rId2"/>
          <a:stretch>
            <a:fillRect/>
          </a:stretch>
        </p:blipFill>
        <p:spPr>
          <a:xfrm>
            <a:off x="2771140" y="2376805"/>
            <a:ext cx="6426200" cy="2714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501" y="-43180"/>
            <a:ext cx="9610531" cy="2095915"/>
          </a:xfrm>
        </p:spPr>
        <p:txBody>
          <a:bodyPr lIns="215900" tIns="144145" bIns="144145">
            <a:normAutofit/>
          </a:bodyPr>
          <a:lstStyle/>
          <a:p>
            <a:pPr algn="l">
              <a:buClrTx/>
              <a:buSzTx/>
              <a:buFontTx/>
            </a:pPr>
            <a:r>
              <a:rPr lang="en-US" sz="4000" dirty="0">
                <a:solidFill>
                  <a:schemeClr val="tx1">
                    <a:lumMod val="85000"/>
                    <a:lumOff val="15000"/>
                  </a:schemeClr>
                </a:solidFill>
                <a:latin typeface="Poppins" panose="00000500000000000000" charset="0"/>
                <a:cs typeface="Arial" panose="020B0604020202020204" pitchFamily="34" charset="0"/>
                <a:sym typeface="+mn-ea"/>
              </a:rPr>
              <a:t> </a:t>
            </a:r>
            <a:r>
              <a:rPr lang="en-US" sz="4000" dirty="0">
                <a:solidFill>
                  <a:schemeClr val="accent2">
                    <a:lumMod val="75000"/>
                  </a:schemeClr>
                </a:solidFill>
                <a:latin typeface="Arial Rounded MT Bold" panose="020F0704030504030204" pitchFamily="34" charset="0"/>
                <a:cs typeface="Arial" panose="020B0604020202020204" pitchFamily="34" charset="0"/>
                <a:sym typeface="+mn-ea"/>
              </a:rPr>
              <a:t>How is BMI interpreted for adults?</a:t>
            </a:r>
            <a:endParaRPr lang="en-US" sz="4000" b="1" dirty="0">
              <a:solidFill>
                <a:schemeClr val="accent2">
                  <a:lumMod val="75000"/>
                </a:schemeClr>
              </a:solidFill>
              <a:latin typeface="Arial Rounded MT Bold" panose="020F0704030504030204" pitchFamily="34" charset="0"/>
              <a:cs typeface="Arial" panose="020B0604020202020204" pitchFamily="34" charset="0"/>
            </a:endParaRPr>
          </a:p>
        </p:txBody>
      </p:sp>
      <p:sp>
        <p:nvSpPr>
          <p:cNvPr id="4" name="Text Placeholder 3"/>
          <p:cNvSpPr>
            <a:spLocks noGrp="1"/>
          </p:cNvSpPr>
          <p:nvPr>
            <p:ph type="body" sz="half" idx="2"/>
          </p:nvPr>
        </p:nvSpPr>
        <p:spPr>
          <a:xfrm>
            <a:off x="3606165" y="1749425"/>
            <a:ext cx="5887085" cy="4238625"/>
          </a:xfrm>
        </p:spPr>
        <p:txBody>
          <a:bodyPr>
            <a:noAutofit/>
          </a:bodyPr>
          <a:lstStyle/>
          <a:p>
            <a:pPr algn="l">
              <a:lnSpc>
                <a:spcPct val="150000"/>
              </a:lnSpc>
            </a:pPr>
            <a:r>
              <a:rPr lang="en-US" sz="2400" dirty="0">
                <a:solidFill>
                  <a:srgbClr val="7030A0"/>
                </a:solidFill>
                <a:cs typeface="+mn-lt"/>
              </a:rPr>
              <a:t>BMI </a:t>
            </a:r>
            <a:r>
              <a:rPr lang="en-US" sz="2400" dirty="0">
                <a:solidFill>
                  <a:srgbClr val="FF0000"/>
                </a:solidFill>
                <a:cs typeface="+mn-lt"/>
              </a:rPr>
              <a:t>	                </a:t>
            </a:r>
            <a:r>
              <a:rPr lang="en-US" sz="2400" dirty="0">
                <a:solidFill>
                  <a:srgbClr val="7030A0"/>
                </a:solidFill>
                <a:cs typeface="+mn-lt"/>
              </a:rPr>
              <a:t>Weight Status</a:t>
            </a:r>
          </a:p>
          <a:p>
            <a:pPr algn="l">
              <a:lnSpc>
                <a:spcPct val="150000"/>
              </a:lnSpc>
            </a:pPr>
            <a:r>
              <a:rPr lang="en-US" sz="2400" dirty="0">
                <a:solidFill>
                  <a:srgbClr val="FF0000"/>
                </a:solidFill>
                <a:cs typeface="+mn-lt"/>
              </a:rPr>
              <a:t>Below 18.5 	    Underweight</a:t>
            </a:r>
          </a:p>
          <a:p>
            <a:pPr algn="l">
              <a:lnSpc>
                <a:spcPct val="150000"/>
              </a:lnSpc>
            </a:pPr>
            <a:r>
              <a:rPr lang="en-US" sz="2400" dirty="0">
                <a:solidFill>
                  <a:srgbClr val="FF0000"/>
                </a:solidFill>
                <a:cs typeface="+mn-lt"/>
              </a:rPr>
              <a:t>18.5 – 24.9 	     Healthy Weight</a:t>
            </a:r>
          </a:p>
          <a:p>
            <a:pPr algn="l">
              <a:lnSpc>
                <a:spcPct val="150000"/>
              </a:lnSpc>
            </a:pPr>
            <a:r>
              <a:rPr lang="en-US" sz="2400" dirty="0">
                <a:solidFill>
                  <a:srgbClr val="FF0000"/>
                </a:solidFill>
                <a:cs typeface="+mn-lt"/>
              </a:rPr>
              <a:t>25.0 – 29.9 	      Overweight</a:t>
            </a:r>
          </a:p>
          <a:p>
            <a:pPr algn="l">
              <a:lnSpc>
                <a:spcPct val="150000"/>
              </a:lnSpc>
            </a:pPr>
            <a:r>
              <a:rPr lang="en-US" sz="2400" dirty="0">
                <a:solidFill>
                  <a:srgbClr val="FF0000"/>
                </a:solidFill>
                <a:cs typeface="+mn-lt"/>
              </a:rPr>
              <a:t>30.0 and Above     Obesity</a:t>
            </a:r>
          </a:p>
        </p:txBody>
      </p:sp>
      <p:sp>
        <p:nvSpPr>
          <p:cNvPr id="14" name="Text Box 13"/>
          <p:cNvSpPr txBox="1"/>
          <p:nvPr/>
        </p:nvSpPr>
        <p:spPr>
          <a:xfrm>
            <a:off x="3433127" y="2268854"/>
            <a:ext cx="894715" cy="606425"/>
          </a:xfrm>
          <a:prstGeom prst="rect">
            <a:avLst/>
          </a:prstGeom>
          <a:noFill/>
        </p:spPr>
        <p:txBody>
          <a:bodyPr wrap="square" rtlCol="0">
            <a:noAutofit/>
          </a:bodyPr>
          <a:lstStyle/>
          <a:p>
            <a:endParaRPr lang="en-US"/>
          </a:p>
        </p:txBody>
      </p:sp>
      <p:sp>
        <p:nvSpPr>
          <p:cNvPr id="16" name="Text Box 15"/>
          <p:cNvSpPr txBox="1"/>
          <p:nvPr/>
        </p:nvSpPr>
        <p:spPr>
          <a:xfrm flipV="1">
            <a:off x="3880484" y="1721692"/>
            <a:ext cx="785495" cy="878205"/>
          </a:xfrm>
          <a:prstGeom prst="rect">
            <a:avLst/>
          </a:prstGeom>
          <a:noFill/>
        </p:spPr>
        <p:txBody>
          <a:bodyPr wrap="square" rtlCol="0">
            <a:no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9" y="-1"/>
            <a:ext cx="9365796" cy="2481943"/>
          </a:xfrm>
        </p:spPr>
        <p:txBody>
          <a:bodyPr>
            <a:normAutofit fontScale="90000"/>
          </a:bodyPr>
          <a:lstStyle/>
          <a:p>
            <a:br>
              <a:rPr lang="en-US" dirty="0"/>
            </a:br>
            <a:br>
              <a:rPr lang="en-US" dirty="0"/>
            </a:br>
            <a:br>
              <a:rPr lang="en-US" dirty="0"/>
            </a:br>
            <a:r>
              <a:rPr lang="en-US" b="1" dirty="0">
                <a:solidFill>
                  <a:srgbClr val="7030A0"/>
                </a:solidFill>
              </a:rPr>
              <a:t>Meet Android Studio</a:t>
            </a:r>
            <a:br>
              <a:rPr lang="en-US" b="1" dirty="0">
                <a:solidFill>
                  <a:srgbClr val="7030A0"/>
                </a:solidFill>
              </a:rPr>
            </a:br>
            <a:br>
              <a:rPr lang="en-US" dirty="0">
                <a:latin typeface="Calibri" panose="020F0502020204030204" charset="0"/>
                <a:cs typeface="Calibri" panose="020F0502020204030204" charset="0"/>
              </a:rPr>
            </a:br>
            <a:r>
              <a:rPr lang="en-US" dirty="0">
                <a:latin typeface="Calibri" panose="020F0502020204030204" charset="0"/>
                <a:cs typeface="Calibri" panose="020F0502020204030204" charset="0"/>
              </a:rPr>
              <a:t>Android Studio is the official Integrated Development Environment (IDE) for Android app development</a:t>
            </a:r>
          </a:p>
        </p:txBody>
      </p:sp>
      <p:sp>
        <p:nvSpPr>
          <p:cNvPr id="4" name="Text Placeholder 3"/>
          <p:cNvSpPr>
            <a:spLocks noGrp="1"/>
          </p:cNvSpPr>
          <p:nvPr>
            <p:ph type="body" sz="half" idx="2"/>
          </p:nvPr>
        </p:nvSpPr>
        <p:spPr>
          <a:xfrm>
            <a:off x="951865" y="2230120"/>
            <a:ext cx="7965440" cy="3811905"/>
          </a:xfrm>
        </p:spPr>
        <p:txBody>
          <a:bodyPr/>
          <a:lstStyle/>
          <a:p>
            <a:r>
              <a:rPr lang="en-US" sz="3200" i="1" u="sng" dirty="0"/>
              <a:t>Gradle build system</a:t>
            </a:r>
          </a:p>
          <a:p>
            <a:endParaRPr lang="en-US" dirty="0"/>
          </a:p>
          <a:p>
            <a:r>
              <a:rPr lang="en-US" sz="2400" dirty="0"/>
              <a:t>Gradle build used as the foundation of the build system in Android Studio. It uses more Android-specific capabilities provided by the Android plugin for Gradle.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58b49e5-c38c-44d6-b277-dea011701d7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529</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Times New Roman</vt:lpstr>
      <vt:lpstr>Berlin Sans FB</vt:lpstr>
      <vt:lpstr>Aptos Narrow</vt:lpstr>
      <vt:lpstr>Calibri</vt:lpstr>
      <vt:lpstr>Arial Rounded MT Bold</vt:lpstr>
      <vt:lpstr>Berlin Sans FB Demi</vt:lpstr>
      <vt:lpstr>Poppins</vt:lpstr>
      <vt:lpstr>Bahnschrift SemiCondensed</vt:lpstr>
      <vt:lpstr>Bell MT</vt:lpstr>
      <vt:lpstr>Bahnschrift Condensed</vt:lpstr>
      <vt:lpstr>Arial</vt:lpstr>
      <vt:lpstr>Algerian</vt:lpstr>
      <vt:lpstr>Corbel</vt:lpstr>
      <vt:lpstr>Wingdings</vt:lpstr>
      <vt:lpstr>Parallax</vt:lpstr>
      <vt:lpstr>PowerPoint Presentation</vt:lpstr>
      <vt:lpstr>PowerPoint Presentation</vt:lpstr>
      <vt:lpstr>PowerPoint Presentation</vt:lpstr>
      <vt:lpstr>PowerPoint Presentation</vt:lpstr>
      <vt:lpstr> What Is BMI?  BMI stands for Body Mass Index. A person’s BMI is calculated by dividing their weight in kilograms by the square of height in metres. It is an effective and easy way to calculate whether or not someone is at their ideal weight.  </vt:lpstr>
      <vt:lpstr>PowerPoint Presentation</vt:lpstr>
      <vt:lpstr>BMI Formula:</vt:lpstr>
      <vt:lpstr> How is BMI interpreted for adults?</vt:lpstr>
      <vt:lpstr>   Meet Android Studio  Android Studio is the official Integrated Development Environment (IDE) for Android app development</vt:lpstr>
      <vt:lpstr>Android widgets</vt:lpstr>
      <vt:lpstr>PowerPoint Presentation</vt:lpstr>
      <vt:lpstr> Edit Text Widget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kingsoft</dc:creator>
  <cp:lastModifiedBy>sonia chowdary</cp:lastModifiedBy>
  <cp:revision>51</cp:revision>
  <dcterms:created xsi:type="dcterms:W3CDTF">2023-06-02T10:01:00Z</dcterms:created>
  <dcterms:modified xsi:type="dcterms:W3CDTF">2024-06-09T16:24:02Z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7FD3B8C0336742B49ABA8E8669BC3FE9_13</vt:lpwstr>
  </property>
  <property fmtid="{D5CDD505-2E9C-101B-9397-08002B2CF9AE}" pid="3" name="KSOProductBuildVer">
    <vt:lpwstr>1033-12.2.0.16909</vt:lpwstr>
  </property>
</Properties>
</file>