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5143500" type="screen16x9"/>
  <p:notesSz cx="6858000" cy="9144000"/>
  <p:embeddedFontLst>
    <p:embeddedFont>
      <p:font typeface="Baguet Script" pitchFamily="2" charset="77"/>
      <p:regular r:id="rId9"/>
    </p:embeddedFont>
    <p:embeddedFont>
      <p:font typeface="Century" panose="02040604050505020304" pitchFamily="18" charset="0"/>
      <p:regular r:id="rId10"/>
    </p:embeddedFont>
    <p:embeddedFont>
      <p:font typeface="Modern Love Grunge" pitchFamily="82" charset="0"/>
      <p:regular r:id="rId11"/>
    </p:embeddedFont>
    <p:embeddedFont>
      <p:font typeface="Proxima Nova" panose="0200050603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F1F1"/>
    <a:srgbClr val="4BE1E9"/>
    <a:srgbClr val="8DE6EA"/>
    <a:srgbClr val="DBF6F6"/>
    <a:srgbClr val="F7E0F7"/>
    <a:srgbClr val="F4E7F8"/>
    <a:srgbClr val="E9C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25"/>
  </p:normalViewPr>
  <p:slideViewPr>
    <p:cSldViewPr snapToGrid="0">
      <p:cViewPr varScale="1">
        <p:scale>
          <a:sx n="145" d="100"/>
          <a:sy n="145" d="100"/>
        </p:scale>
        <p:origin x="6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0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BE19-92DD-CE22-68C0-B65BCA52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569C4-1B57-804F-6968-99E3B62D6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8156C-903A-64BC-2C3C-D0A140D73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4BF3-E637-A442-8F85-5D9049CB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80A10-2238-68B6-306E-38725D37D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802A-192E-BE29-B8C1-466C597D1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1C0DD-A452-FE33-FE42-15660E4B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1CE14-ED39-1F09-DB14-61B426BBA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41817-8B18-8149-6766-F76D3B82E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tPKxmxOq8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7E0F7"/>
            </a:gs>
            <a:gs pos="100000">
              <a:srgbClr val="DBF6F6"/>
            </a:gs>
            <a:gs pos="4000">
              <a:srgbClr val="F7E0F7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7D9-A4DC-A871-A353-20E9EDFF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8" y="92660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1BF1F1"/>
                </a:solidFill>
                <a:latin typeface="Modern Love Grunge" pitchFamily="82" charset="0"/>
                <a:cs typeface="Baguet Script" panose="020F0502020204030204" pitchFamily="34" charset="0"/>
              </a:rPr>
              <a:t>Aura</a:t>
            </a:r>
            <a:r>
              <a:rPr lang="en-US" sz="4400" dirty="0">
                <a:solidFill>
                  <a:schemeClr val="tx1"/>
                </a:solidFill>
                <a:latin typeface="Modern Love Grunge" panose="020F0502020204030204" pitchFamily="34" charset="0"/>
                <a:cs typeface="Modern Love Grunge" panose="020F0502020204030204" pitchFamily="34" charset="0"/>
              </a:rPr>
              <a:t>Read</a:t>
            </a:r>
            <a:br>
              <a:rPr lang="en-US" sz="4400" dirty="0">
                <a:solidFill>
                  <a:schemeClr val="tx1"/>
                </a:solidFill>
                <a:latin typeface="Modern Love Grunge" panose="020F0502020204030204" pitchFamily="34" charset="0"/>
                <a:cs typeface="Modern Love Grunge" panose="020F0502020204030204" pitchFamily="34" charset="0"/>
              </a:rPr>
            </a:br>
            <a:br>
              <a:rPr lang="en-US" sz="3900" dirty="0">
                <a:latin typeface="Modern Love Grunge" panose="020F0502020204030204" pitchFamily="34" charset="0"/>
                <a:cs typeface="Modern Love Grunge" panose="020F0502020204030204" pitchFamily="34" charset="0"/>
              </a:rPr>
            </a:br>
            <a:r>
              <a:rPr lang="en-US" sz="3300" dirty="0">
                <a:latin typeface="Modern Love Grunge" panose="020F0502020204030204" pitchFamily="34" charset="0"/>
                <a:cs typeface="Modern Love Grunge" panose="020F0502020204030204" pitchFamily="34" charset="0"/>
              </a:rPr>
              <a:t>Book Recommendations System</a:t>
            </a:r>
            <a:br>
              <a:rPr lang="en-US" sz="3300" dirty="0">
                <a:latin typeface="Modern Love Grunge" panose="020F0502020204030204" pitchFamily="34" charset="0"/>
                <a:cs typeface="Modern Love Grunge" panose="020F0502020204030204" pitchFamily="34" charset="0"/>
              </a:rPr>
            </a:br>
            <a:br>
              <a:rPr lang="en-US" dirty="0"/>
            </a:br>
            <a:r>
              <a:rPr lang="en-US" sz="1100" dirty="0">
                <a:latin typeface="Monaco" pitchFamily="2" charset="77"/>
              </a:rPr>
              <a:t>Aligned with your </a:t>
            </a:r>
            <a:r>
              <a:rPr lang="en-US" sz="1300" dirty="0">
                <a:solidFill>
                  <a:srgbClr val="1BF1F1"/>
                </a:solidFill>
                <a:latin typeface="Modern Love Grunge" pitchFamily="82" charset="0"/>
              </a:rPr>
              <a:t>Vibe</a:t>
            </a:r>
            <a:br>
              <a:rPr lang="en-US" sz="1300" dirty="0">
                <a:solidFill>
                  <a:srgbClr val="8DE6EA"/>
                </a:solidFill>
                <a:latin typeface="Modern Love Grunge" pitchFamily="82" charset="0"/>
              </a:rPr>
            </a:br>
            <a:endParaRPr lang="en-US" sz="1300" dirty="0">
              <a:solidFill>
                <a:srgbClr val="8DE6EA"/>
              </a:solidFill>
              <a:latin typeface="Modern Love Grunge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D3432-2627-179D-A5F2-2F36C65FD1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41AB3-8CD4-E719-E1B1-42AB6F610437}"/>
              </a:ext>
            </a:extLst>
          </p:cNvPr>
          <p:cNvSpPr txBox="1"/>
          <p:nvPr/>
        </p:nvSpPr>
        <p:spPr>
          <a:xfrm>
            <a:off x="564205" y="3493666"/>
            <a:ext cx="239841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chemeClr val="tx1"/>
                </a:solidFill>
                <a:latin typeface="Baguet Script" pitchFamily="2" charset="77"/>
              </a:rPr>
              <a:t>Contributors</a:t>
            </a:r>
            <a:r>
              <a:rPr lang="en-US" sz="1200" b="1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br>
              <a:rPr lang="en-US" sz="1200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</a:rPr>
              <a:t>Priyanka Askani - 234009293</a:t>
            </a:r>
            <a:b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</a:rPr>
              <a:t>Prathyusha Polepalli - 634005837</a:t>
            </a:r>
            <a:b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</a:rPr>
              <a:t>Sharvani Ramineni - 334003625</a:t>
            </a:r>
            <a:br>
              <a:rPr lang="en-US" sz="1400" dirty="0">
                <a:solidFill>
                  <a:schemeClr val="tx1"/>
                </a:solidFill>
                <a:latin typeface="Modern Love Grunge" pitchFamily="8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7E0F7"/>
            </a:gs>
            <a:gs pos="100000">
              <a:srgbClr val="DBF6F6"/>
            </a:gs>
            <a:gs pos="4000">
              <a:srgbClr val="F7E0F7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75F23-5355-E9C8-61EA-B38C8B372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F927-2CD6-BD29-7FA8-8209EEB6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74158"/>
            <a:ext cx="8520600" cy="572700"/>
          </a:xfrm>
        </p:spPr>
        <p:txBody>
          <a:bodyPr>
            <a:normAutofit/>
          </a:bodyPr>
          <a:lstStyle/>
          <a:p>
            <a:r>
              <a:rPr dirty="0">
                <a:latin typeface="Modern Love Grunge" pitchFamily="82" charset="0"/>
              </a:rPr>
              <a:t>Project Motivation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DE4BA-1468-1FD6-7AA2-EE3C9D2F637F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170D7-63FD-8303-91B3-0B20D074BACD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DF0AC-3EBA-8B30-2566-62872A738A65}"/>
              </a:ext>
            </a:extLst>
          </p:cNvPr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6F171-1A66-3E9F-F0A6-B602A6E56249}"/>
              </a:ext>
            </a:extLst>
          </p:cNvPr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60077-5280-6116-7444-9623C95FB49D}"/>
              </a:ext>
            </a:extLst>
          </p:cNvPr>
          <p:cNvSpPr txBox="1"/>
          <p:nvPr/>
        </p:nvSpPr>
        <p:spPr>
          <a:xfrm>
            <a:off x="166967" y="1449390"/>
            <a:ext cx="4756868" cy="290079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Why Mood? </a:t>
            </a:r>
            <a:r>
              <a:rPr lang="en-US" sz="1100" b="0" i="0" dirty="0">
                <a:solidFill>
                  <a:srgbClr val="616161"/>
                </a:solidFill>
                <a:latin typeface="Century" panose="02040604050505020304" pitchFamily="18" charset="0"/>
              </a:rPr>
              <a:t>Book recommendations help you find stories that spark your interest, and mood-based suggestions offer reads that match how you’re feeling, making every book more engaging.</a:t>
            </a: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 </a:t>
            </a:r>
            <a:b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</a:br>
            <a:endParaRPr lang="en-US" sz="1100" b="1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Addressing a Gap:</a:t>
            </a:r>
            <a:r>
              <a:rPr lang="en-US" sz="1100" b="0" i="0" dirty="0">
                <a:solidFill>
                  <a:srgbClr val="616161"/>
                </a:solidFill>
                <a:latin typeface="Century" panose="02040604050505020304" pitchFamily="18" charset="0"/>
              </a:rPr>
              <a:t> Currently, no existing book recommendation systems integrate mood analysis, missing an opportunity to align book suggestions with reader’s emotional states which </a:t>
            </a:r>
            <a:r>
              <a:rPr lang="en-US" sz="1100" dirty="0">
                <a:solidFill>
                  <a:srgbClr val="616161"/>
                </a:solidFill>
                <a:latin typeface="Century" panose="02040604050505020304" pitchFamily="18" charset="0"/>
              </a:rPr>
              <a:t>might lack in </a:t>
            </a:r>
            <a:r>
              <a:rPr lang="en-US" sz="1100" b="0" i="0" dirty="0">
                <a:solidFill>
                  <a:srgbClr val="616161"/>
                </a:solidFill>
                <a:latin typeface="Century" panose="02040604050505020304" pitchFamily="18" charset="0"/>
              </a:rPr>
              <a:t>providing comfort, inspiration, or entertainment based on their current feelings.</a:t>
            </a:r>
            <a:br>
              <a:rPr lang="en-US" sz="1100" b="0" i="0" dirty="0">
                <a:solidFill>
                  <a:srgbClr val="616161"/>
                </a:solidFill>
                <a:latin typeface="Century" panose="02040604050505020304" pitchFamily="18" charset="0"/>
              </a:rPr>
            </a:br>
            <a:endParaRPr lang="en-US" sz="1100" b="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Enhancing User Experience:</a:t>
            </a:r>
            <a:r>
              <a:rPr lang="en-US" sz="1100" b="0" i="0" dirty="0">
                <a:solidFill>
                  <a:srgbClr val="616161"/>
                </a:solidFill>
                <a:latin typeface="Century" panose="02040604050505020304" pitchFamily="18" charset="0"/>
              </a:rPr>
              <a:t> By integrating mood, the system aims to enhance user engagement and satisfaction, making reading experiences more enjoyable and personalized.</a:t>
            </a:r>
          </a:p>
          <a:p>
            <a:endParaRPr lang="en-US"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916D2-615B-C1B8-B86E-87C3F8F6665A}"/>
              </a:ext>
            </a:extLst>
          </p:cNvPr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C693B-D145-D366-23D1-C59B7A3D1059}"/>
              </a:ext>
            </a:extLst>
          </p:cNvPr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5DB78-CA49-9CA1-4A4F-36449982980B}"/>
              </a:ext>
            </a:extLst>
          </p:cNvPr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816E94-A7C8-E8A8-2B8B-348D295D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32" y="840696"/>
            <a:ext cx="3322204" cy="36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7E0F7"/>
            </a:gs>
            <a:gs pos="100000">
              <a:srgbClr val="DBF6F6"/>
            </a:gs>
            <a:gs pos="4000">
              <a:srgbClr val="F7E0F7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8F79E-7507-F791-3D7E-5E79DFEA6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79C1-176D-BE0B-5E3F-EAD7570E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9780"/>
            <a:ext cx="8520600" cy="572700"/>
          </a:xfrm>
        </p:spPr>
        <p:txBody>
          <a:bodyPr>
            <a:normAutofit/>
          </a:bodyPr>
          <a:lstStyle/>
          <a:p>
            <a:r>
              <a:rPr lang="en-US" dirty="0">
                <a:latin typeface="Modern Love Grunge" pitchFamily="82" charset="0"/>
              </a:rPr>
              <a:t>Challenges</a:t>
            </a:r>
            <a:endParaRPr dirty="0">
              <a:latin typeface="Modern Love Grunge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37774-E66C-207B-48B4-A89D2A6C6EE4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F108E-62D8-8902-9410-6ED96202BE77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21346-6738-FDED-7D66-07FEFE8435CA}"/>
              </a:ext>
            </a:extLst>
          </p:cNvPr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63FC4-411E-9C7E-34A8-DD119AAD9DE1}"/>
              </a:ext>
            </a:extLst>
          </p:cNvPr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614E-9391-3297-9E88-7DB6CF87267E}"/>
              </a:ext>
            </a:extLst>
          </p:cNvPr>
          <p:cNvSpPr txBox="1"/>
          <p:nvPr/>
        </p:nvSpPr>
        <p:spPr>
          <a:xfrm>
            <a:off x="51499" y="749808"/>
            <a:ext cx="4672900" cy="556306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1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Missing Mood Tag in Kaggle Dataset :</a:t>
            </a: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dirty="0">
                <a:solidFill>
                  <a:srgbClr val="616161"/>
                </a:solidFill>
                <a:latin typeface="Century" panose="02040604050505020304" pitchFamily="18" charset="0"/>
              </a:rPr>
              <a:t>The dataset obtained from Kaggle lacked mood-associated tags for books, complicating the integration of mood-based recommendations.</a:t>
            </a:r>
            <a:endParaRPr lang="en-US" sz="90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Dependency on Web Scrapers : </a:t>
            </a: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To overcome the absence of mood data, reliance on web scrapers was necessary to extract emotions from book descriptions and reviews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Incompleteness of Scraped Data : </a:t>
            </a: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Many books lacked sufficient content for mood extraction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dirty="0">
                <a:solidFill>
                  <a:srgbClr val="616161"/>
                </a:solidFill>
                <a:latin typeface="Century" panose="02040604050505020304" pitchFamily="18" charset="0"/>
              </a:rPr>
              <a:t>Model Selection</a:t>
            </a: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 Challenges :</a:t>
            </a: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Initial trials with user-user, item-item collaborative filtering and MF did not yield optimal results.</a:t>
            </a:r>
            <a:endParaRPr lang="en-US" sz="900" b="1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Evaluation Challenges : </a:t>
            </a: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The absence of proper truth values for evaluation necessitated reliance on manual evaluation using ChatGPT.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Cold Start Problem : </a:t>
            </a:r>
          </a:p>
          <a:p>
            <a:pPr marL="308610" indent="-171450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Need to address users with insufficient book reading history.</a:t>
            </a: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endParaRPr lang="en-US" sz="90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endParaRPr lang="en-US" sz="90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308610" indent="-171450">
              <a:spcAft>
                <a:spcPts val="800"/>
              </a:spcAft>
              <a:buSzPct val="100000"/>
              <a:buFont typeface="Wingdings" pitchFamily="2" charset="2"/>
              <a:buChar char="Ø"/>
            </a:pPr>
            <a:endParaRPr lang="en-US" sz="9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endParaRPr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AC14-BAA5-91A2-0A39-33DC0E56A08F}"/>
              </a:ext>
            </a:extLst>
          </p:cNvPr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D86DA-C872-0F0F-D38B-80D2620A5932}"/>
              </a:ext>
            </a:extLst>
          </p:cNvPr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5E1C0-7CFC-5F4F-AC8C-393A70BD1EA0}"/>
              </a:ext>
            </a:extLst>
          </p:cNvPr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tmpkxofbauw.png">
            <a:extLst>
              <a:ext uri="{FF2B5EF4-FFF2-40B4-BE49-F238E27FC236}">
                <a16:creationId xmlns:a16="http://schemas.microsoft.com/office/drawing/2014/main" id="{7B521CE7-BF71-658F-ECAE-1C9D9FC0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12" y="1401062"/>
            <a:ext cx="3920288" cy="25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7E0F7"/>
            </a:gs>
            <a:gs pos="100000">
              <a:srgbClr val="DBF6F6"/>
            </a:gs>
            <a:gs pos="4000">
              <a:srgbClr val="F7E0F7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BFA978-D37A-6A4A-EC27-F98045A18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04F4-E83A-DC79-2F4D-78823A9B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0237"/>
            <a:ext cx="8520600" cy="572700"/>
          </a:xfrm>
        </p:spPr>
        <p:txBody>
          <a:bodyPr>
            <a:normAutofit/>
          </a:bodyPr>
          <a:lstStyle/>
          <a:p>
            <a:r>
              <a:rPr lang="en-US" dirty="0">
                <a:latin typeface="Modern Love Grunge" pitchFamily="82" charset="0"/>
              </a:rPr>
              <a:t>Approach Overview</a:t>
            </a:r>
            <a:endParaRPr dirty="0">
              <a:latin typeface="Modern Love Grunge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02B8A-0D85-00C4-7928-BB6C485AC6CF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1E0F1-C14E-B2E2-725E-8C131E05508A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1C38F-426B-5768-526E-03218043BE22}"/>
              </a:ext>
            </a:extLst>
          </p:cNvPr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31FD6-51BA-B385-ECF1-E5ECE27EA883}"/>
              </a:ext>
            </a:extLst>
          </p:cNvPr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AFAC1-F36E-6BB2-A75E-B82D90A73E62}"/>
              </a:ext>
            </a:extLst>
          </p:cNvPr>
          <p:cNvSpPr txBox="1"/>
          <p:nvPr/>
        </p:nvSpPr>
        <p:spPr>
          <a:xfrm>
            <a:off x="-21077" y="889903"/>
            <a:ext cx="4995154" cy="557332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1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Data Preprocessing :</a:t>
            </a:r>
          </a:p>
          <a:p>
            <a:pPr marL="458788" indent="-16827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dirty="0">
                <a:solidFill>
                  <a:srgbClr val="616161"/>
                </a:solidFill>
                <a:latin typeface="Century" panose="02040604050505020304" pitchFamily="18" charset="0"/>
              </a:rPr>
              <a:t>Created a dataset with assigning mood tags to books based on description and online reviews. Books are categorized into 5 bucket groups - </a:t>
            </a:r>
            <a:r>
              <a:rPr lang="en-US" sz="900" b="0" i="0" dirty="0">
                <a:solidFill>
                  <a:srgbClr val="616161"/>
                </a:solidFill>
                <a:latin typeface="Century" panose="02040604050505020304" pitchFamily="18" charset="0"/>
              </a:rPr>
              <a:t>Joyful, Melancholic, Fearful, Romantic, Motivational.</a:t>
            </a:r>
            <a:endParaRPr lang="en-US" sz="90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dirty="0">
                <a:solidFill>
                  <a:srgbClr val="616161"/>
                </a:solidFill>
                <a:latin typeface="Century" panose="02040604050505020304" pitchFamily="18" charset="0"/>
              </a:rPr>
              <a:t>Model Selection</a:t>
            </a: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 : </a:t>
            </a:r>
          </a:p>
          <a:p>
            <a:pPr marL="463550" indent="-17462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b="0" i="0" u="none" strike="noStrike" dirty="0">
                <a:solidFill>
                  <a:srgbClr val="616161"/>
                </a:solidFill>
                <a:effectLst/>
                <a:latin typeface="Century" panose="02040604050505020304" pitchFamily="18" charset="0"/>
              </a:rPr>
              <a:t>Utilized Matrix Factorization Collaborative Filtering with leveraging SVD technique to predict books based on user preferences.</a:t>
            </a:r>
            <a:endParaRPr lang="en-US" sz="90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463550" indent="-17462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Transform user ratings using logarithmic smoothing to reduce the effect of highly variable ratings and decrease skewness</a:t>
            </a:r>
            <a:endParaRPr lang="en-US" sz="90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463550" indent="-17462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Users with at least three interactions are considered to ensure that the recommendations are based on sufficient user data, which enhances the reliability and accuracy of the predictions.</a:t>
            </a:r>
          </a:p>
          <a:p>
            <a:pPr marL="463550" indent="-174625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i="0" dirty="0">
                <a:solidFill>
                  <a:srgbClr val="616161"/>
                </a:solidFill>
                <a:latin typeface="Century" panose="02040604050505020304" pitchFamily="18" charset="0"/>
              </a:rPr>
              <a:t>The model includes a mood-based filtering layer that refines recommendations by matching the user's current mood with mood metadata associated with each book ensuring the suggestions are more personalized and relevant.</a:t>
            </a:r>
            <a:r>
              <a:rPr lang="en-US" sz="1100" i="0" dirty="0">
                <a:solidFill>
                  <a:srgbClr val="616161"/>
                </a:solidFill>
                <a:latin typeface="Century" panose="02040604050505020304" pitchFamily="18" charset="0"/>
              </a:rPr>
              <a:t> 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dirty="0">
                <a:solidFill>
                  <a:srgbClr val="616161"/>
                </a:solidFill>
                <a:latin typeface="Century" panose="02040604050505020304" pitchFamily="18" charset="0"/>
              </a:rPr>
              <a:t>Evaluation : </a:t>
            </a:r>
          </a:p>
          <a:p>
            <a:pPr marL="308610" indent="-171450">
              <a:spcAft>
                <a:spcPts val="800"/>
              </a:spcAft>
              <a:buSzPct val="100000"/>
              <a:buFont typeface="Wingdings" pitchFamily="2" charset="2"/>
              <a:buChar char="Ø"/>
            </a:pPr>
            <a:r>
              <a:rPr lang="en-US" sz="900" dirty="0">
                <a:solidFill>
                  <a:srgbClr val="616161"/>
                </a:solidFill>
                <a:latin typeface="Century" panose="02040604050505020304" pitchFamily="18" charset="0"/>
              </a:rPr>
              <a:t>We have used RMSE metric for our model evaluation and obtained score of 1.12. It highlights that there is a scope of improvement. </a:t>
            </a:r>
            <a:endParaRPr lang="en-US" sz="90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1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308610" indent="-171450">
              <a:spcAft>
                <a:spcPts val="800"/>
              </a:spcAft>
              <a:buSzPct val="100000"/>
              <a:buFont typeface="Wingdings" pitchFamily="2" charset="2"/>
              <a:buChar char="Ø"/>
            </a:pPr>
            <a:endParaRPr lang="en-US" sz="900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308610" indent="-171450">
              <a:spcAft>
                <a:spcPts val="800"/>
              </a:spcAft>
              <a:buSzPct val="100000"/>
              <a:buFont typeface="Wingdings" pitchFamily="2" charset="2"/>
              <a:buChar char="Ø"/>
            </a:pPr>
            <a:endParaRPr lang="en-US" sz="9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endParaRPr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599B0-A378-0B4D-F1D4-9CFBDC3CBC85}"/>
              </a:ext>
            </a:extLst>
          </p:cNvPr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90F26-CE1E-A5A9-2C8D-D54AF7A3700B}"/>
              </a:ext>
            </a:extLst>
          </p:cNvPr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0A2C19-0C13-3A12-6554-CDD068ED8E91}"/>
              </a:ext>
            </a:extLst>
          </p:cNvPr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7DB194-0CFD-67B3-F38D-08119A52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54" y="1629052"/>
            <a:ext cx="3691646" cy="20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7E0F7"/>
            </a:gs>
            <a:gs pos="100000">
              <a:srgbClr val="DBF6F6"/>
            </a:gs>
            <a:gs pos="4000">
              <a:srgbClr val="F7E0F7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DF1EA-C653-46E1-C2CF-E58113E8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08AD-6FAD-56C5-302E-415FECE6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35555"/>
            <a:ext cx="8520600" cy="5727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202729"/>
                </a:solidFill>
                <a:effectLst/>
                <a:latin typeface="Modern Love Grunge" pitchFamily="82" charset="0"/>
              </a:rPr>
              <a:t>Future Scope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dirty="0">
              <a:latin typeface="Modern Love Grunge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460B3-BA96-241E-3047-CFCD8C5C3ABE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9C9064-4B50-C912-5425-B01C02EA3AC2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A9773-AA3D-E529-4AB5-7E0A10496137}"/>
              </a:ext>
            </a:extLst>
          </p:cNvPr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827C8-6C49-68E3-0BE9-D4752528F73F}"/>
              </a:ext>
            </a:extLst>
          </p:cNvPr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C43C7-3828-88BF-0565-9C4B14AF23BC}"/>
              </a:ext>
            </a:extLst>
          </p:cNvPr>
          <p:cNvSpPr txBox="1"/>
          <p:nvPr/>
        </p:nvSpPr>
        <p:spPr>
          <a:xfrm>
            <a:off x="84994" y="1621848"/>
            <a:ext cx="4995154" cy="223394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1" i="0" dirty="0">
              <a:solidFill>
                <a:srgbClr val="61616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dirty="0">
                <a:solidFill>
                  <a:srgbClr val="616161"/>
                </a:solidFill>
                <a:latin typeface="Century" panose="02040604050505020304" pitchFamily="18" charset="0"/>
              </a:rPr>
              <a:t>Session Management for Users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dirty="0">
                <a:solidFill>
                  <a:srgbClr val="616161"/>
                </a:solidFill>
                <a:latin typeface="Century" panose="02040604050505020304" pitchFamily="18" charset="0"/>
              </a:rPr>
              <a:t>Dataset expansion by providing new book addition feature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100" b="1" i="0" dirty="0">
                <a:solidFill>
                  <a:srgbClr val="616161"/>
                </a:solidFill>
                <a:latin typeface="Century" panose="02040604050505020304" pitchFamily="18" charset="0"/>
              </a:rPr>
              <a:t>Dy</a:t>
            </a:r>
            <a:r>
              <a:rPr lang="en-US" sz="1100" b="1" dirty="0">
                <a:solidFill>
                  <a:srgbClr val="616161"/>
                </a:solidFill>
                <a:latin typeface="Century" panose="02040604050505020304" pitchFamily="18" charset="0"/>
              </a:rPr>
              <a:t>namic Recommendations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9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endParaRPr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2022F-9D39-091F-BCB0-25D4FE1A8782}"/>
              </a:ext>
            </a:extLst>
          </p:cNvPr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2463B-7599-87F7-7243-8A1153F68169}"/>
              </a:ext>
            </a:extLst>
          </p:cNvPr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FB857-4870-05E3-5932-8BF5A458140C}"/>
              </a:ext>
            </a:extLst>
          </p:cNvPr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tmpx8zk8u0k.png">
            <a:extLst>
              <a:ext uri="{FF2B5EF4-FFF2-40B4-BE49-F238E27FC236}">
                <a16:creationId xmlns:a16="http://schemas.microsoft.com/office/drawing/2014/main" id="{BA24ACD1-C20B-35D0-700F-81F7DE54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1" y="1246355"/>
            <a:ext cx="4371438" cy="24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1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7E0F7"/>
            </a:gs>
            <a:gs pos="100000">
              <a:srgbClr val="DBF6F6"/>
            </a:gs>
            <a:gs pos="4000">
              <a:srgbClr val="F7E0F7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FEEC0-6DB1-CC15-B4C9-15A9D92A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43A8-C64F-20DB-BD58-26E3009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99" y="2115656"/>
            <a:ext cx="8520600" cy="572700"/>
          </a:xfrm>
        </p:spPr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Modern Love Grunge" pitchFamily="82" charset="0"/>
              </a:rPr>
              <a:t>Thank you 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dirty="0">
              <a:latin typeface="Modern Love Grunge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808C8-C78B-2702-E156-B408D3053B31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5F06F-CB53-33A4-E637-71E11CE5A8E9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12378-4081-336B-8CB0-121EA82CBA4B}"/>
              </a:ext>
            </a:extLst>
          </p:cNvPr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9C0F7-9783-1E7E-D5D5-10BE48CEE674}"/>
              </a:ext>
            </a:extLst>
          </p:cNvPr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0F05-02C1-9FE4-8E3A-4D7F8E8D93F2}"/>
              </a:ext>
            </a:extLst>
          </p:cNvPr>
          <p:cNvSpPr txBox="1"/>
          <p:nvPr/>
        </p:nvSpPr>
        <p:spPr>
          <a:xfrm>
            <a:off x="84994" y="1621848"/>
            <a:ext cx="4995154" cy="1146468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>
              <a:spcAft>
                <a:spcPts val="800"/>
              </a:spcAft>
              <a:buSzPct val="100000"/>
            </a:pPr>
            <a:endParaRPr lang="en-US" sz="9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endParaRPr lang="en-US"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endParaRPr sz="1100" b="0" i="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45BC1-AA99-B6C4-9C51-B2D0B0ACF2EA}"/>
              </a:ext>
            </a:extLst>
          </p:cNvPr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5EB91-E771-CD2F-2F70-18FFF079C4F9}"/>
              </a:ext>
            </a:extLst>
          </p:cNvPr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5FD40-9006-B913-46C7-8748A916970D}"/>
              </a:ext>
            </a:extLst>
          </p:cNvPr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1F866-E086-2C23-8F7C-C9B61701A23D}"/>
              </a:ext>
            </a:extLst>
          </p:cNvPr>
          <p:cNvSpPr txBox="1"/>
          <p:nvPr/>
        </p:nvSpPr>
        <p:spPr>
          <a:xfrm>
            <a:off x="2151991" y="2926312"/>
            <a:ext cx="4535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entury" panose="02040604050505020304" pitchFamily="18" charset="0"/>
              </a:rPr>
              <a:t>Youtube Demo : </a:t>
            </a:r>
            <a:r>
              <a:rPr lang="en-US" sz="1100" dirty="0">
                <a:solidFill>
                  <a:srgbClr val="4BE1E9"/>
                </a:solidFill>
                <a:latin typeface="Century" panose="02040604050505020304" pitchFamily="18" charset="0"/>
                <a:hlinkClick r:id="rId3"/>
              </a:rPr>
              <a:t>https://www.youtube.com/watch?v=OtPKxmxOq8o</a:t>
            </a:r>
            <a:endParaRPr lang="en-US" sz="1100" dirty="0">
              <a:solidFill>
                <a:srgbClr val="4BE1E9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457</Words>
  <Application>Microsoft Macintosh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Century</vt:lpstr>
      <vt:lpstr>Wingdings</vt:lpstr>
      <vt:lpstr>Proxima Nova</vt:lpstr>
      <vt:lpstr>Monaco</vt:lpstr>
      <vt:lpstr>Arial</vt:lpstr>
      <vt:lpstr>Modern Love Grunge</vt:lpstr>
      <vt:lpstr>Baguet Script</vt:lpstr>
      <vt:lpstr>Spearmint</vt:lpstr>
      <vt:lpstr>AuraRead  Book Recommendations System  Aligned with your Vibe </vt:lpstr>
      <vt:lpstr>Project Motivation</vt:lpstr>
      <vt:lpstr>Challenges</vt:lpstr>
      <vt:lpstr>Approach Overview</vt:lpstr>
      <vt:lpstr>Future Scope  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AuraRead  Book Recommendations System  Aligned with your Vibe </dc:title>
  <cp:lastModifiedBy>Ramineni, Sharvani</cp:lastModifiedBy>
  <cp:revision>5</cp:revision>
  <dcterms:modified xsi:type="dcterms:W3CDTF">2024-04-28T21:39:58Z</dcterms:modified>
</cp:coreProperties>
</file>