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4" r:id="rId1"/>
    <p:sldMasterId id="2147483648" r:id="rId2"/>
  </p:sldMasterIdLst>
  <p:notesMasterIdLst>
    <p:notesMasterId r:id="rId21"/>
  </p:notesMasterIdLst>
  <p:sldIdLst>
    <p:sldId id="530" r:id="rId3"/>
    <p:sldId id="513" r:id="rId4"/>
    <p:sldId id="543" r:id="rId5"/>
    <p:sldId id="531" r:id="rId6"/>
    <p:sldId id="532" r:id="rId7"/>
    <p:sldId id="540" r:id="rId8"/>
    <p:sldId id="557" r:id="rId9"/>
    <p:sldId id="555" r:id="rId10"/>
    <p:sldId id="554" r:id="rId11"/>
    <p:sldId id="553" r:id="rId12"/>
    <p:sldId id="552" r:id="rId13"/>
    <p:sldId id="551" r:id="rId14"/>
    <p:sldId id="549" r:id="rId15"/>
    <p:sldId id="548" r:id="rId16"/>
    <p:sldId id="547" r:id="rId17"/>
    <p:sldId id="546" r:id="rId18"/>
    <p:sldId id="545" r:id="rId19"/>
    <p:sldId id="54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1836F-B510-4C1D-9E56-581758DD9B99}" v="108" dt="2022-12-02T11:14:57.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20" autoAdjust="0"/>
    <p:restoredTop sz="94533" autoAdjust="0"/>
  </p:normalViewPr>
  <p:slideViewPr>
    <p:cSldViewPr snapToGrid="0">
      <p:cViewPr varScale="1">
        <p:scale>
          <a:sx n="76" d="100"/>
          <a:sy n="76" d="100"/>
        </p:scale>
        <p:origin x="906" y="8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dirty="0"/>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a:t>
            </a:fld>
            <a:endParaRPr lang="en-US" dirty="0"/>
          </a:p>
        </p:txBody>
      </p:sp>
    </p:spTree>
    <p:extLst>
      <p:ext uri="{BB962C8B-B14F-4D97-AF65-F5344CB8AC3E}">
        <p14:creationId xmlns:p14="http://schemas.microsoft.com/office/powerpoint/2010/main" val="45590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11</a:t>
            </a:fld>
            <a:endParaRPr lang="en-US" dirty="0"/>
          </a:p>
        </p:txBody>
      </p:sp>
    </p:spTree>
    <p:extLst>
      <p:ext uri="{BB962C8B-B14F-4D97-AF65-F5344CB8AC3E}">
        <p14:creationId xmlns:p14="http://schemas.microsoft.com/office/powerpoint/2010/main" val="56813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12</a:t>
            </a:fld>
            <a:endParaRPr lang="en-US" dirty="0"/>
          </a:p>
        </p:txBody>
      </p:sp>
    </p:spTree>
    <p:extLst>
      <p:ext uri="{BB962C8B-B14F-4D97-AF65-F5344CB8AC3E}">
        <p14:creationId xmlns:p14="http://schemas.microsoft.com/office/powerpoint/2010/main" val="3914551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13</a:t>
            </a:fld>
            <a:endParaRPr lang="en-US" dirty="0"/>
          </a:p>
        </p:txBody>
      </p:sp>
    </p:spTree>
    <p:extLst>
      <p:ext uri="{BB962C8B-B14F-4D97-AF65-F5344CB8AC3E}">
        <p14:creationId xmlns:p14="http://schemas.microsoft.com/office/powerpoint/2010/main" val="209602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14</a:t>
            </a:fld>
            <a:endParaRPr lang="en-US" dirty="0"/>
          </a:p>
        </p:txBody>
      </p:sp>
    </p:spTree>
    <p:extLst>
      <p:ext uri="{BB962C8B-B14F-4D97-AF65-F5344CB8AC3E}">
        <p14:creationId xmlns:p14="http://schemas.microsoft.com/office/powerpoint/2010/main" val="189335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15</a:t>
            </a:fld>
            <a:endParaRPr lang="en-US" dirty="0"/>
          </a:p>
        </p:txBody>
      </p:sp>
    </p:spTree>
    <p:extLst>
      <p:ext uri="{BB962C8B-B14F-4D97-AF65-F5344CB8AC3E}">
        <p14:creationId xmlns:p14="http://schemas.microsoft.com/office/powerpoint/2010/main" val="3227692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16</a:t>
            </a:fld>
            <a:endParaRPr lang="en-US" dirty="0"/>
          </a:p>
        </p:txBody>
      </p:sp>
    </p:spTree>
    <p:extLst>
      <p:ext uri="{BB962C8B-B14F-4D97-AF65-F5344CB8AC3E}">
        <p14:creationId xmlns:p14="http://schemas.microsoft.com/office/powerpoint/2010/main" val="21741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17</a:t>
            </a:fld>
            <a:endParaRPr lang="en-US" dirty="0"/>
          </a:p>
        </p:txBody>
      </p:sp>
    </p:spTree>
    <p:extLst>
      <p:ext uri="{BB962C8B-B14F-4D97-AF65-F5344CB8AC3E}">
        <p14:creationId xmlns:p14="http://schemas.microsoft.com/office/powerpoint/2010/main" val="2918116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18</a:t>
            </a:fld>
            <a:endParaRPr lang="en-US" dirty="0"/>
          </a:p>
        </p:txBody>
      </p:sp>
    </p:spTree>
    <p:extLst>
      <p:ext uri="{BB962C8B-B14F-4D97-AF65-F5344CB8AC3E}">
        <p14:creationId xmlns:p14="http://schemas.microsoft.com/office/powerpoint/2010/main" val="1027852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19</a:t>
            </a:fld>
            <a:endParaRPr lang="en-US" dirty="0"/>
          </a:p>
        </p:txBody>
      </p:sp>
    </p:spTree>
    <p:extLst>
      <p:ext uri="{BB962C8B-B14F-4D97-AF65-F5344CB8AC3E}">
        <p14:creationId xmlns:p14="http://schemas.microsoft.com/office/powerpoint/2010/main" val="88584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2</a:t>
            </a:fld>
            <a:endParaRPr lang="en-US" dirty="0"/>
          </a:p>
        </p:txBody>
      </p:sp>
    </p:spTree>
    <p:extLst>
      <p:ext uri="{BB962C8B-B14F-4D97-AF65-F5344CB8AC3E}">
        <p14:creationId xmlns:p14="http://schemas.microsoft.com/office/powerpoint/2010/main" val="56813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3</a:t>
            </a:fld>
            <a:endParaRPr lang="en-US" dirty="0"/>
          </a:p>
        </p:txBody>
      </p:sp>
    </p:spTree>
    <p:extLst>
      <p:ext uri="{BB962C8B-B14F-4D97-AF65-F5344CB8AC3E}">
        <p14:creationId xmlns:p14="http://schemas.microsoft.com/office/powerpoint/2010/main" val="3177011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4</a:t>
            </a:fld>
            <a:endParaRPr lang="en-US" dirty="0"/>
          </a:p>
        </p:txBody>
      </p:sp>
    </p:spTree>
    <p:extLst>
      <p:ext uri="{BB962C8B-B14F-4D97-AF65-F5344CB8AC3E}">
        <p14:creationId xmlns:p14="http://schemas.microsoft.com/office/powerpoint/2010/main" val="165830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5</a:t>
            </a:fld>
            <a:endParaRPr lang="en-US" dirty="0"/>
          </a:p>
        </p:txBody>
      </p:sp>
    </p:spTree>
    <p:extLst>
      <p:ext uri="{BB962C8B-B14F-4D97-AF65-F5344CB8AC3E}">
        <p14:creationId xmlns:p14="http://schemas.microsoft.com/office/powerpoint/2010/main" val="2361216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6</a:t>
            </a:fld>
            <a:endParaRPr lang="en-US" dirty="0"/>
          </a:p>
        </p:txBody>
      </p:sp>
    </p:spTree>
    <p:extLst>
      <p:ext uri="{BB962C8B-B14F-4D97-AF65-F5344CB8AC3E}">
        <p14:creationId xmlns:p14="http://schemas.microsoft.com/office/powerpoint/2010/main" val="3067526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8</a:t>
            </a:fld>
            <a:endParaRPr lang="en-US" dirty="0"/>
          </a:p>
        </p:txBody>
      </p:sp>
    </p:spTree>
    <p:extLst>
      <p:ext uri="{BB962C8B-B14F-4D97-AF65-F5344CB8AC3E}">
        <p14:creationId xmlns:p14="http://schemas.microsoft.com/office/powerpoint/2010/main" val="248640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9</a:t>
            </a:fld>
            <a:endParaRPr lang="en-US" dirty="0"/>
          </a:p>
        </p:txBody>
      </p:sp>
    </p:spTree>
    <p:extLst>
      <p:ext uri="{BB962C8B-B14F-4D97-AF65-F5344CB8AC3E}">
        <p14:creationId xmlns:p14="http://schemas.microsoft.com/office/powerpoint/2010/main" val="3608552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10</a:t>
            </a:fld>
            <a:endParaRPr lang="en-US" dirty="0"/>
          </a:p>
        </p:txBody>
      </p:sp>
    </p:spTree>
    <p:extLst>
      <p:ext uri="{BB962C8B-B14F-4D97-AF65-F5344CB8AC3E}">
        <p14:creationId xmlns:p14="http://schemas.microsoft.com/office/powerpoint/2010/main" val="105810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187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627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97427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8704" y="-174171"/>
            <a:ext cx="8412466"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138187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20462" y="6408739"/>
            <a:ext cx="3431899"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9294" y="6408739"/>
            <a:ext cx="1067078"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4215" y="338345"/>
            <a:ext cx="892157"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321" y="495335"/>
            <a:ext cx="10515600" cy="640714"/>
          </a:xfrm>
        </p:spPr>
        <p:txBody>
          <a:bodyPr>
            <a:normAutofit/>
          </a:bodyPr>
          <a:lstStyle>
            <a:lvl1pPr>
              <a:defRPr sz="2200"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19693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ckground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CBA70B9-7619-4B6B-9D48-09FF42954060}"/>
              </a:ext>
            </a:extLst>
          </p:cNvPr>
          <p:cNvSpPr>
            <a:spLocks noGrp="1"/>
          </p:cNvSpPr>
          <p:nvPr>
            <p:ph type="pic" sz="quarter" idx="13"/>
          </p:nvPr>
        </p:nvSpPr>
        <p:spPr>
          <a:xfrm>
            <a:off x="1" y="0"/>
            <a:ext cx="12192000" cy="6858000"/>
          </a:xfrm>
        </p:spPr>
        <p:txBody>
          <a:bodyPr anchor="ctr"/>
          <a:lstStyle>
            <a:lvl1pPr marL="0" indent="0" algn="ctr">
              <a:buFontTx/>
              <a:buNone/>
              <a:defRPr/>
            </a:lvl1pPr>
          </a:lstStyle>
          <a:p>
            <a:endParaRPr lang="en-IN" dirty="0"/>
          </a:p>
        </p:txBody>
      </p:sp>
    </p:spTree>
    <p:extLst>
      <p:ext uri="{BB962C8B-B14F-4D97-AF65-F5344CB8AC3E}">
        <p14:creationId xmlns:p14="http://schemas.microsoft.com/office/powerpoint/2010/main" val="1365304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92000"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603751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419037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397728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946343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123346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0182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593291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650957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313605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050102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268620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483653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1555462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92000"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76386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8704" y="-174171"/>
            <a:ext cx="8412466"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2320498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20462" y="6408739"/>
            <a:ext cx="3431899"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9294" y="6408739"/>
            <a:ext cx="1067078"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4215" y="338345"/>
            <a:ext cx="892157"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321" y="495335"/>
            <a:ext cx="10515600" cy="640714"/>
          </a:xfrm>
        </p:spPr>
        <p:txBody>
          <a:bodyPr>
            <a:normAutofit/>
          </a:bodyPr>
          <a:lstStyle>
            <a:lvl1pPr>
              <a:defRPr sz="2200"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79680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71052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ackground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CBA70B9-7619-4B6B-9D48-09FF42954060}"/>
              </a:ext>
            </a:extLst>
          </p:cNvPr>
          <p:cNvSpPr>
            <a:spLocks noGrp="1"/>
          </p:cNvSpPr>
          <p:nvPr>
            <p:ph type="pic" sz="quarter" idx="13"/>
          </p:nvPr>
        </p:nvSpPr>
        <p:spPr>
          <a:xfrm>
            <a:off x="1" y="0"/>
            <a:ext cx="12192000" cy="6858000"/>
          </a:xfrm>
        </p:spPr>
        <p:txBody>
          <a:bodyPr anchor="ctr"/>
          <a:lstStyle>
            <a:lvl1pPr marL="0" indent="0" algn="ctr">
              <a:buFontTx/>
              <a:buNone/>
              <a:defRPr/>
            </a:lvl1pPr>
          </a:lstStyle>
          <a:p>
            <a:endParaRPr lang="en-IN" dirty="0"/>
          </a:p>
        </p:txBody>
      </p:sp>
    </p:spTree>
    <p:extLst>
      <p:ext uri="{BB962C8B-B14F-4D97-AF65-F5344CB8AC3E}">
        <p14:creationId xmlns:p14="http://schemas.microsoft.com/office/powerpoint/2010/main" val="282516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7038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432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63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178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718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048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7005369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dirty="0"/>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8.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hyperlink" Target="https://services.odata.org/V2/Northwind/Northwind.svc/Customers?$format=json&amp;$filter=CustomerID%20eq%20'ANATR'" TargetMode="External"/><Relationship Id="rId3" Type="http://schemas.openxmlformats.org/officeDocument/2006/relationships/image" Target="../media/image2.png"/><Relationship Id="rId7" Type="http://schemas.openxmlformats.org/officeDocument/2006/relationships/hyperlink" Target="https://services.odata.org/V2/Northwind/Northwind.svc/Customers?$format=json&amp;$top=2&amp;$skip=1&amp;$select=CustomerID,CompanyName"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services.odata.org/V2/Northwind/Northwind.svc/Customers?$format=json&amp;$top=2&amp;$skip=1" TargetMode="External"/><Relationship Id="rId5" Type="http://schemas.openxmlformats.org/officeDocument/2006/relationships/hyperlink" Target="https://services.odata.org/V2/Northwind/Northwind.svc/Customers?$format=json&amp;$top=2" TargetMode="External"/><Relationship Id="rId10" Type="http://schemas.openxmlformats.org/officeDocument/2006/relationships/hyperlink" Target="https://services.odata.org/V2/Northwind/Northwind.svc/Customers?$format=json&amp;$filter=CustomerID%20eq%20'ANATR'&amp;$expand=Orders,CustomerDemographics" TargetMode="External"/><Relationship Id="rId4" Type="http://schemas.openxmlformats.org/officeDocument/2006/relationships/hyperlink" Target="https://services.odata.org/V2/Northwind/Northwind.svc/?$format=json" TargetMode="External"/><Relationship Id="rId9" Type="http://schemas.openxmlformats.org/officeDocument/2006/relationships/hyperlink" Target="https://services.odata.org/V2/Northwind/Northwind.svc/Customers?$format=js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a:rPr>
              <a:t> Day - 1</a:t>
            </a:r>
          </a:p>
        </p:txBody>
      </p:sp>
      <p:sp>
        <p:nvSpPr>
          <p:cNvPr id="12" name="TextBox 11">
            <a:extLst>
              <a:ext uri="{FF2B5EF4-FFF2-40B4-BE49-F238E27FC236}">
                <a16:creationId xmlns:a16="http://schemas.microsoft.com/office/drawing/2014/main" id="{1E8BD2BC-59B0-4D30-97AE-9B4A2D8F7B41}"/>
              </a:ext>
            </a:extLst>
          </p:cNvPr>
          <p:cNvSpPr txBox="1"/>
          <p:nvPr/>
        </p:nvSpPr>
        <p:spPr>
          <a:xfrm>
            <a:off x="1108285" y="1191817"/>
            <a:ext cx="8670715" cy="369331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Introduction to OData</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Why we need OData </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Benefits of OData</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What is REST ?</a:t>
            </a:r>
          </a:p>
          <a:p>
            <a:pPr marL="285750" indent="-285750">
              <a:buFont typeface="Arial" panose="020B0604020202020204" pitchFamily="34" charset="0"/>
              <a:buChar char="•"/>
            </a:pPr>
            <a:r>
              <a:rPr lang="en-US" dirty="0">
                <a:latin typeface="Calibri"/>
                <a:cs typeface="Calibri"/>
              </a:rPr>
              <a:t>OData Calls – GET Sample SAP OData</a:t>
            </a:r>
          </a:p>
          <a:p>
            <a:pPr marL="285750" indent="-285750">
              <a:buFont typeface="Arial" panose="020B0604020202020204" pitchFamily="34" charset="0"/>
              <a:buChar char="•"/>
            </a:pPr>
            <a:r>
              <a:rPr lang="en-US" dirty="0">
                <a:latin typeface="Calibri"/>
                <a:cs typeface="Calibri"/>
              </a:rPr>
              <a:t>How to Enable Gateway</a:t>
            </a:r>
            <a:endParaRPr lang="en-US" dirty="0"/>
          </a:p>
          <a:p>
            <a:pPr marL="285750" indent="-285750">
              <a:buFont typeface="Arial,Sans-Serif" panose="020B0604020202020204" pitchFamily="34" charset="0"/>
              <a:buChar char="•"/>
            </a:pPr>
            <a:r>
              <a:rPr lang="en-US" dirty="0">
                <a:latin typeface="Calibri"/>
                <a:cs typeface="Calibri"/>
              </a:rPr>
              <a:t>Define System Alias</a:t>
            </a:r>
            <a:endParaRPr lang="en-US" dirty="0">
              <a:latin typeface="Calibri"/>
              <a:ea typeface="+mn-lt"/>
              <a:cs typeface="Calibri"/>
            </a:endParaRPr>
          </a:p>
          <a:p>
            <a:pPr marL="285750" indent="-285750">
              <a:buFont typeface="Arial,Sans-Serif" panose="020B0604020202020204" pitchFamily="34" charset="0"/>
              <a:buChar char="•"/>
            </a:pPr>
            <a:r>
              <a:rPr lang="en-US" dirty="0">
                <a:latin typeface="Calibri"/>
                <a:cs typeface="Calibri"/>
              </a:rPr>
              <a:t>Important TCode’s </a:t>
            </a:r>
            <a:endParaRPr lang="en-US" dirty="0">
              <a:latin typeface="Calibri"/>
              <a:ea typeface="+mn-lt"/>
              <a:cs typeface="Calibri"/>
            </a:endParaRPr>
          </a:p>
          <a:p>
            <a:pPr marL="285750" indent="-285750">
              <a:buFont typeface="Arial,Sans-Serif" panose="020B0604020202020204" pitchFamily="34" charset="0"/>
              <a:buChar char="•"/>
            </a:pPr>
            <a:r>
              <a:rPr lang="en-US" dirty="0">
                <a:latin typeface="Calibri" panose="020F0502020204030204" pitchFamily="34" charset="0"/>
                <a:cs typeface="Calibri" panose="020F0502020204030204" pitchFamily="34" charset="0"/>
              </a:rPr>
              <a:t>Describing Postman Tool</a:t>
            </a:r>
            <a:endParaRPr lang="en-US" dirty="0">
              <a:ea typeface="+mn-lt"/>
              <a:cs typeface="+mn-lt"/>
            </a:endParaRPr>
          </a:p>
          <a:p>
            <a:pPr marL="285750" indent="-285750">
              <a:buFont typeface="Arial,Sans-Serif" panose="020B0604020202020204" pitchFamily="34" charset="0"/>
              <a:buChar char="•"/>
            </a:pPr>
            <a:r>
              <a:rPr lang="en-US" dirty="0">
                <a:latin typeface="Calibri" panose="020F0502020204030204" pitchFamily="34" charset="0"/>
                <a:cs typeface="Calibri" panose="020F0502020204030204" pitchFamily="34" charset="0"/>
              </a:rPr>
              <a:t>Understanding How to Use Postman</a:t>
            </a:r>
            <a:endParaRPr lang="en-US" dirty="0">
              <a:ea typeface="+mn-lt"/>
              <a:cs typeface="+mn-lt"/>
            </a:endParaRPr>
          </a:p>
          <a:p>
            <a:pPr marL="285750" indent="-285750">
              <a:buFont typeface="Arial,Sans-Serif" panose="020B0604020202020204" pitchFamily="34" charset="0"/>
              <a:buChar char="•"/>
            </a:pPr>
            <a:r>
              <a:rPr lang="en-US" dirty="0">
                <a:latin typeface="Calibri" panose="020F0502020204030204" pitchFamily="34" charset="0"/>
                <a:cs typeface="Calibri" panose="020F0502020204030204" pitchFamily="34" charset="0"/>
              </a:rPr>
              <a:t>Describing EPM Data Model</a:t>
            </a:r>
            <a:endParaRPr lang="en-US" dirty="0">
              <a:ea typeface="+mn-lt"/>
              <a:cs typeface="+mn-lt"/>
            </a:endParaRPr>
          </a:p>
          <a:p>
            <a:pPr marL="285750" indent="-285750">
              <a:buFont typeface="Arial,Sans-Serif" panose="020B0604020202020204" pitchFamily="34" charset="0"/>
              <a:buChar char="•"/>
            </a:pPr>
            <a:r>
              <a:rPr lang="en-US" dirty="0">
                <a:latin typeface="Calibri" panose="020F0502020204030204" pitchFamily="34" charset="0"/>
                <a:cs typeface="Calibri" panose="020F0502020204030204" pitchFamily="34" charset="0"/>
              </a:rPr>
              <a:t>Creating OData services with the SAP NetWeaver Gateway Service Builder</a:t>
            </a:r>
            <a:endParaRPr lang="en-US" dirty="0"/>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790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Describing Postman Tool</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 name="Rectangle 1"/>
          <p:cNvSpPr/>
          <p:nvPr/>
        </p:nvSpPr>
        <p:spPr>
          <a:xfrm>
            <a:off x="655320" y="1136049"/>
            <a:ext cx="10725357" cy="923330"/>
          </a:xfrm>
          <a:prstGeom prst="rect">
            <a:avLst/>
          </a:prstGeom>
        </p:spPr>
        <p:txBody>
          <a:bodyPr wrap="square">
            <a:spAutoFit/>
          </a:bodyPr>
          <a:lstStyle/>
          <a:p>
            <a:pPr algn="just"/>
            <a:r>
              <a:rPr lang="en-US" dirty="0"/>
              <a:t>Postman is an </a:t>
            </a:r>
            <a:r>
              <a:rPr lang="en-US" b="1" dirty="0"/>
              <a:t>interactive and automatic tool for verifying the APIs of your project</a:t>
            </a:r>
            <a:r>
              <a:rPr lang="en-US" dirty="0"/>
              <a:t>. Postman is a Google Chrome app for interacting with HTTP APIs. It presents you with a friendly GUI for constructing requests and reading responses. ... Postman is the way to streamline the process of API testing.</a:t>
            </a:r>
          </a:p>
        </p:txBody>
      </p:sp>
      <p:sp>
        <p:nvSpPr>
          <p:cNvPr id="3" name="Rectangle 2"/>
          <p:cNvSpPr/>
          <p:nvPr/>
        </p:nvSpPr>
        <p:spPr>
          <a:xfrm>
            <a:off x="655319" y="2059379"/>
            <a:ext cx="10515602" cy="646331"/>
          </a:xfrm>
          <a:prstGeom prst="rect">
            <a:avLst/>
          </a:prstGeom>
        </p:spPr>
        <p:txBody>
          <a:bodyPr wrap="square">
            <a:spAutoFit/>
          </a:bodyPr>
          <a:lstStyle/>
          <a:p>
            <a:pPr lvl="0" algn="just">
              <a:defRPr/>
            </a:pPr>
            <a:r>
              <a:rPr lang="en-US" dirty="0">
                <a:latin typeface="Calibri" panose="020F0502020204030204" pitchFamily="34" charset="0"/>
                <a:cs typeface="Calibri" panose="020F0502020204030204" pitchFamily="34" charset="0"/>
              </a:rPr>
              <a:t>Postman is an API platform for building and using APIs. Postman simplifies each step of the API lifecycle and streamlines collaboration so you can create better APIs—faster.</a:t>
            </a:r>
            <a:endParaRPr lang="en-IN" dirty="0">
              <a:latin typeface="Calibri" panose="020F0502020204030204" pitchFamily="34" charset="0"/>
              <a:cs typeface="Calibri" panose="020F0502020204030204" pitchFamily="34" charset="0"/>
            </a:endParaRPr>
          </a:p>
        </p:txBody>
      </p:sp>
      <p:sp>
        <p:nvSpPr>
          <p:cNvPr id="4" name="Rectangle 3"/>
          <p:cNvSpPr/>
          <p:nvPr/>
        </p:nvSpPr>
        <p:spPr>
          <a:xfrm>
            <a:off x="655317" y="2690336"/>
            <a:ext cx="10725359" cy="923330"/>
          </a:xfrm>
          <a:prstGeom prst="rect">
            <a:avLst/>
          </a:prstGeom>
        </p:spPr>
        <p:txBody>
          <a:bodyPr wrap="square">
            <a:spAutoFit/>
          </a:bodyPr>
          <a:lstStyle/>
          <a:p>
            <a:pPr algn="just"/>
            <a:r>
              <a:rPr lang="en-US" dirty="0">
                <a:solidFill>
                  <a:srgbClr val="202124"/>
                </a:solidFill>
              </a:rPr>
              <a:t>Postman can run GET, POST, PUT, PATCH, MERGE, DELETE, and various other request methods as well, and also has utilities to help with developing APIs. </a:t>
            </a:r>
            <a:r>
              <a:rPr lang="en-US" b="1" dirty="0">
                <a:solidFill>
                  <a:srgbClr val="202124"/>
                </a:solidFill>
              </a:rPr>
              <a:t>Free and paid versions</a:t>
            </a:r>
            <a:r>
              <a:rPr lang="en-US" dirty="0">
                <a:solidFill>
                  <a:srgbClr val="202124"/>
                </a:solidFill>
              </a:rPr>
              <a:t> are available for Mac, Windows, Linux, and also as a Chrome app.</a:t>
            </a:r>
            <a:endParaRPr lang="en-US" dirty="0"/>
          </a:p>
        </p:txBody>
      </p:sp>
      <p:pic>
        <p:nvPicPr>
          <p:cNvPr id="1026" name="Picture 2" descr="Postman Discussions | G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619" y="3354087"/>
            <a:ext cx="6010375" cy="3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62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Steps for Perform Operation</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6" name="Rectangle 15"/>
          <p:cNvSpPr/>
          <p:nvPr/>
        </p:nvSpPr>
        <p:spPr>
          <a:xfrm>
            <a:off x="680721" y="1157839"/>
            <a:ext cx="7345679" cy="2862322"/>
          </a:xfrm>
          <a:prstGeom prst="rect">
            <a:avLst/>
          </a:prstGeom>
        </p:spPr>
        <p:txBody>
          <a:bodyPr wrap="square">
            <a:spAutoFit/>
          </a:bodyPr>
          <a:lstStyle/>
          <a:p>
            <a:pPr algn="just">
              <a:buFont typeface="+mj-lt"/>
              <a:buAutoNum type="arabicPeriod"/>
            </a:pPr>
            <a:r>
              <a:rPr lang="en-US" sz="2000" dirty="0"/>
              <a:t>  Launch the Postman tool app.</a:t>
            </a:r>
          </a:p>
          <a:p>
            <a:pPr algn="just">
              <a:buFont typeface="+mj-lt"/>
              <a:buAutoNum type="arabicPeriod"/>
            </a:pPr>
            <a:r>
              <a:rPr lang="en-US" sz="2000" dirty="0"/>
              <a:t>  Open the “</a:t>
            </a:r>
            <a:r>
              <a:rPr lang="en-US" sz="2000" b="1" i="1" dirty="0"/>
              <a:t>Choose by User</a:t>
            </a:r>
            <a:r>
              <a:rPr lang="en-US" sz="2000" dirty="0"/>
              <a:t>” template.</a:t>
            </a:r>
          </a:p>
          <a:p>
            <a:pPr algn="just">
              <a:buFont typeface="+mj-lt"/>
              <a:buAutoNum type="arabicPeriod"/>
            </a:pPr>
            <a:r>
              <a:rPr lang="en-US" sz="2000" dirty="0"/>
              <a:t>  Select the “</a:t>
            </a:r>
            <a:r>
              <a:rPr lang="en-US" sz="2000" b="1" i="1" dirty="0"/>
              <a:t>Choose by User</a:t>
            </a:r>
            <a:r>
              <a:rPr lang="en-US" sz="2000" dirty="0"/>
              <a:t>” in the HTTP methods dropdown.</a:t>
            </a:r>
          </a:p>
          <a:p>
            <a:pPr algn="just">
              <a:buFont typeface="+mj-lt"/>
              <a:buAutoNum type="arabicPeriod"/>
            </a:pPr>
            <a:r>
              <a:rPr lang="en-US" sz="2000" dirty="0"/>
              <a:t>  Pass the request URI in the address bar of Postman.</a:t>
            </a:r>
          </a:p>
          <a:p>
            <a:pPr algn="just">
              <a:buFont typeface="+mj-lt"/>
              <a:buAutoNum type="arabicPeriod"/>
            </a:pPr>
            <a:r>
              <a:rPr lang="en-US" sz="2000" dirty="0"/>
              <a:t>  Pass request payload</a:t>
            </a:r>
          </a:p>
          <a:p>
            <a:pPr algn="just">
              <a:buFont typeface="+mj-lt"/>
              <a:buAutoNum type="arabicPeriod"/>
            </a:pPr>
            <a:r>
              <a:rPr lang="en-US" sz="2000" dirty="0"/>
              <a:t>  Add authorization if applicable.</a:t>
            </a:r>
          </a:p>
          <a:p>
            <a:pPr algn="just">
              <a:buFont typeface="+mj-lt"/>
              <a:buAutoNum type="arabicPeriod"/>
            </a:pPr>
            <a:r>
              <a:rPr lang="en-US" sz="2000" dirty="0"/>
              <a:t>  Add headers if applicable.</a:t>
            </a:r>
          </a:p>
          <a:p>
            <a:pPr algn="just">
              <a:buFont typeface="+mj-lt"/>
              <a:buAutoNum type="arabicPeriod"/>
            </a:pPr>
            <a:r>
              <a:rPr lang="en-US" sz="2000" dirty="0"/>
              <a:t>  Click on the “</a:t>
            </a:r>
            <a:r>
              <a:rPr lang="en-US" sz="2000" b="1" i="1" dirty="0"/>
              <a:t>Send</a:t>
            </a:r>
            <a:r>
              <a:rPr lang="en-US" sz="2000" dirty="0"/>
              <a:t>” button.</a:t>
            </a:r>
          </a:p>
          <a:p>
            <a:pPr algn="just">
              <a:buFont typeface="+mj-lt"/>
              <a:buAutoNum type="arabicPeriod"/>
            </a:pPr>
            <a:r>
              <a:rPr lang="en-US" sz="2000" dirty="0"/>
              <a:t>  View the response body and other details.</a:t>
            </a:r>
            <a:endParaRPr lang="en-US" sz="2000" b="0" i="0" dirty="0">
              <a:effectLst/>
            </a:endParaRPr>
          </a:p>
        </p:txBody>
      </p:sp>
      <p:pic>
        <p:nvPicPr>
          <p:cNvPr id="2050" name="Picture 2" descr="https://cdn.guru99.com/images/1/011119_1057_PostmanTuto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4206" y="3949709"/>
            <a:ext cx="7777829" cy="271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21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Understanding How to Use Postman</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pic>
        <p:nvPicPr>
          <p:cNvPr id="3074" name="Picture 2" descr="https://cdn.guru99.com/images/1/011119_1057_PostmanTuto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699" y="1733044"/>
            <a:ext cx="6712130" cy="50222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5320" y="1096860"/>
            <a:ext cx="10853057" cy="646331"/>
          </a:xfrm>
          <a:prstGeom prst="rect">
            <a:avLst/>
          </a:prstGeom>
        </p:spPr>
        <p:txBody>
          <a:bodyPr wrap="square">
            <a:spAutoFit/>
          </a:bodyPr>
          <a:lstStyle/>
          <a:p>
            <a:r>
              <a:rPr lang="en-US" dirty="0">
                <a:solidFill>
                  <a:srgbClr val="222222"/>
                </a:solidFill>
              </a:rPr>
              <a:t>Get requests are used to retrieve information from the given URL. There will be no changes done to the endpoint.</a:t>
            </a:r>
          </a:p>
          <a:p>
            <a:r>
              <a:rPr lang="en-US" dirty="0">
                <a:solidFill>
                  <a:srgbClr val="222222"/>
                </a:solidFill>
              </a:rPr>
              <a:t>We will use the following URL for all examples in this Postman tutorial</a:t>
            </a:r>
            <a:endParaRPr lang="en-US" b="0" i="0" dirty="0">
              <a:solidFill>
                <a:srgbClr val="222222"/>
              </a:solidFill>
              <a:effectLst/>
            </a:endParaRPr>
          </a:p>
        </p:txBody>
      </p:sp>
    </p:spTree>
    <p:extLst>
      <p:ext uri="{BB962C8B-B14F-4D97-AF65-F5344CB8AC3E}">
        <p14:creationId xmlns:p14="http://schemas.microsoft.com/office/powerpoint/2010/main" val="8912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EPM Data Model</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Rectangle 11"/>
          <p:cNvSpPr/>
          <p:nvPr/>
        </p:nvSpPr>
        <p:spPr>
          <a:xfrm>
            <a:off x="620913" y="1093259"/>
            <a:ext cx="11039165" cy="646331"/>
          </a:xfrm>
          <a:prstGeom prst="rect">
            <a:avLst/>
          </a:prstGeom>
        </p:spPr>
        <p:txBody>
          <a:bodyPr wrap="square">
            <a:spAutoFit/>
          </a:bodyPr>
          <a:lstStyle/>
          <a:p>
            <a:r>
              <a:rPr lang="en-US" sz="1800" dirty="0"/>
              <a:t>Real-time like demo data model which includes database tables, FMs, classes, Scenarios for training purpose and very much similar to real-life.</a:t>
            </a:r>
          </a:p>
        </p:txBody>
      </p:sp>
      <p:sp>
        <p:nvSpPr>
          <p:cNvPr id="16" name="Rectangle 15">
            <a:extLst>
              <a:ext uri="{FF2B5EF4-FFF2-40B4-BE49-F238E27FC236}">
                <a16:creationId xmlns:a16="http://schemas.microsoft.com/office/drawing/2014/main" id="{A7FDDF0D-FDA7-4B31-A198-460F43D91E11}"/>
              </a:ext>
            </a:extLst>
          </p:cNvPr>
          <p:cNvSpPr/>
          <p:nvPr/>
        </p:nvSpPr>
        <p:spPr>
          <a:xfrm>
            <a:off x="4839318" y="2608385"/>
            <a:ext cx="2672861" cy="304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ITeIO</a:t>
            </a:r>
          </a:p>
          <a:p>
            <a:pPr algn="ctr"/>
            <a:r>
              <a:rPr lang="en-US" sz="1800" dirty="0">
                <a:solidFill>
                  <a:schemeClr val="bg1"/>
                </a:solidFill>
              </a:rPr>
              <a:t>Electronics goods supplier (Amazon)</a:t>
            </a:r>
          </a:p>
        </p:txBody>
      </p:sp>
      <p:sp>
        <p:nvSpPr>
          <p:cNvPr id="17" name="Rectangle 16">
            <a:extLst>
              <a:ext uri="{FF2B5EF4-FFF2-40B4-BE49-F238E27FC236}">
                <a16:creationId xmlns:a16="http://schemas.microsoft.com/office/drawing/2014/main" id="{FBDFF3DE-8D3A-4A4E-988E-AD8F91BD41E8}"/>
              </a:ext>
            </a:extLst>
          </p:cNvPr>
          <p:cNvSpPr/>
          <p:nvPr/>
        </p:nvSpPr>
        <p:spPr>
          <a:xfrm>
            <a:off x="378687" y="3557954"/>
            <a:ext cx="215411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Customers (BP)</a:t>
            </a:r>
          </a:p>
        </p:txBody>
      </p:sp>
      <p:cxnSp>
        <p:nvCxnSpPr>
          <p:cNvPr id="18" name="Straight Arrow Connector 17">
            <a:extLst>
              <a:ext uri="{FF2B5EF4-FFF2-40B4-BE49-F238E27FC236}">
                <a16:creationId xmlns:a16="http://schemas.microsoft.com/office/drawing/2014/main" id="{24CD8572-30DA-44A5-ADEC-2185C9FB1DB3}"/>
              </a:ext>
            </a:extLst>
          </p:cNvPr>
          <p:cNvCxnSpPr/>
          <p:nvPr/>
        </p:nvCxnSpPr>
        <p:spPr>
          <a:xfrm>
            <a:off x="2532803" y="3681046"/>
            <a:ext cx="2306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D18F19-8719-487B-BF1E-C0B074FDA781}"/>
              </a:ext>
            </a:extLst>
          </p:cNvPr>
          <p:cNvSpPr txBox="1"/>
          <p:nvPr/>
        </p:nvSpPr>
        <p:spPr>
          <a:xfrm>
            <a:off x="2679700" y="2539380"/>
            <a:ext cx="2095141" cy="1477328"/>
          </a:xfrm>
          <a:prstGeom prst="rect">
            <a:avLst/>
          </a:prstGeom>
          <a:noFill/>
        </p:spPr>
        <p:txBody>
          <a:bodyPr wrap="square" rtlCol="0">
            <a:spAutoFit/>
          </a:bodyPr>
          <a:lstStyle/>
          <a:p>
            <a:r>
              <a:rPr lang="en-US" sz="1800" dirty="0"/>
              <a:t>Sales Order Header</a:t>
            </a:r>
          </a:p>
          <a:p>
            <a:r>
              <a:rPr lang="en-US" sz="1800" dirty="0"/>
              <a:t>Items</a:t>
            </a:r>
          </a:p>
          <a:p>
            <a:r>
              <a:rPr lang="en-US" sz="1800" b="1" dirty="0"/>
              <a:t>10 Laptops</a:t>
            </a:r>
          </a:p>
          <a:p>
            <a:r>
              <a:rPr lang="en-US" sz="1800" b="1" dirty="0"/>
              <a:t>3 HDD</a:t>
            </a:r>
          </a:p>
          <a:p>
            <a:r>
              <a:rPr lang="en-US" sz="1800" b="1" dirty="0"/>
              <a:t>5 Projectors</a:t>
            </a:r>
          </a:p>
        </p:txBody>
      </p:sp>
      <p:cxnSp>
        <p:nvCxnSpPr>
          <p:cNvPr id="23" name="Connector: Elbow 15">
            <a:extLst>
              <a:ext uri="{FF2B5EF4-FFF2-40B4-BE49-F238E27FC236}">
                <a16:creationId xmlns:a16="http://schemas.microsoft.com/office/drawing/2014/main" id="{35EF5943-52E0-429D-AE4C-24A49C13861D}"/>
              </a:ext>
            </a:extLst>
          </p:cNvPr>
          <p:cNvCxnSpPr/>
          <p:nvPr/>
        </p:nvCxnSpPr>
        <p:spPr>
          <a:xfrm>
            <a:off x="7512179" y="4859215"/>
            <a:ext cx="955432" cy="931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8DFB487-7E78-4571-A6D6-E332828971D0}"/>
              </a:ext>
            </a:extLst>
          </p:cNvPr>
          <p:cNvSpPr/>
          <p:nvPr/>
        </p:nvSpPr>
        <p:spPr>
          <a:xfrm>
            <a:off x="8507091" y="5325207"/>
            <a:ext cx="1308673" cy="1160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Stock</a:t>
            </a:r>
          </a:p>
        </p:txBody>
      </p:sp>
      <p:cxnSp>
        <p:nvCxnSpPr>
          <p:cNvPr id="26" name="Straight Arrow Connector 25">
            <a:extLst>
              <a:ext uri="{FF2B5EF4-FFF2-40B4-BE49-F238E27FC236}">
                <a16:creationId xmlns:a16="http://schemas.microsoft.com/office/drawing/2014/main" id="{49FC1D51-B5CA-4962-BB12-4A470439B989}"/>
              </a:ext>
            </a:extLst>
          </p:cNvPr>
          <p:cNvCxnSpPr/>
          <p:nvPr/>
        </p:nvCxnSpPr>
        <p:spPr>
          <a:xfrm>
            <a:off x="7512179" y="3628466"/>
            <a:ext cx="2404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B83B140-34A3-4B57-9F77-9CCCC0E0DAA8}"/>
              </a:ext>
            </a:extLst>
          </p:cNvPr>
          <p:cNvCxnSpPr>
            <a:cxnSpLocks/>
            <a:stCxn id="16" idx="1"/>
          </p:cNvCxnSpPr>
          <p:nvPr/>
        </p:nvCxnSpPr>
        <p:spPr>
          <a:xfrm flipH="1" flipV="1">
            <a:off x="2532803" y="4129454"/>
            <a:ext cx="23065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248C224-9565-4C7F-8EB1-56ED0AADA16C}"/>
              </a:ext>
            </a:extLst>
          </p:cNvPr>
          <p:cNvSpPr txBox="1"/>
          <p:nvPr/>
        </p:nvSpPr>
        <p:spPr>
          <a:xfrm>
            <a:off x="2665807" y="4200747"/>
            <a:ext cx="1674161" cy="1477328"/>
          </a:xfrm>
          <a:prstGeom prst="rect">
            <a:avLst/>
          </a:prstGeom>
          <a:noFill/>
        </p:spPr>
        <p:txBody>
          <a:bodyPr wrap="square">
            <a:spAutoFit/>
          </a:bodyPr>
          <a:lstStyle/>
          <a:p>
            <a:r>
              <a:rPr lang="en-US" sz="1800" b="1" dirty="0"/>
              <a:t>Invoice</a:t>
            </a:r>
          </a:p>
          <a:p>
            <a:r>
              <a:rPr lang="en-US" sz="1800" b="1" dirty="0"/>
              <a:t>Invoice Items</a:t>
            </a:r>
          </a:p>
          <a:p>
            <a:r>
              <a:rPr lang="en-US" sz="1800" dirty="0"/>
              <a:t>6 laptop</a:t>
            </a:r>
          </a:p>
          <a:p>
            <a:r>
              <a:rPr lang="en-US" sz="1800" dirty="0"/>
              <a:t>3 HDD</a:t>
            </a:r>
          </a:p>
          <a:p>
            <a:r>
              <a:rPr lang="en-US" sz="1800" dirty="0"/>
              <a:t>2 Projector</a:t>
            </a:r>
          </a:p>
        </p:txBody>
      </p:sp>
      <p:sp>
        <p:nvSpPr>
          <p:cNvPr id="29" name="TextBox 28">
            <a:extLst>
              <a:ext uri="{FF2B5EF4-FFF2-40B4-BE49-F238E27FC236}">
                <a16:creationId xmlns:a16="http://schemas.microsoft.com/office/drawing/2014/main" id="{500604B6-6B21-4C23-B536-7BCAABFBCA13}"/>
              </a:ext>
            </a:extLst>
          </p:cNvPr>
          <p:cNvSpPr txBox="1"/>
          <p:nvPr/>
        </p:nvSpPr>
        <p:spPr>
          <a:xfrm>
            <a:off x="207267" y="5686703"/>
            <a:ext cx="5240216" cy="369332"/>
          </a:xfrm>
          <a:prstGeom prst="rect">
            <a:avLst/>
          </a:prstGeom>
          <a:noFill/>
        </p:spPr>
        <p:txBody>
          <a:bodyPr wrap="square" rtlCol="0">
            <a:spAutoFit/>
          </a:bodyPr>
          <a:lstStyle/>
          <a:p>
            <a:r>
              <a:rPr lang="en-US" sz="1800" b="1" dirty="0"/>
              <a:t>Invoice Line Item  &lt;=    Sales Order Line item</a:t>
            </a:r>
          </a:p>
        </p:txBody>
      </p:sp>
      <p:sp>
        <p:nvSpPr>
          <p:cNvPr id="30" name="TextBox 29">
            <a:extLst>
              <a:ext uri="{FF2B5EF4-FFF2-40B4-BE49-F238E27FC236}">
                <a16:creationId xmlns:a16="http://schemas.microsoft.com/office/drawing/2014/main" id="{C1BC4AC4-30FF-41B8-AA72-7EA13EDBD12E}"/>
              </a:ext>
            </a:extLst>
          </p:cNvPr>
          <p:cNvSpPr txBox="1"/>
          <p:nvPr/>
        </p:nvSpPr>
        <p:spPr>
          <a:xfrm>
            <a:off x="7610275" y="2179340"/>
            <a:ext cx="2510344" cy="1754326"/>
          </a:xfrm>
          <a:prstGeom prst="rect">
            <a:avLst/>
          </a:prstGeom>
          <a:noFill/>
        </p:spPr>
        <p:txBody>
          <a:bodyPr wrap="square" rtlCol="0">
            <a:spAutoFit/>
          </a:bodyPr>
          <a:lstStyle/>
          <a:p>
            <a:r>
              <a:rPr lang="en-US" sz="1800" dirty="0"/>
              <a:t>Purchase Order Header</a:t>
            </a:r>
          </a:p>
          <a:p>
            <a:r>
              <a:rPr lang="en-US" sz="1800" dirty="0"/>
              <a:t>Items</a:t>
            </a:r>
          </a:p>
          <a:p>
            <a:r>
              <a:rPr lang="en-US" sz="1800" b="1" dirty="0"/>
              <a:t>100 Laptops</a:t>
            </a:r>
          </a:p>
          <a:p>
            <a:r>
              <a:rPr lang="en-US" sz="1800" b="1" dirty="0"/>
              <a:t>300 HDD</a:t>
            </a:r>
          </a:p>
          <a:p>
            <a:r>
              <a:rPr lang="en-US" sz="1800" b="1" dirty="0"/>
              <a:t>50 Projectors</a:t>
            </a:r>
          </a:p>
          <a:p>
            <a:r>
              <a:rPr lang="en-US" sz="1800" b="1" dirty="0"/>
              <a:t>….</a:t>
            </a:r>
          </a:p>
        </p:txBody>
      </p:sp>
      <p:cxnSp>
        <p:nvCxnSpPr>
          <p:cNvPr id="31" name="Straight Arrow Connector 30">
            <a:extLst>
              <a:ext uri="{FF2B5EF4-FFF2-40B4-BE49-F238E27FC236}">
                <a16:creationId xmlns:a16="http://schemas.microsoft.com/office/drawing/2014/main" id="{2814C04B-9EA8-4512-B1A1-8E6DE869D0C9}"/>
              </a:ext>
            </a:extLst>
          </p:cNvPr>
          <p:cNvCxnSpPr/>
          <p:nvPr/>
        </p:nvCxnSpPr>
        <p:spPr>
          <a:xfrm flipH="1">
            <a:off x="7512179" y="3874477"/>
            <a:ext cx="2485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C48DD134-7EED-44DA-B62D-B01C0A631888}"/>
              </a:ext>
            </a:extLst>
          </p:cNvPr>
          <p:cNvSpPr/>
          <p:nvPr/>
        </p:nvSpPr>
        <p:spPr>
          <a:xfrm>
            <a:off x="141295" y="1852246"/>
            <a:ext cx="1960685" cy="474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Products</a:t>
            </a:r>
          </a:p>
        </p:txBody>
      </p:sp>
      <p:cxnSp>
        <p:nvCxnSpPr>
          <p:cNvPr id="33" name="Connector: Elbow 8">
            <a:extLst>
              <a:ext uri="{FF2B5EF4-FFF2-40B4-BE49-F238E27FC236}">
                <a16:creationId xmlns:a16="http://schemas.microsoft.com/office/drawing/2014/main" id="{C291BDF1-F102-46CC-97D2-4ADB67520AE5}"/>
              </a:ext>
            </a:extLst>
          </p:cNvPr>
          <p:cNvCxnSpPr/>
          <p:nvPr/>
        </p:nvCxnSpPr>
        <p:spPr>
          <a:xfrm flipV="1">
            <a:off x="2101980" y="2087626"/>
            <a:ext cx="304800" cy="201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A6572E70-5E80-4FF4-8593-9F99645D9042}"/>
              </a:ext>
            </a:extLst>
          </p:cNvPr>
          <p:cNvSpPr/>
          <p:nvPr/>
        </p:nvSpPr>
        <p:spPr>
          <a:xfrm>
            <a:off x="2406780" y="1850233"/>
            <a:ext cx="1960685" cy="474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Texts</a:t>
            </a:r>
          </a:p>
        </p:txBody>
      </p:sp>
      <p:sp>
        <p:nvSpPr>
          <p:cNvPr id="35" name="Rectangle 34">
            <a:extLst>
              <a:ext uri="{FF2B5EF4-FFF2-40B4-BE49-F238E27FC236}">
                <a16:creationId xmlns:a16="http://schemas.microsoft.com/office/drawing/2014/main" id="{7A9D342A-9685-48AF-AC7B-FD07D852A70A}"/>
              </a:ext>
            </a:extLst>
          </p:cNvPr>
          <p:cNvSpPr/>
          <p:nvPr/>
        </p:nvSpPr>
        <p:spPr>
          <a:xfrm>
            <a:off x="9916960" y="3439161"/>
            <a:ext cx="215411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Suppliers (BP)</a:t>
            </a:r>
          </a:p>
        </p:txBody>
      </p:sp>
      <p:sp>
        <p:nvSpPr>
          <p:cNvPr id="36" name="TextBox 35">
            <a:extLst>
              <a:ext uri="{FF2B5EF4-FFF2-40B4-BE49-F238E27FC236}">
                <a16:creationId xmlns:a16="http://schemas.microsoft.com/office/drawing/2014/main" id="{7833E5C3-245B-478C-A578-15CFAA5784EE}"/>
              </a:ext>
            </a:extLst>
          </p:cNvPr>
          <p:cNvSpPr txBox="1"/>
          <p:nvPr/>
        </p:nvSpPr>
        <p:spPr>
          <a:xfrm>
            <a:off x="9838828" y="5563716"/>
            <a:ext cx="2146759" cy="923330"/>
          </a:xfrm>
          <a:prstGeom prst="rect">
            <a:avLst/>
          </a:prstGeom>
          <a:noFill/>
        </p:spPr>
        <p:txBody>
          <a:bodyPr wrap="square" rtlCol="0">
            <a:spAutoFit/>
          </a:bodyPr>
          <a:lstStyle/>
          <a:p>
            <a:r>
              <a:rPr lang="en-US" sz="1800" dirty="0"/>
              <a:t>6 laptop</a:t>
            </a:r>
          </a:p>
          <a:p>
            <a:r>
              <a:rPr lang="en-US" sz="1800" dirty="0"/>
              <a:t>3 HDD</a:t>
            </a:r>
          </a:p>
          <a:p>
            <a:r>
              <a:rPr lang="en-US" sz="1800" dirty="0"/>
              <a:t>2 Projector</a:t>
            </a:r>
          </a:p>
        </p:txBody>
      </p:sp>
    </p:spTree>
    <p:extLst>
      <p:ext uri="{BB962C8B-B14F-4D97-AF65-F5344CB8AC3E}">
        <p14:creationId xmlns:p14="http://schemas.microsoft.com/office/powerpoint/2010/main" val="140477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Important Tables for EPM</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2668874E-C0FA-4ADA-BBF6-2FE5710B408A}"/>
              </a:ext>
            </a:extLst>
          </p:cNvPr>
          <p:cNvSpPr txBox="1"/>
          <p:nvPr/>
        </p:nvSpPr>
        <p:spPr>
          <a:xfrm>
            <a:off x="655321" y="1136049"/>
            <a:ext cx="10585176" cy="2585323"/>
          </a:xfrm>
          <a:prstGeom prst="rect">
            <a:avLst/>
          </a:prstGeom>
          <a:noFill/>
        </p:spPr>
        <p:txBody>
          <a:bodyPr wrap="square" rtlCol="0">
            <a:spAutoFit/>
          </a:bodyPr>
          <a:lstStyle/>
          <a:p>
            <a:r>
              <a:rPr lang="en-US" sz="1800" dirty="0"/>
              <a:t>SNWD_PD – Products</a:t>
            </a:r>
          </a:p>
          <a:p>
            <a:r>
              <a:rPr lang="en-US" sz="1800" dirty="0"/>
              <a:t>SNWD_TEXTS – Product Descriptions</a:t>
            </a:r>
          </a:p>
          <a:p>
            <a:r>
              <a:rPr lang="en-US" sz="1800" dirty="0"/>
              <a:t>SNWD_BPA – Business Partners</a:t>
            </a:r>
          </a:p>
          <a:p>
            <a:r>
              <a:rPr lang="en-US" sz="1800" dirty="0"/>
              <a:t>SNWD_AD – BP Addresses</a:t>
            </a:r>
          </a:p>
          <a:p>
            <a:r>
              <a:rPr lang="en-US" sz="1800" dirty="0"/>
              <a:t>SNWD_SO – Sales orders</a:t>
            </a:r>
          </a:p>
          <a:p>
            <a:r>
              <a:rPr lang="en-US" sz="1800" dirty="0"/>
              <a:t>SNWD_SO_I – Sales Order Items</a:t>
            </a:r>
          </a:p>
          <a:p>
            <a:r>
              <a:rPr lang="en-US" sz="1800" dirty="0"/>
              <a:t>SNWD_SO_INV_HEAD – Invoice header</a:t>
            </a:r>
          </a:p>
          <a:p>
            <a:r>
              <a:rPr lang="en-US" sz="1800" dirty="0"/>
              <a:t>SNWD_SO_INV_ITEMS – Invoice items</a:t>
            </a:r>
          </a:p>
          <a:p>
            <a:r>
              <a:rPr lang="en-US" sz="1800" dirty="0"/>
              <a:t>….</a:t>
            </a:r>
          </a:p>
        </p:txBody>
      </p:sp>
      <p:pic>
        <p:nvPicPr>
          <p:cNvPr id="17" name="Picture 16">
            <a:extLst>
              <a:ext uri="{FF2B5EF4-FFF2-40B4-BE49-F238E27FC236}">
                <a16:creationId xmlns:a16="http://schemas.microsoft.com/office/drawing/2014/main" id="{2BDCD23B-D96C-48F1-A992-C41726D3AABF}"/>
              </a:ext>
            </a:extLst>
          </p:cNvPr>
          <p:cNvPicPr>
            <a:picLocks noChangeAspect="1"/>
          </p:cNvPicPr>
          <p:nvPr/>
        </p:nvPicPr>
        <p:blipFill>
          <a:blip r:embed="rId4"/>
          <a:stretch>
            <a:fillRect/>
          </a:stretch>
        </p:blipFill>
        <p:spPr>
          <a:xfrm>
            <a:off x="5000745" y="1072449"/>
            <a:ext cx="6741566" cy="5427474"/>
          </a:xfrm>
          <a:prstGeom prst="rect">
            <a:avLst/>
          </a:prstGeom>
        </p:spPr>
      </p:pic>
      <p:sp>
        <p:nvSpPr>
          <p:cNvPr id="2" name="Rectangle 1"/>
          <p:cNvSpPr/>
          <p:nvPr/>
        </p:nvSpPr>
        <p:spPr>
          <a:xfrm>
            <a:off x="9563100" y="5863463"/>
            <a:ext cx="2311237"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10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Creating OData Service</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744364" y="1043576"/>
            <a:ext cx="8894619" cy="369332"/>
          </a:xfrm>
          <a:prstGeom prst="rect">
            <a:avLst/>
          </a:prstGeom>
          <a:noFill/>
        </p:spPr>
        <p:txBody>
          <a:bodyPr wrap="square" rtlCol="0">
            <a:spAutoFit/>
          </a:bodyPr>
          <a:lstStyle/>
          <a:p>
            <a:r>
              <a:rPr lang="en-US" b="1" dirty="0"/>
              <a:t>Step1</a:t>
            </a:r>
            <a:r>
              <a:rPr lang="en-US" b="1"/>
              <a:t>: </a:t>
            </a:r>
            <a:r>
              <a:rPr lang="en-US"/>
              <a:t> Start </a:t>
            </a:r>
            <a:r>
              <a:rPr lang="en-US" dirty="0"/>
              <a:t>your SAP LOGON, and to Sap Gateway Service Builder(SEGW) and click on Create</a:t>
            </a:r>
            <a:endParaRPr lang="en-IN" b="0" i="0" dirty="0">
              <a:solidFill>
                <a:schemeClr val="bg2">
                  <a:lumMod val="75000"/>
                </a:schemeClr>
              </a:solidFill>
              <a:effectLst/>
              <a:latin typeface="Calibri" panose="020F0502020204030204" pitchFamily="34" charset="0"/>
              <a:cs typeface="Calibri" panose="020F0502020204030204" pitchFamily="34" charset="0"/>
            </a:endParaRPr>
          </a:p>
        </p:txBody>
      </p:sp>
      <p:sp>
        <p:nvSpPr>
          <p:cNvPr id="16" name="Arrow: Chevron 12">
            <a:extLst>
              <a:ext uri="{FF2B5EF4-FFF2-40B4-BE49-F238E27FC236}">
                <a16:creationId xmlns:a16="http://schemas.microsoft.com/office/drawing/2014/main" id="{B742CD6F-594B-4162-BCA8-A183ADE25A30}"/>
              </a:ext>
            </a:extLst>
          </p:cNvPr>
          <p:cNvSpPr/>
          <p:nvPr/>
        </p:nvSpPr>
        <p:spPr>
          <a:xfrm>
            <a:off x="5188880" y="2352130"/>
            <a:ext cx="818219" cy="105495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7" name="Picture 16">
            <a:extLst>
              <a:ext uri="{FF2B5EF4-FFF2-40B4-BE49-F238E27FC236}">
                <a16:creationId xmlns:a16="http://schemas.microsoft.com/office/drawing/2014/main" id="{FB29C320-442E-445E-A326-59699D09C6E2}"/>
              </a:ext>
            </a:extLst>
          </p:cNvPr>
          <p:cNvPicPr>
            <a:picLocks noChangeAspect="1"/>
          </p:cNvPicPr>
          <p:nvPr/>
        </p:nvPicPr>
        <p:blipFill>
          <a:blip r:embed="rId4"/>
          <a:stretch>
            <a:fillRect/>
          </a:stretch>
        </p:blipFill>
        <p:spPr>
          <a:xfrm>
            <a:off x="939221" y="1754656"/>
            <a:ext cx="3905874" cy="2518475"/>
          </a:xfrm>
          <a:prstGeom prst="rect">
            <a:avLst/>
          </a:prstGeom>
        </p:spPr>
      </p:pic>
      <p:pic>
        <p:nvPicPr>
          <p:cNvPr id="18" name="Picture 17">
            <a:extLst>
              <a:ext uri="{FF2B5EF4-FFF2-40B4-BE49-F238E27FC236}">
                <a16:creationId xmlns:a16="http://schemas.microsoft.com/office/drawing/2014/main" id="{D23239F6-8AAD-4999-B572-29B5692BCD3B}"/>
              </a:ext>
            </a:extLst>
          </p:cNvPr>
          <p:cNvPicPr>
            <a:picLocks noChangeAspect="1"/>
          </p:cNvPicPr>
          <p:nvPr/>
        </p:nvPicPr>
        <p:blipFill>
          <a:blip r:embed="rId5"/>
          <a:stretch>
            <a:fillRect/>
          </a:stretch>
        </p:blipFill>
        <p:spPr>
          <a:xfrm>
            <a:off x="6284993" y="1656161"/>
            <a:ext cx="3562467" cy="2518475"/>
          </a:xfrm>
          <a:prstGeom prst="rect">
            <a:avLst/>
          </a:prstGeom>
        </p:spPr>
      </p:pic>
      <p:pic>
        <p:nvPicPr>
          <p:cNvPr id="20" name="Picture 19">
            <a:extLst>
              <a:ext uri="{FF2B5EF4-FFF2-40B4-BE49-F238E27FC236}">
                <a16:creationId xmlns:a16="http://schemas.microsoft.com/office/drawing/2014/main" id="{B15B9B51-2F12-421C-9AC0-399DE3E7085B}"/>
              </a:ext>
            </a:extLst>
          </p:cNvPr>
          <p:cNvPicPr>
            <a:picLocks noChangeAspect="1"/>
          </p:cNvPicPr>
          <p:nvPr/>
        </p:nvPicPr>
        <p:blipFill>
          <a:blip r:embed="rId6"/>
          <a:stretch>
            <a:fillRect/>
          </a:stretch>
        </p:blipFill>
        <p:spPr>
          <a:xfrm>
            <a:off x="3247398" y="5481980"/>
            <a:ext cx="5319221" cy="784928"/>
          </a:xfrm>
          <a:prstGeom prst="rect">
            <a:avLst/>
          </a:prstGeom>
        </p:spPr>
      </p:pic>
      <p:sp>
        <p:nvSpPr>
          <p:cNvPr id="23" name="Arrow: Chevron 19">
            <a:extLst>
              <a:ext uri="{FF2B5EF4-FFF2-40B4-BE49-F238E27FC236}">
                <a16:creationId xmlns:a16="http://schemas.microsoft.com/office/drawing/2014/main" id="{19A24817-8FCD-43DA-BED9-542AE5A6E18E}"/>
              </a:ext>
            </a:extLst>
          </p:cNvPr>
          <p:cNvSpPr/>
          <p:nvPr/>
        </p:nvSpPr>
        <p:spPr>
          <a:xfrm rot="5400000">
            <a:off x="5259509" y="4311902"/>
            <a:ext cx="644282" cy="1028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04963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Creating OData Service</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5" name="TextBox 24">
            <a:extLst>
              <a:ext uri="{FF2B5EF4-FFF2-40B4-BE49-F238E27FC236}">
                <a16:creationId xmlns:a16="http://schemas.microsoft.com/office/drawing/2014/main" id="{5C430C02-DD67-4E7F-81BC-3FE9A4559CC3}"/>
              </a:ext>
            </a:extLst>
          </p:cNvPr>
          <p:cNvSpPr txBox="1"/>
          <p:nvPr/>
        </p:nvSpPr>
        <p:spPr>
          <a:xfrm>
            <a:off x="666171" y="1010925"/>
            <a:ext cx="889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Step2: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Defining the Data Model (Blue print of data)</a:t>
            </a:r>
            <a:endParaRPr kumimoji="0" lang="en-IN" sz="1800" b="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26" name="Picture 25">
            <a:extLst>
              <a:ext uri="{FF2B5EF4-FFF2-40B4-BE49-F238E27FC236}">
                <a16:creationId xmlns:a16="http://schemas.microsoft.com/office/drawing/2014/main" id="{10A23472-29B3-408B-9450-F64286D7C7EC}"/>
              </a:ext>
            </a:extLst>
          </p:cNvPr>
          <p:cNvPicPr>
            <a:picLocks noChangeAspect="1"/>
          </p:cNvPicPr>
          <p:nvPr/>
        </p:nvPicPr>
        <p:blipFill>
          <a:blip r:embed="rId4"/>
          <a:stretch>
            <a:fillRect/>
          </a:stretch>
        </p:blipFill>
        <p:spPr>
          <a:xfrm>
            <a:off x="734744" y="1684265"/>
            <a:ext cx="4353336" cy="2636044"/>
          </a:xfrm>
          <a:prstGeom prst="rect">
            <a:avLst/>
          </a:prstGeom>
        </p:spPr>
      </p:pic>
      <p:pic>
        <p:nvPicPr>
          <p:cNvPr id="27" name="Picture 26">
            <a:extLst>
              <a:ext uri="{FF2B5EF4-FFF2-40B4-BE49-F238E27FC236}">
                <a16:creationId xmlns:a16="http://schemas.microsoft.com/office/drawing/2014/main" id="{541ABEA4-4E1A-4993-A660-025E5271D5D7}"/>
              </a:ext>
            </a:extLst>
          </p:cNvPr>
          <p:cNvPicPr>
            <a:picLocks noChangeAspect="1"/>
          </p:cNvPicPr>
          <p:nvPr/>
        </p:nvPicPr>
        <p:blipFill>
          <a:blip r:embed="rId5"/>
          <a:stretch>
            <a:fillRect/>
          </a:stretch>
        </p:blipFill>
        <p:spPr>
          <a:xfrm>
            <a:off x="6150166" y="1684264"/>
            <a:ext cx="5330113" cy="2636043"/>
          </a:xfrm>
          <a:prstGeom prst="rect">
            <a:avLst/>
          </a:prstGeom>
        </p:spPr>
      </p:pic>
      <p:sp>
        <p:nvSpPr>
          <p:cNvPr id="28" name="Arrow: Chevron 8">
            <a:extLst>
              <a:ext uri="{FF2B5EF4-FFF2-40B4-BE49-F238E27FC236}">
                <a16:creationId xmlns:a16="http://schemas.microsoft.com/office/drawing/2014/main" id="{0047DAE0-3362-48BB-8261-4D011501778B}"/>
              </a:ext>
            </a:extLst>
          </p:cNvPr>
          <p:cNvSpPr/>
          <p:nvPr/>
        </p:nvSpPr>
        <p:spPr>
          <a:xfrm>
            <a:off x="5164280" y="2515794"/>
            <a:ext cx="833583" cy="9729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7682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Creating OData Service</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706264" y="1020390"/>
            <a:ext cx="889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Step3: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Creating Properties for data model (from bapi_epm_product_get_list (tcode</a:t>
            </a:r>
            <a:r>
              <a:rPr lang="en-US" dirty="0">
                <a:solidFill>
                  <a:prstClr val="black"/>
                </a:solidFill>
                <a:latin typeface="Calibri" panose="020F0502020204030204"/>
              </a:rPr>
              <a:t>- se37</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8B5CF3B1-7D1F-49A6-AF48-FD2A48307320}"/>
              </a:ext>
            </a:extLst>
          </p:cNvPr>
          <p:cNvPicPr>
            <a:picLocks noChangeAspect="1"/>
          </p:cNvPicPr>
          <p:nvPr/>
        </p:nvPicPr>
        <p:blipFill>
          <a:blip r:embed="rId3"/>
          <a:stretch>
            <a:fillRect/>
          </a:stretch>
        </p:blipFill>
        <p:spPr>
          <a:xfrm>
            <a:off x="424871" y="1546680"/>
            <a:ext cx="11347910" cy="4661312"/>
          </a:xfrm>
          <a:prstGeom prst="rect">
            <a:avLst/>
          </a:prstGeom>
        </p:spPr>
      </p:pic>
    </p:spTree>
    <p:extLst>
      <p:ext uri="{BB962C8B-B14F-4D97-AF65-F5344CB8AC3E}">
        <p14:creationId xmlns:p14="http://schemas.microsoft.com/office/powerpoint/2010/main" val="107029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Creating OData Service</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769764" y="1117175"/>
            <a:ext cx="889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Step4: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Creating entity set to perform actual CURD operations and service generation</a:t>
            </a:r>
            <a:endParaRPr kumimoji="0" lang="en-IN" sz="1800" b="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EAEAA13E-4223-4E1C-AD28-0035CF30881F}"/>
              </a:ext>
            </a:extLst>
          </p:cNvPr>
          <p:cNvPicPr>
            <a:picLocks noChangeAspect="1"/>
          </p:cNvPicPr>
          <p:nvPr/>
        </p:nvPicPr>
        <p:blipFill>
          <a:blip r:embed="rId4"/>
          <a:stretch>
            <a:fillRect/>
          </a:stretch>
        </p:blipFill>
        <p:spPr>
          <a:xfrm>
            <a:off x="424871" y="1675989"/>
            <a:ext cx="2850127" cy="1921598"/>
          </a:xfrm>
          <a:prstGeom prst="rect">
            <a:avLst/>
          </a:prstGeom>
        </p:spPr>
      </p:pic>
      <p:pic>
        <p:nvPicPr>
          <p:cNvPr id="17" name="Picture 16">
            <a:extLst>
              <a:ext uri="{FF2B5EF4-FFF2-40B4-BE49-F238E27FC236}">
                <a16:creationId xmlns:a16="http://schemas.microsoft.com/office/drawing/2014/main" id="{10E27A1B-8D28-456A-B4C4-00A3EC9E6344}"/>
              </a:ext>
            </a:extLst>
          </p:cNvPr>
          <p:cNvPicPr>
            <a:picLocks noChangeAspect="1"/>
          </p:cNvPicPr>
          <p:nvPr/>
        </p:nvPicPr>
        <p:blipFill>
          <a:blip r:embed="rId5"/>
          <a:stretch>
            <a:fillRect/>
          </a:stretch>
        </p:blipFill>
        <p:spPr>
          <a:xfrm>
            <a:off x="4350326" y="1675989"/>
            <a:ext cx="7287491" cy="1921598"/>
          </a:xfrm>
          <a:prstGeom prst="rect">
            <a:avLst/>
          </a:prstGeom>
        </p:spPr>
      </p:pic>
      <p:pic>
        <p:nvPicPr>
          <p:cNvPr id="18" name="Picture 17">
            <a:extLst>
              <a:ext uri="{FF2B5EF4-FFF2-40B4-BE49-F238E27FC236}">
                <a16:creationId xmlns:a16="http://schemas.microsoft.com/office/drawing/2014/main" id="{CCE0BA63-6536-4075-B363-4DF269421387}"/>
              </a:ext>
            </a:extLst>
          </p:cNvPr>
          <p:cNvPicPr>
            <a:picLocks noChangeAspect="1"/>
          </p:cNvPicPr>
          <p:nvPr/>
        </p:nvPicPr>
        <p:blipFill>
          <a:blip r:embed="rId6"/>
          <a:stretch>
            <a:fillRect/>
          </a:stretch>
        </p:blipFill>
        <p:spPr>
          <a:xfrm>
            <a:off x="8361201" y="4657501"/>
            <a:ext cx="3523707" cy="1024017"/>
          </a:xfrm>
          <a:prstGeom prst="rect">
            <a:avLst/>
          </a:prstGeom>
        </p:spPr>
      </p:pic>
      <p:pic>
        <p:nvPicPr>
          <p:cNvPr id="20" name="Picture 19">
            <a:extLst>
              <a:ext uri="{FF2B5EF4-FFF2-40B4-BE49-F238E27FC236}">
                <a16:creationId xmlns:a16="http://schemas.microsoft.com/office/drawing/2014/main" id="{853FFFC6-44A9-4936-8A13-0F2E35B00CE4}"/>
              </a:ext>
            </a:extLst>
          </p:cNvPr>
          <p:cNvPicPr>
            <a:picLocks noChangeAspect="1"/>
          </p:cNvPicPr>
          <p:nvPr/>
        </p:nvPicPr>
        <p:blipFill>
          <a:blip r:embed="rId7"/>
          <a:stretch>
            <a:fillRect/>
          </a:stretch>
        </p:blipFill>
        <p:spPr>
          <a:xfrm>
            <a:off x="4345744" y="4243949"/>
            <a:ext cx="2524725" cy="1990341"/>
          </a:xfrm>
          <a:prstGeom prst="rect">
            <a:avLst/>
          </a:prstGeom>
        </p:spPr>
      </p:pic>
      <p:pic>
        <p:nvPicPr>
          <p:cNvPr id="23" name="Picture 22">
            <a:extLst>
              <a:ext uri="{FF2B5EF4-FFF2-40B4-BE49-F238E27FC236}">
                <a16:creationId xmlns:a16="http://schemas.microsoft.com/office/drawing/2014/main" id="{E0DBB78A-CBF3-42C5-A6FD-5680342CBBFA}"/>
              </a:ext>
            </a:extLst>
          </p:cNvPr>
          <p:cNvPicPr>
            <a:picLocks noChangeAspect="1"/>
          </p:cNvPicPr>
          <p:nvPr/>
        </p:nvPicPr>
        <p:blipFill>
          <a:blip r:embed="rId8"/>
          <a:stretch>
            <a:fillRect/>
          </a:stretch>
        </p:blipFill>
        <p:spPr>
          <a:xfrm>
            <a:off x="526471" y="4243949"/>
            <a:ext cx="2550599" cy="1812790"/>
          </a:xfrm>
          <a:prstGeom prst="rect">
            <a:avLst/>
          </a:prstGeom>
        </p:spPr>
      </p:pic>
      <p:sp>
        <p:nvSpPr>
          <p:cNvPr id="25" name="Arrow: Chevron 17">
            <a:extLst>
              <a:ext uri="{FF2B5EF4-FFF2-40B4-BE49-F238E27FC236}">
                <a16:creationId xmlns:a16="http://schemas.microsoft.com/office/drawing/2014/main" id="{321FEBC8-55A0-41E2-9A71-DC965C7C8508}"/>
              </a:ext>
            </a:extLst>
          </p:cNvPr>
          <p:cNvSpPr/>
          <p:nvPr/>
        </p:nvSpPr>
        <p:spPr>
          <a:xfrm>
            <a:off x="3338498" y="2056247"/>
            <a:ext cx="909075" cy="114415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Arrow: Chevron 18">
            <a:extLst>
              <a:ext uri="{FF2B5EF4-FFF2-40B4-BE49-F238E27FC236}">
                <a16:creationId xmlns:a16="http://schemas.microsoft.com/office/drawing/2014/main" id="{3AADABF6-8342-4520-919B-27BB67A89988}"/>
              </a:ext>
            </a:extLst>
          </p:cNvPr>
          <p:cNvSpPr/>
          <p:nvPr/>
        </p:nvSpPr>
        <p:spPr>
          <a:xfrm rot="5400000">
            <a:off x="9704165" y="3554638"/>
            <a:ext cx="757609" cy="11413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hevron 20">
            <a:extLst>
              <a:ext uri="{FF2B5EF4-FFF2-40B4-BE49-F238E27FC236}">
                <a16:creationId xmlns:a16="http://schemas.microsoft.com/office/drawing/2014/main" id="{5CC6BD5F-ECE8-4BFC-B636-4778FDFEF6B7}"/>
              </a:ext>
            </a:extLst>
          </p:cNvPr>
          <p:cNvSpPr/>
          <p:nvPr/>
        </p:nvSpPr>
        <p:spPr>
          <a:xfrm rot="10800000">
            <a:off x="3166690" y="4567610"/>
            <a:ext cx="910009" cy="124745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hevron 20">
            <a:extLst>
              <a:ext uri="{FF2B5EF4-FFF2-40B4-BE49-F238E27FC236}">
                <a16:creationId xmlns:a16="http://schemas.microsoft.com/office/drawing/2014/main" id="{5CC6BD5F-ECE8-4BFC-B636-4778FDFEF6B7}"/>
              </a:ext>
            </a:extLst>
          </p:cNvPr>
          <p:cNvSpPr/>
          <p:nvPr/>
        </p:nvSpPr>
        <p:spPr>
          <a:xfrm rot="10800000">
            <a:off x="7268790" y="4580310"/>
            <a:ext cx="910009" cy="124745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2382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Introduction to OData</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 name="Rectangle 1"/>
          <p:cNvSpPr/>
          <p:nvPr/>
        </p:nvSpPr>
        <p:spPr>
          <a:xfrm>
            <a:off x="655320" y="1103164"/>
            <a:ext cx="10725357" cy="1754326"/>
          </a:xfrm>
          <a:prstGeom prst="rect">
            <a:avLst/>
          </a:prstGeom>
        </p:spPr>
        <p:txBody>
          <a:bodyPr wrap="square">
            <a:spAutoFit/>
          </a:bodyPr>
          <a:lstStyle/>
          <a:p>
            <a:pPr algn="just"/>
            <a:r>
              <a:rPr lang="en-US" dirty="0"/>
              <a:t>OData is </a:t>
            </a:r>
            <a:r>
              <a:rPr lang="en-US" b="1" dirty="0"/>
              <a:t>open data protocol</a:t>
            </a:r>
            <a:r>
              <a:rPr lang="en-US" dirty="0"/>
              <a:t>, it is used to create REST based services, initially developed by the OASIS (Organization for the Advancement of Structured Information Standards) company later acquired by Microsoft and make open source.</a:t>
            </a:r>
          </a:p>
          <a:p>
            <a:pPr algn="just"/>
            <a:r>
              <a:rPr lang="en-US" dirty="0">
                <a:solidFill>
                  <a:srgbClr val="202124"/>
                </a:solidFill>
              </a:rPr>
              <a:t>The simplest definition of OData would be that it is a standardized protocol built over existing HTTP and REST protocols supporting CRUD (Create, Read, Update, Delete) operations for creating and consuming data APIs.</a:t>
            </a:r>
          </a:p>
          <a:p>
            <a:pPr algn="just"/>
            <a:r>
              <a:rPr lang="en-US" dirty="0"/>
              <a:t>Currently OData is widely used for exposing data.</a:t>
            </a:r>
          </a:p>
        </p:txBody>
      </p:sp>
      <p:pic>
        <p:nvPicPr>
          <p:cNvPr id="1026" name="Picture 2" descr="OData – Everything that you need to know (Part 4) | SAP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696" y="2901433"/>
            <a:ext cx="5726849" cy="3851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11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Data – Everything that you need to know (Part 3) | SAP B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132" y="3556917"/>
            <a:ext cx="10414426" cy="32320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Why we need OData</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 name="Rectangle 1"/>
          <p:cNvSpPr/>
          <p:nvPr/>
        </p:nvSpPr>
        <p:spPr>
          <a:xfrm>
            <a:off x="115603" y="1061227"/>
            <a:ext cx="11097265" cy="2585323"/>
          </a:xfrm>
          <a:prstGeom prst="rect">
            <a:avLst/>
          </a:prstGeom>
        </p:spPr>
        <p:txBody>
          <a:bodyPr wrap="square">
            <a:spAutoFit/>
          </a:bodyPr>
          <a:lstStyle/>
          <a:p>
            <a:pPr marL="285750" indent="-285750">
              <a:buFont typeface="Wingdings" panose="05000000000000000000" pitchFamily="2" charset="2"/>
              <a:buChar char="q"/>
            </a:pPr>
            <a:r>
              <a:rPr lang="en-US" dirty="0"/>
              <a:t>OData helps </a:t>
            </a:r>
            <a:r>
              <a:rPr lang="en-US" b="1" dirty="0"/>
              <a:t>you focus on your business logic</a:t>
            </a:r>
            <a:r>
              <a:rPr lang="en-US" dirty="0"/>
              <a:t> while building RESTful APIs without having to worry about the various approaches to define request and response headers, status codes, HTTP methods, URL conventions, media types, payload formats, query options, etc.</a:t>
            </a:r>
          </a:p>
          <a:p>
            <a:pPr marL="285750" indent="-285750">
              <a:buFont typeface="Wingdings" panose="05000000000000000000" pitchFamily="2" charset="2"/>
              <a:buChar char="q"/>
            </a:pPr>
            <a:r>
              <a:rPr lang="en-US" dirty="0"/>
              <a:t>OData (Open Data Protocol) is an ISO/IEC approved, OASIS standard that defines a set of best practices for building and consuming RESTful APIs.</a:t>
            </a:r>
          </a:p>
          <a:p>
            <a:pPr marL="285750" indent="-285750">
              <a:buFont typeface="Wingdings" panose="05000000000000000000" pitchFamily="2" charset="2"/>
              <a:buChar char="q"/>
            </a:pPr>
            <a:r>
              <a:rPr lang="en-US" dirty="0"/>
              <a:t>OData also provides guidance for tracking changes, defining functions/actions for reusable procedures, and sending asynchronous/batch requests.</a:t>
            </a:r>
          </a:p>
          <a:p>
            <a:pPr marL="285750" indent="-285750">
              <a:buFont typeface="Wingdings" panose="05000000000000000000" pitchFamily="2" charset="2"/>
              <a:buChar char="q"/>
            </a:pPr>
            <a:r>
              <a:rPr lang="en-US" dirty="0"/>
              <a:t>OData RESTful APIs are easy to consume. The OData metadata, a machine-readable description of the data model of the APIs, enables the creation of powerful generic client proxies and tools.</a:t>
            </a:r>
          </a:p>
        </p:txBody>
      </p:sp>
    </p:spTree>
    <p:extLst>
      <p:ext uri="{BB962C8B-B14F-4D97-AF65-F5344CB8AC3E}">
        <p14:creationId xmlns:p14="http://schemas.microsoft.com/office/powerpoint/2010/main" val="167692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Benefits of OData</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 name="Rectangle 1"/>
          <p:cNvSpPr/>
          <p:nvPr/>
        </p:nvSpPr>
        <p:spPr>
          <a:xfrm>
            <a:off x="191589" y="1094358"/>
            <a:ext cx="11150451" cy="2265364"/>
          </a:xfrm>
          <a:prstGeom prst="rect">
            <a:avLst/>
          </a:prstGeom>
        </p:spPr>
        <p:txBody>
          <a:bodyPr wrap="square">
            <a:spAutoFit/>
          </a:bodyPr>
          <a:lstStyle/>
          <a:p>
            <a:r>
              <a:rPr lang="en-US" dirty="0"/>
              <a:t>OData is able to </a:t>
            </a:r>
            <a:r>
              <a:rPr lang="en-US" b="1" dirty="0"/>
              <a:t>provide metadata about your service interface that can be used to generate client code to access the service</a:t>
            </a:r>
            <a:r>
              <a:rPr lang="en-US" dirty="0"/>
              <a:t>. So if you have lots of client classes that you need to create, this could speed up your process.</a:t>
            </a:r>
            <a:endParaRPr lang="en-US" dirty="0">
              <a:solidFill>
                <a:srgbClr val="171717"/>
              </a:solidFill>
            </a:endParaRPr>
          </a:p>
          <a:p>
            <a:pPr marL="285750" indent="-285750">
              <a:lnSpc>
                <a:spcPct val="150000"/>
              </a:lnSpc>
              <a:buFont typeface="Wingdings" panose="05000000000000000000" pitchFamily="2" charset="2"/>
              <a:buChar char="v"/>
            </a:pPr>
            <a:r>
              <a:rPr lang="en-US" dirty="0">
                <a:solidFill>
                  <a:srgbClr val="171717"/>
                </a:solidFill>
              </a:rPr>
              <a:t>It lets developers interact with data by using RESTful web services.</a:t>
            </a:r>
          </a:p>
          <a:p>
            <a:pPr marL="285750" indent="-285750">
              <a:lnSpc>
                <a:spcPct val="150000"/>
              </a:lnSpc>
              <a:buFont typeface="Wingdings" panose="05000000000000000000" pitchFamily="2" charset="2"/>
              <a:buChar char="v"/>
            </a:pPr>
            <a:r>
              <a:rPr lang="en-US" dirty="0">
                <a:solidFill>
                  <a:srgbClr val="171717"/>
                </a:solidFill>
              </a:rPr>
              <a:t>It provides a simple and uniform way to share data in a discoverable manner.</a:t>
            </a:r>
          </a:p>
          <a:p>
            <a:pPr marL="285750" indent="-285750">
              <a:lnSpc>
                <a:spcPct val="150000"/>
              </a:lnSpc>
              <a:buFont typeface="Wingdings" panose="05000000000000000000" pitchFamily="2" charset="2"/>
              <a:buChar char="v"/>
            </a:pPr>
            <a:r>
              <a:rPr lang="en-US" dirty="0">
                <a:solidFill>
                  <a:srgbClr val="171717"/>
                </a:solidFill>
              </a:rPr>
              <a:t>It enables broad integration across products.</a:t>
            </a:r>
          </a:p>
          <a:p>
            <a:pPr marL="285750" indent="-285750">
              <a:lnSpc>
                <a:spcPct val="150000"/>
              </a:lnSpc>
              <a:buFont typeface="Wingdings" panose="05000000000000000000" pitchFamily="2" charset="2"/>
              <a:buChar char="v"/>
            </a:pPr>
            <a:r>
              <a:rPr lang="en-US" dirty="0">
                <a:solidFill>
                  <a:srgbClr val="171717"/>
                </a:solidFill>
              </a:rPr>
              <a:t>It enables integration by using the HTTP protocol stack.</a:t>
            </a:r>
            <a:endParaRPr lang="en-US" b="0" i="0" dirty="0">
              <a:solidFill>
                <a:srgbClr val="171717"/>
              </a:solidFill>
              <a:effectLst/>
            </a:endParaRPr>
          </a:p>
        </p:txBody>
      </p:sp>
      <p:pic>
        <p:nvPicPr>
          <p:cNvPr id="1026" name="Picture 2" descr="Reporting from NAV: the benefits of OData - Fenwick Softw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220" y="3928699"/>
            <a:ext cx="6492780" cy="1596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06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derstanding REST (Representational State Transfer) | by Sagar Mane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397" y="2496836"/>
            <a:ext cx="5061659" cy="433671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What is Rest?</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 name="Rectangle 1"/>
          <p:cNvSpPr/>
          <p:nvPr/>
        </p:nvSpPr>
        <p:spPr>
          <a:xfrm>
            <a:off x="136909" y="1074509"/>
            <a:ext cx="10725357" cy="3970318"/>
          </a:xfrm>
          <a:prstGeom prst="rect">
            <a:avLst/>
          </a:prstGeom>
        </p:spPr>
        <p:txBody>
          <a:bodyPr wrap="square">
            <a:spAutoFit/>
          </a:bodyPr>
          <a:lstStyle/>
          <a:p>
            <a:r>
              <a:rPr lang="en-US" dirty="0"/>
              <a:t>A REST API (also known as RESTful API) is an application programming interface (API or web API) that conforms to the constraints of REST architectural style and allows for interaction with RESTful web services. REST stands for representational state transfer and was created by computer scientist Roy Fielding.</a:t>
            </a:r>
          </a:p>
          <a:p>
            <a:r>
              <a:rPr lang="en-US" dirty="0"/>
              <a:t>REST is defined as an option for web services and Remote Procedure calls. It is used for designing network applications.</a:t>
            </a:r>
          </a:p>
          <a:p>
            <a:endParaRPr lang="en-US" dirty="0"/>
          </a:p>
          <a:p>
            <a:r>
              <a:rPr lang="en-US" dirty="0"/>
              <a:t>REST services like a web services and supports below features −</a:t>
            </a:r>
          </a:p>
          <a:p>
            <a:endParaRPr lang="en-US" dirty="0"/>
          </a:p>
          <a:p>
            <a:pPr marL="285750" indent="-285750">
              <a:buFont typeface="Arial" panose="020B0604020202020204" pitchFamily="34" charset="0"/>
              <a:buChar char="•"/>
            </a:pPr>
            <a:r>
              <a:rPr lang="en-US" dirty="0"/>
              <a:t>Work with firewalls</a:t>
            </a:r>
          </a:p>
          <a:p>
            <a:pPr marL="285750" indent="-285750">
              <a:buFont typeface="Arial" panose="020B0604020202020204" pitchFamily="34" charset="0"/>
              <a:buChar char="•"/>
            </a:pPr>
            <a:r>
              <a:rPr lang="en-US" dirty="0"/>
              <a:t>Language-independent</a:t>
            </a:r>
          </a:p>
          <a:p>
            <a:pPr marL="285750" indent="-285750">
              <a:buFont typeface="Arial" panose="020B0604020202020204" pitchFamily="34" charset="0"/>
              <a:buChar char="•"/>
            </a:pPr>
            <a:r>
              <a:rPr lang="en-US" dirty="0"/>
              <a:t>Standards-based</a:t>
            </a:r>
          </a:p>
          <a:p>
            <a:pPr marL="285750" indent="-285750">
              <a:buFont typeface="Arial" panose="020B0604020202020204" pitchFamily="34" charset="0"/>
              <a:buChar char="•"/>
            </a:pPr>
            <a:r>
              <a:rPr lang="en-US" dirty="0"/>
              <a:t>Not Platform dependent</a:t>
            </a:r>
          </a:p>
          <a:p>
            <a:pPr marL="285750" indent="-285750">
              <a:buFont typeface="Arial" panose="020B0604020202020204" pitchFamily="34" charset="0"/>
              <a:buChar char="•"/>
            </a:pPr>
            <a:r>
              <a:rPr lang="en-US" dirty="0"/>
              <a:t>Code on Demand</a:t>
            </a:r>
          </a:p>
          <a:p>
            <a:endParaRPr lang="en-US" dirty="0"/>
          </a:p>
        </p:txBody>
      </p:sp>
    </p:spTree>
    <p:extLst>
      <p:ext uri="{BB962C8B-B14F-4D97-AF65-F5344CB8AC3E}">
        <p14:creationId xmlns:p14="http://schemas.microsoft.com/office/powerpoint/2010/main" val="356922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OData Calls – Get Sample OData</a:t>
            </a: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 name="Rectangle 1"/>
          <p:cNvSpPr/>
          <p:nvPr/>
        </p:nvSpPr>
        <p:spPr>
          <a:xfrm>
            <a:off x="693421" y="1085633"/>
            <a:ext cx="7251700" cy="646331"/>
          </a:xfrm>
          <a:prstGeom prst="rect">
            <a:avLst/>
          </a:prstGeom>
        </p:spPr>
        <p:txBody>
          <a:bodyPr wrap="square">
            <a:spAutoFit/>
          </a:bodyPr>
          <a:lstStyle/>
          <a:p>
            <a:r>
              <a:rPr lang="en-US" dirty="0"/>
              <a:t>Sample OData Service</a:t>
            </a:r>
          </a:p>
          <a:p>
            <a:r>
              <a:rPr lang="en-US" dirty="0">
                <a:hlinkClick r:id="rId4"/>
              </a:rPr>
              <a:t>https://services.odata.org/V2/Northwind/Northwind.svc/?$format=json</a:t>
            </a:r>
            <a:endParaRPr lang="en-US" dirty="0"/>
          </a:p>
        </p:txBody>
      </p:sp>
      <p:sp>
        <p:nvSpPr>
          <p:cNvPr id="70" name="TextBox 69">
            <a:extLst>
              <a:ext uri="{FF2B5EF4-FFF2-40B4-BE49-F238E27FC236}">
                <a16:creationId xmlns:a16="http://schemas.microsoft.com/office/drawing/2014/main" id="{762033D1-974B-4560-BACF-BE948DA989EA}"/>
              </a:ext>
            </a:extLst>
          </p:cNvPr>
          <p:cNvSpPr txBox="1"/>
          <p:nvPr/>
        </p:nvSpPr>
        <p:spPr>
          <a:xfrm>
            <a:off x="6117199" y="1726347"/>
            <a:ext cx="3655843" cy="369332"/>
          </a:xfrm>
          <a:prstGeom prst="rect">
            <a:avLst/>
          </a:prstGeom>
          <a:noFill/>
        </p:spPr>
        <p:txBody>
          <a:bodyPr wrap="square" rtlCol="0">
            <a:spAutoFit/>
          </a:bodyPr>
          <a:lstStyle/>
          <a:p>
            <a:r>
              <a:rPr lang="en-US" b="0" i="0" dirty="0">
                <a:solidFill>
                  <a:srgbClr val="171717"/>
                </a:solidFill>
                <a:effectLst/>
              </a:rPr>
              <a:t>Sets the page size of results.</a:t>
            </a:r>
            <a:endParaRPr lang="en-IN" dirty="0"/>
          </a:p>
        </p:txBody>
      </p:sp>
      <p:grpSp>
        <p:nvGrpSpPr>
          <p:cNvPr id="16" name="Group 15">
            <a:extLst>
              <a:ext uri="{FF2B5EF4-FFF2-40B4-BE49-F238E27FC236}">
                <a16:creationId xmlns:a16="http://schemas.microsoft.com/office/drawing/2014/main" id="{D08A8408-8F8E-46C7-8CC7-00ECF58663D3}"/>
              </a:ext>
            </a:extLst>
          </p:cNvPr>
          <p:cNvGrpSpPr/>
          <p:nvPr/>
        </p:nvGrpSpPr>
        <p:grpSpPr>
          <a:xfrm>
            <a:off x="3322749" y="1739328"/>
            <a:ext cx="4570297" cy="4809254"/>
            <a:chOff x="3041023" y="985720"/>
            <a:chExt cx="5801364" cy="5736082"/>
          </a:xfrm>
        </p:grpSpPr>
        <p:sp>
          <p:nvSpPr>
            <p:cNvPr id="17" name="Freeform: Shape 23">
              <a:extLst>
                <a:ext uri="{FF2B5EF4-FFF2-40B4-BE49-F238E27FC236}">
                  <a16:creationId xmlns:a16="http://schemas.microsoft.com/office/drawing/2014/main" id="{5EF5D2AB-A701-4344-BBFF-2DE12057DAD6}"/>
                </a:ext>
              </a:extLst>
            </p:cNvPr>
            <p:cNvSpPr/>
            <p:nvPr/>
          </p:nvSpPr>
          <p:spPr>
            <a:xfrm>
              <a:off x="6934200" y="2887979"/>
              <a:ext cx="708660" cy="407215"/>
            </a:xfrm>
            <a:custGeom>
              <a:avLst/>
              <a:gdLst>
                <a:gd name="connsiteX0" fmla="*/ 3063240 w 3063240"/>
                <a:gd name="connsiteY0" fmla="*/ 0 h 1760220"/>
                <a:gd name="connsiteX1" fmla="*/ 0 w 3063240"/>
                <a:gd name="connsiteY1" fmla="*/ 1760220 h 1760220"/>
              </a:gdLst>
              <a:ahLst/>
              <a:cxnLst>
                <a:cxn ang="0">
                  <a:pos x="connsiteX0" y="connsiteY0"/>
                </a:cxn>
                <a:cxn ang="0">
                  <a:pos x="connsiteX1" y="connsiteY1"/>
                </a:cxn>
              </a:cxnLst>
              <a:rect l="l" t="t" r="r" b="b"/>
              <a:pathLst>
                <a:path w="3063240" h="1760220">
                  <a:moveTo>
                    <a:pt x="3063240" y="0"/>
                  </a:moveTo>
                  <a:lnTo>
                    <a:pt x="0" y="1760220"/>
                  </a:lnTo>
                </a:path>
              </a:pathLst>
            </a:cu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000">
                <a:solidFill>
                  <a:schemeClr val="tx1"/>
                </a:solidFill>
              </a:endParaRPr>
            </a:p>
          </p:txBody>
        </p:sp>
        <p:sp>
          <p:nvSpPr>
            <p:cNvPr id="18" name="Freeform: Shape 24">
              <a:extLst>
                <a:ext uri="{FF2B5EF4-FFF2-40B4-BE49-F238E27FC236}">
                  <a16:creationId xmlns:a16="http://schemas.microsoft.com/office/drawing/2014/main" id="{B9D6E32A-A76F-4E0B-8274-84AEB12F6B61}"/>
                </a:ext>
              </a:extLst>
            </p:cNvPr>
            <p:cNvSpPr/>
            <p:nvPr/>
          </p:nvSpPr>
          <p:spPr>
            <a:xfrm>
              <a:off x="4537583" y="4265941"/>
              <a:ext cx="708660" cy="407215"/>
            </a:xfrm>
            <a:custGeom>
              <a:avLst/>
              <a:gdLst>
                <a:gd name="connsiteX0" fmla="*/ 3063240 w 3063240"/>
                <a:gd name="connsiteY0" fmla="*/ 0 h 1760220"/>
                <a:gd name="connsiteX1" fmla="*/ 0 w 3063240"/>
                <a:gd name="connsiteY1" fmla="*/ 1760220 h 1760220"/>
              </a:gdLst>
              <a:ahLst/>
              <a:cxnLst>
                <a:cxn ang="0">
                  <a:pos x="connsiteX0" y="connsiteY0"/>
                </a:cxn>
                <a:cxn ang="0">
                  <a:pos x="connsiteX1" y="connsiteY1"/>
                </a:cxn>
              </a:cxnLst>
              <a:rect l="l" t="t" r="r" b="b"/>
              <a:pathLst>
                <a:path w="3063240" h="1760220">
                  <a:moveTo>
                    <a:pt x="3063240" y="0"/>
                  </a:moveTo>
                  <a:lnTo>
                    <a:pt x="0" y="1760220"/>
                  </a:lnTo>
                </a:path>
              </a:pathLst>
            </a:cu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000"/>
            </a:p>
          </p:txBody>
        </p:sp>
        <p:sp>
          <p:nvSpPr>
            <p:cNvPr id="20" name="Freeform: Shape 25">
              <a:extLst>
                <a:ext uri="{FF2B5EF4-FFF2-40B4-BE49-F238E27FC236}">
                  <a16:creationId xmlns:a16="http://schemas.microsoft.com/office/drawing/2014/main" id="{4DC8C46F-EDC6-4B1B-AAA4-4090EFD94110}"/>
                </a:ext>
              </a:extLst>
            </p:cNvPr>
            <p:cNvSpPr/>
            <p:nvPr/>
          </p:nvSpPr>
          <p:spPr>
            <a:xfrm>
              <a:off x="4451350" y="3009900"/>
              <a:ext cx="704850" cy="374650"/>
            </a:xfrm>
            <a:custGeom>
              <a:avLst/>
              <a:gdLst>
                <a:gd name="connsiteX0" fmla="*/ 0 w 3219450"/>
                <a:gd name="connsiteY0" fmla="*/ 0 h 1708150"/>
                <a:gd name="connsiteX1" fmla="*/ 3219450 w 3219450"/>
                <a:gd name="connsiteY1" fmla="*/ 1708150 h 1708150"/>
              </a:gdLst>
              <a:ahLst/>
              <a:cxnLst>
                <a:cxn ang="0">
                  <a:pos x="connsiteX0" y="connsiteY0"/>
                </a:cxn>
                <a:cxn ang="0">
                  <a:pos x="connsiteX1" y="connsiteY1"/>
                </a:cxn>
              </a:cxnLst>
              <a:rect l="l" t="t" r="r" b="b"/>
              <a:pathLst>
                <a:path w="3219450" h="1708150">
                  <a:moveTo>
                    <a:pt x="0" y="0"/>
                  </a:moveTo>
                  <a:lnTo>
                    <a:pt x="3219450" y="1708150"/>
                  </a:lnTo>
                </a:path>
              </a:pathLst>
            </a:cu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000">
                <a:solidFill>
                  <a:schemeClr val="tx1"/>
                </a:solidFill>
              </a:endParaRPr>
            </a:p>
          </p:txBody>
        </p:sp>
        <p:sp>
          <p:nvSpPr>
            <p:cNvPr id="23" name="Freeform 5">
              <a:extLst>
                <a:ext uri="{FF2B5EF4-FFF2-40B4-BE49-F238E27FC236}">
                  <a16:creationId xmlns:a16="http://schemas.microsoft.com/office/drawing/2014/main" id="{71BBB1F2-BB0A-443F-909B-90C7055A8A04}"/>
                </a:ext>
              </a:extLst>
            </p:cNvPr>
            <p:cNvSpPr>
              <a:spLocks/>
            </p:cNvSpPr>
            <p:nvPr/>
          </p:nvSpPr>
          <p:spPr bwMode="gray">
            <a:xfrm rot="1819435">
              <a:off x="6390581" y="3082953"/>
              <a:ext cx="915458" cy="667198"/>
            </a:xfrm>
            <a:custGeom>
              <a:avLst/>
              <a:gdLst>
                <a:gd name="T0" fmla="*/ 0 w 1511"/>
                <a:gd name="T1" fmla="*/ 0 h 1090"/>
                <a:gd name="T2" fmla="*/ 1511 w 1511"/>
                <a:gd name="T3" fmla="*/ 872 h 1090"/>
                <a:gd name="T4" fmla="*/ 1133 w 1511"/>
                <a:gd name="T5" fmla="*/ 1090 h 1090"/>
                <a:gd name="T6" fmla="*/ 0 w 1511"/>
                <a:gd name="T7" fmla="*/ 436 h 1090"/>
                <a:gd name="T8" fmla="*/ 0 w 1511"/>
                <a:gd name="T9" fmla="*/ 0 h 1090"/>
              </a:gdLst>
              <a:ahLst/>
              <a:cxnLst>
                <a:cxn ang="0">
                  <a:pos x="T0" y="T1"/>
                </a:cxn>
                <a:cxn ang="0">
                  <a:pos x="T2" y="T3"/>
                </a:cxn>
                <a:cxn ang="0">
                  <a:pos x="T4" y="T5"/>
                </a:cxn>
                <a:cxn ang="0">
                  <a:pos x="T6" y="T7"/>
                </a:cxn>
                <a:cxn ang="0">
                  <a:pos x="T8" y="T9"/>
                </a:cxn>
              </a:cxnLst>
              <a:rect l="0" t="0" r="r" b="b"/>
              <a:pathLst>
                <a:path w="1511" h="1090">
                  <a:moveTo>
                    <a:pt x="0" y="0"/>
                  </a:moveTo>
                  <a:cubicBezTo>
                    <a:pt x="623" y="0"/>
                    <a:pt x="1199" y="332"/>
                    <a:pt x="1511" y="872"/>
                  </a:cubicBezTo>
                  <a:lnTo>
                    <a:pt x="1133" y="1090"/>
                  </a:lnTo>
                  <a:cubicBezTo>
                    <a:pt x="899" y="685"/>
                    <a:pt x="467" y="436"/>
                    <a:pt x="0" y="436"/>
                  </a:cubicBezTo>
                  <a:lnTo>
                    <a:pt x="0" y="0"/>
                  </a:lnTo>
                  <a:close/>
                </a:path>
              </a:pathLst>
            </a:custGeom>
            <a:solidFill>
              <a:schemeClr val="accent2"/>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sz="2000"/>
            </a:p>
          </p:txBody>
        </p:sp>
        <p:sp>
          <p:nvSpPr>
            <p:cNvPr id="25" name="Freeform 7">
              <a:extLst>
                <a:ext uri="{FF2B5EF4-FFF2-40B4-BE49-F238E27FC236}">
                  <a16:creationId xmlns:a16="http://schemas.microsoft.com/office/drawing/2014/main" id="{AAED9D01-0745-42BF-ABAB-3D8E2574B50F}"/>
                </a:ext>
              </a:extLst>
            </p:cNvPr>
            <p:cNvSpPr>
              <a:spLocks/>
            </p:cNvSpPr>
            <p:nvPr/>
          </p:nvSpPr>
          <p:spPr bwMode="gray">
            <a:xfrm rot="1819435">
              <a:off x="6645153" y="3737774"/>
              <a:ext cx="418939" cy="1070621"/>
            </a:xfrm>
            <a:custGeom>
              <a:avLst/>
              <a:gdLst>
                <a:gd name="T0" fmla="*/ 378 w 689"/>
                <a:gd name="T1" fmla="*/ 0 h 1745"/>
                <a:gd name="T2" fmla="*/ 378 w 689"/>
                <a:gd name="T3" fmla="*/ 1745 h 1745"/>
                <a:gd name="T4" fmla="*/ 0 w 689"/>
                <a:gd name="T5" fmla="*/ 1527 h 1745"/>
                <a:gd name="T6" fmla="*/ 0 w 689"/>
                <a:gd name="T7" fmla="*/ 218 h 1745"/>
                <a:gd name="T8" fmla="*/ 378 w 689"/>
                <a:gd name="T9" fmla="*/ 0 h 1745"/>
              </a:gdLst>
              <a:ahLst/>
              <a:cxnLst>
                <a:cxn ang="0">
                  <a:pos x="T0" y="T1"/>
                </a:cxn>
                <a:cxn ang="0">
                  <a:pos x="T2" y="T3"/>
                </a:cxn>
                <a:cxn ang="0">
                  <a:pos x="T4" y="T5"/>
                </a:cxn>
                <a:cxn ang="0">
                  <a:pos x="T6" y="T7"/>
                </a:cxn>
                <a:cxn ang="0">
                  <a:pos x="T8" y="T9"/>
                </a:cxn>
              </a:cxnLst>
              <a:rect l="0" t="0" r="r" b="b"/>
              <a:pathLst>
                <a:path w="689" h="1745">
                  <a:moveTo>
                    <a:pt x="378" y="0"/>
                  </a:moveTo>
                  <a:cubicBezTo>
                    <a:pt x="689" y="540"/>
                    <a:pt x="689" y="1205"/>
                    <a:pt x="378" y="1745"/>
                  </a:cubicBezTo>
                  <a:lnTo>
                    <a:pt x="0" y="1527"/>
                  </a:lnTo>
                  <a:cubicBezTo>
                    <a:pt x="234" y="1122"/>
                    <a:pt x="234" y="623"/>
                    <a:pt x="0" y="218"/>
                  </a:cubicBezTo>
                  <a:lnTo>
                    <a:pt x="378" y="0"/>
                  </a:lnTo>
                  <a:close/>
                </a:path>
              </a:pathLst>
            </a:custGeom>
            <a:solidFill>
              <a:schemeClr val="accent3"/>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sz="2000"/>
            </a:p>
          </p:txBody>
        </p:sp>
        <p:sp>
          <p:nvSpPr>
            <p:cNvPr id="26" name="Freeform 9">
              <a:extLst>
                <a:ext uri="{FF2B5EF4-FFF2-40B4-BE49-F238E27FC236}">
                  <a16:creationId xmlns:a16="http://schemas.microsoft.com/office/drawing/2014/main" id="{FF15227B-8F6A-42D5-8999-17F4E6DB64BC}"/>
                </a:ext>
              </a:extLst>
            </p:cNvPr>
            <p:cNvSpPr>
              <a:spLocks/>
            </p:cNvSpPr>
            <p:nvPr/>
          </p:nvSpPr>
          <p:spPr bwMode="gray">
            <a:xfrm rot="1819435">
              <a:off x="5647660" y="4352229"/>
              <a:ext cx="915458" cy="668922"/>
            </a:xfrm>
            <a:custGeom>
              <a:avLst/>
              <a:gdLst>
                <a:gd name="T0" fmla="*/ 1511 w 1511"/>
                <a:gd name="T1" fmla="*/ 218 h 1090"/>
                <a:gd name="T2" fmla="*/ 0 w 1511"/>
                <a:gd name="T3" fmla="*/ 1090 h 1090"/>
                <a:gd name="T4" fmla="*/ 0 w 1511"/>
                <a:gd name="T5" fmla="*/ 654 h 1090"/>
                <a:gd name="T6" fmla="*/ 1133 w 1511"/>
                <a:gd name="T7" fmla="*/ 0 h 1090"/>
                <a:gd name="T8" fmla="*/ 1511 w 1511"/>
                <a:gd name="T9" fmla="*/ 218 h 1090"/>
              </a:gdLst>
              <a:ahLst/>
              <a:cxnLst>
                <a:cxn ang="0">
                  <a:pos x="T0" y="T1"/>
                </a:cxn>
                <a:cxn ang="0">
                  <a:pos x="T2" y="T3"/>
                </a:cxn>
                <a:cxn ang="0">
                  <a:pos x="T4" y="T5"/>
                </a:cxn>
                <a:cxn ang="0">
                  <a:pos x="T6" y="T7"/>
                </a:cxn>
                <a:cxn ang="0">
                  <a:pos x="T8" y="T9"/>
                </a:cxn>
              </a:cxnLst>
              <a:rect l="0" t="0" r="r" b="b"/>
              <a:pathLst>
                <a:path w="1511" h="1090">
                  <a:moveTo>
                    <a:pt x="1511" y="218"/>
                  </a:moveTo>
                  <a:cubicBezTo>
                    <a:pt x="1199" y="758"/>
                    <a:pt x="623" y="1090"/>
                    <a:pt x="0" y="1090"/>
                  </a:cubicBezTo>
                  <a:lnTo>
                    <a:pt x="0" y="654"/>
                  </a:lnTo>
                  <a:cubicBezTo>
                    <a:pt x="467" y="654"/>
                    <a:pt x="899" y="405"/>
                    <a:pt x="1133" y="0"/>
                  </a:cubicBezTo>
                  <a:lnTo>
                    <a:pt x="1511" y="218"/>
                  </a:lnTo>
                  <a:close/>
                </a:path>
              </a:pathLst>
            </a:custGeom>
            <a:solidFill>
              <a:schemeClr val="accent4"/>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sz="2000"/>
            </a:p>
          </p:txBody>
        </p:sp>
        <p:sp>
          <p:nvSpPr>
            <p:cNvPr id="27" name="Freeform 11">
              <a:extLst>
                <a:ext uri="{FF2B5EF4-FFF2-40B4-BE49-F238E27FC236}">
                  <a16:creationId xmlns:a16="http://schemas.microsoft.com/office/drawing/2014/main" id="{72AC9648-E09D-40C0-AA1F-1E9E13CE6C2D}"/>
                </a:ext>
              </a:extLst>
            </p:cNvPr>
            <p:cNvSpPr>
              <a:spLocks/>
            </p:cNvSpPr>
            <p:nvPr/>
          </p:nvSpPr>
          <p:spPr bwMode="gray">
            <a:xfrm rot="1819435">
              <a:off x="4857451" y="3890026"/>
              <a:ext cx="915458" cy="668922"/>
            </a:xfrm>
            <a:custGeom>
              <a:avLst/>
              <a:gdLst>
                <a:gd name="T0" fmla="*/ 1511 w 1511"/>
                <a:gd name="T1" fmla="*/ 1090 h 1090"/>
                <a:gd name="T2" fmla="*/ 0 w 1511"/>
                <a:gd name="T3" fmla="*/ 218 h 1090"/>
                <a:gd name="T4" fmla="*/ 378 w 1511"/>
                <a:gd name="T5" fmla="*/ 0 h 1090"/>
                <a:gd name="T6" fmla="*/ 1511 w 1511"/>
                <a:gd name="T7" fmla="*/ 654 h 1090"/>
                <a:gd name="T8" fmla="*/ 1511 w 1511"/>
                <a:gd name="T9" fmla="*/ 1090 h 1090"/>
              </a:gdLst>
              <a:ahLst/>
              <a:cxnLst>
                <a:cxn ang="0">
                  <a:pos x="T0" y="T1"/>
                </a:cxn>
                <a:cxn ang="0">
                  <a:pos x="T2" y="T3"/>
                </a:cxn>
                <a:cxn ang="0">
                  <a:pos x="T4" y="T5"/>
                </a:cxn>
                <a:cxn ang="0">
                  <a:pos x="T6" y="T7"/>
                </a:cxn>
                <a:cxn ang="0">
                  <a:pos x="T8" y="T9"/>
                </a:cxn>
              </a:cxnLst>
              <a:rect l="0" t="0" r="r" b="b"/>
              <a:pathLst>
                <a:path w="1511" h="1090">
                  <a:moveTo>
                    <a:pt x="1511" y="1090"/>
                  </a:moveTo>
                  <a:cubicBezTo>
                    <a:pt x="887" y="1090"/>
                    <a:pt x="311" y="758"/>
                    <a:pt x="0" y="218"/>
                  </a:cubicBezTo>
                  <a:lnTo>
                    <a:pt x="378" y="0"/>
                  </a:lnTo>
                  <a:cubicBezTo>
                    <a:pt x="611" y="405"/>
                    <a:pt x="1043" y="654"/>
                    <a:pt x="1511" y="654"/>
                  </a:cubicBezTo>
                  <a:lnTo>
                    <a:pt x="1511" y="1090"/>
                  </a:lnTo>
                  <a:close/>
                </a:path>
              </a:pathLst>
            </a:custGeom>
            <a:solidFill>
              <a:schemeClr val="accent5"/>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sz="2000"/>
            </a:p>
          </p:txBody>
        </p:sp>
        <p:sp>
          <p:nvSpPr>
            <p:cNvPr id="28" name="Freeform 13">
              <a:extLst>
                <a:ext uri="{FF2B5EF4-FFF2-40B4-BE49-F238E27FC236}">
                  <a16:creationId xmlns:a16="http://schemas.microsoft.com/office/drawing/2014/main" id="{CBFF2576-55A9-4C25-BCA8-2D01A895BC82}"/>
                </a:ext>
              </a:extLst>
            </p:cNvPr>
            <p:cNvSpPr>
              <a:spLocks/>
            </p:cNvSpPr>
            <p:nvPr/>
          </p:nvSpPr>
          <p:spPr bwMode="gray">
            <a:xfrm rot="1819435">
              <a:off x="5098962" y="2833388"/>
              <a:ext cx="418939" cy="1070621"/>
            </a:xfrm>
            <a:custGeom>
              <a:avLst/>
              <a:gdLst>
                <a:gd name="T0" fmla="*/ 312 w 690"/>
                <a:gd name="T1" fmla="*/ 1745 h 1745"/>
                <a:gd name="T2" fmla="*/ 312 w 690"/>
                <a:gd name="T3" fmla="*/ 0 h 1745"/>
                <a:gd name="T4" fmla="*/ 690 w 690"/>
                <a:gd name="T5" fmla="*/ 218 h 1745"/>
                <a:gd name="T6" fmla="*/ 690 w 690"/>
                <a:gd name="T7" fmla="*/ 1527 h 1745"/>
                <a:gd name="T8" fmla="*/ 312 w 690"/>
                <a:gd name="T9" fmla="*/ 1745 h 1745"/>
              </a:gdLst>
              <a:ahLst/>
              <a:cxnLst>
                <a:cxn ang="0">
                  <a:pos x="T0" y="T1"/>
                </a:cxn>
                <a:cxn ang="0">
                  <a:pos x="T2" y="T3"/>
                </a:cxn>
                <a:cxn ang="0">
                  <a:pos x="T4" y="T5"/>
                </a:cxn>
                <a:cxn ang="0">
                  <a:pos x="T6" y="T7"/>
                </a:cxn>
                <a:cxn ang="0">
                  <a:pos x="T8" y="T9"/>
                </a:cxn>
              </a:cxnLst>
              <a:rect l="0" t="0" r="r" b="b"/>
              <a:pathLst>
                <a:path w="690" h="1745">
                  <a:moveTo>
                    <a:pt x="312" y="1745"/>
                  </a:moveTo>
                  <a:cubicBezTo>
                    <a:pt x="0" y="1205"/>
                    <a:pt x="0" y="540"/>
                    <a:pt x="312" y="0"/>
                  </a:cubicBezTo>
                  <a:lnTo>
                    <a:pt x="690" y="218"/>
                  </a:lnTo>
                  <a:cubicBezTo>
                    <a:pt x="456" y="623"/>
                    <a:pt x="456" y="1122"/>
                    <a:pt x="690" y="1527"/>
                  </a:cubicBezTo>
                  <a:lnTo>
                    <a:pt x="312" y="1745"/>
                  </a:lnTo>
                  <a:close/>
                </a:path>
              </a:pathLst>
            </a:custGeom>
            <a:solidFill>
              <a:schemeClr val="accent6"/>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sz="2000"/>
            </a:p>
          </p:txBody>
        </p:sp>
        <p:sp>
          <p:nvSpPr>
            <p:cNvPr id="29" name="Freeform 15">
              <a:extLst>
                <a:ext uri="{FF2B5EF4-FFF2-40B4-BE49-F238E27FC236}">
                  <a16:creationId xmlns:a16="http://schemas.microsoft.com/office/drawing/2014/main" id="{4B1FF53B-359F-41A4-98BD-A747F565B489}"/>
                </a:ext>
              </a:extLst>
            </p:cNvPr>
            <p:cNvSpPr>
              <a:spLocks/>
            </p:cNvSpPr>
            <p:nvPr/>
          </p:nvSpPr>
          <p:spPr bwMode="gray">
            <a:xfrm rot="1819435">
              <a:off x="5600372" y="2620749"/>
              <a:ext cx="915458" cy="667198"/>
            </a:xfrm>
            <a:custGeom>
              <a:avLst/>
              <a:gdLst>
                <a:gd name="T0" fmla="*/ 0 w 1511"/>
                <a:gd name="T1" fmla="*/ 872 h 1090"/>
                <a:gd name="T2" fmla="*/ 1511 w 1511"/>
                <a:gd name="T3" fmla="*/ 0 h 1090"/>
                <a:gd name="T4" fmla="*/ 1511 w 1511"/>
                <a:gd name="T5" fmla="*/ 436 h 1090"/>
                <a:gd name="T6" fmla="*/ 378 w 1511"/>
                <a:gd name="T7" fmla="*/ 1090 h 1090"/>
                <a:gd name="T8" fmla="*/ 0 w 1511"/>
                <a:gd name="T9" fmla="*/ 872 h 1090"/>
              </a:gdLst>
              <a:ahLst/>
              <a:cxnLst>
                <a:cxn ang="0">
                  <a:pos x="T0" y="T1"/>
                </a:cxn>
                <a:cxn ang="0">
                  <a:pos x="T2" y="T3"/>
                </a:cxn>
                <a:cxn ang="0">
                  <a:pos x="T4" y="T5"/>
                </a:cxn>
                <a:cxn ang="0">
                  <a:pos x="T6" y="T7"/>
                </a:cxn>
                <a:cxn ang="0">
                  <a:pos x="T8" y="T9"/>
                </a:cxn>
              </a:cxnLst>
              <a:rect l="0" t="0" r="r" b="b"/>
              <a:pathLst>
                <a:path w="1511" h="1090">
                  <a:moveTo>
                    <a:pt x="0" y="872"/>
                  </a:moveTo>
                  <a:cubicBezTo>
                    <a:pt x="311" y="332"/>
                    <a:pt x="887" y="0"/>
                    <a:pt x="1511" y="0"/>
                  </a:cubicBezTo>
                  <a:lnTo>
                    <a:pt x="1511" y="436"/>
                  </a:lnTo>
                  <a:cubicBezTo>
                    <a:pt x="1043" y="436"/>
                    <a:pt x="611" y="685"/>
                    <a:pt x="378" y="1090"/>
                  </a:cubicBezTo>
                  <a:lnTo>
                    <a:pt x="0" y="872"/>
                  </a:lnTo>
                  <a:close/>
                </a:path>
              </a:pathLst>
            </a:custGeom>
            <a:solidFill>
              <a:schemeClr val="accent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sz="2000"/>
            </a:p>
          </p:txBody>
        </p:sp>
        <p:sp>
          <p:nvSpPr>
            <p:cNvPr id="30" name="Oval 29">
              <a:extLst>
                <a:ext uri="{FF2B5EF4-FFF2-40B4-BE49-F238E27FC236}">
                  <a16:creationId xmlns:a16="http://schemas.microsoft.com/office/drawing/2014/main" id="{0C63BB89-DAF6-48E0-A1E0-700C707A18FB}"/>
                </a:ext>
              </a:extLst>
            </p:cNvPr>
            <p:cNvSpPr/>
            <p:nvPr/>
          </p:nvSpPr>
          <p:spPr bwMode="gray">
            <a:xfrm>
              <a:off x="5177310" y="2916515"/>
              <a:ext cx="1808870" cy="1808870"/>
            </a:xfrm>
            <a:prstGeom prst="ellipse">
              <a:avLst/>
            </a:prstGeom>
            <a:solidFill>
              <a:schemeClr val="tx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31" name="Oval 30">
              <a:extLst>
                <a:ext uri="{FF2B5EF4-FFF2-40B4-BE49-F238E27FC236}">
                  <a16:creationId xmlns:a16="http://schemas.microsoft.com/office/drawing/2014/main" id="{A3A42A3D-CDF1-4229-8341-E6B8DB68658B}"/>
                </a:ext>
              </a:extLst>
            </p:cNvPr>
            <p:cNvSpPr/>
            <p:nvPr/>
          </p:nvSpPr>
          <p:spPr bwMode="gray">
            <a:xfrm>
              <a:off x="5295773" y="3022978"/>
              <a:ext cx="1597279" cy="15972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32" name="Straight Connector 31">
              <a:extLst>
                <a:ext uri="{FF2B5EF4-FFF2-40B4-BE49-F238E27FC236}">
                  <a16:creationId xmlns:a16="http://schemas.microsoft.com/office/drawing/2014/main" id="{43F02666-0936-44AD-97F5-EAD7205006B9}"/>
                </a:ext>
              </a:extLst>
            </p:cNvPr>
            <p:cNvCxnSpPr>
              <a:cxnSpLocks/>
            </p:cNvCxnSpPr>
            <p:nvPr/>
          </p:nvCxnSpPr>
          <p:spPr bwMode="gray">
            <a:xfrm>
              <a:off x="6081745" y="4759669"/>
              <a:ext cx="0" cy="72015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1DA115-063D-4FBF-8080-20957598DF0C}"/>
                </a:ext>
              </a:extLst>
            </p:cNvPr>
            <p:cNvCxnSpPr>
              <a:cxnSpLocks/>
            </p:cNvCxnSpPr>
            <p:nvPr/>
          </p:nvCxnSpPr>
          <p:spPr bwMode="gray">
            <a:xfrm>
              <a:off x="6081745" y="2137350"/>
              <a:ext cx="0" cy="72015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Arc 33">
              <a:extLst>
                <a:ext uri="{FF2B5EF4-FFF2-40B4-BE49-F238E27FC236}">
                  <a16:creationId xmlns:a16="http://schemas.microsoft.com/office/drawing/2014/main" id="{FB7856D4-7A5F-4E34-8C61-2634003283EC}"/>
                </a:ext>
              </a:extLst>
            </p:cNvPr>
            <p:cNvSpPr/>
            <p:nvPr/>
          </p:nvSpPr>
          <p:spPr bwMode="gray">
            <a:xfrm>
              <a:off x="3749668" y="1489650"/>
              <a:ext cx="4664155" cy="4662600"/>
            </a:xfrm>
            <a:prstGeom prst="arc">
              <a:avLst>
                <a:gd name="adj1" fmla="val 17044526"/>
                <a:gd name="adj2" fmla="val 19183544"/>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000"/>
            </a:p>
          </p:txBody>
        </p:sp>
        <p:sp>
          <p:nvSpPr>
            <p:cNvPr id="35" name="Arc 34">
              <a:extLst>
                <a:ext uri="{FF2B5EF4-FFF2-40B4-BE49-F238E27FC236}">
                  <a16:creationId xmlns:a16="http://schemas.microsoft.com/office/drawing/2014/main" id="{64971B32-DFD4-4A1A-B578-F50F32CFE504}"/>
                </a:ext>
              </a:extLst>
            </p:cNvPr>
            <p:cNvSpPr/>
            <p:nvPr/>
          </p:nvSpPr>
          <p:spPr bwMode="gray">
            <a:xfrm>
              <a:off x="3749668" y="1489650"/>
              <a:ext cx="4664155" cy="4662600"/>
            </a:xfrm>
            <a:prstGeom prst="arc">
              <a:avLst>
                <a:gd name="adj1" fmla="val 20708598"/>
                <a:gd name="adj2" fmla="val 883275"/>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000"/>
            </a:p>
          </p:txBody>
        </p:sp>
        <p:sp>
          <p:nvSpPr>
            <p:cNvPr id="36" name="Arc 35">
              <a:extLst>
                <a:ext uri="{FF2B5EF4-FFF2-40B4-BE49-F238E27FC236}">
                  <a16:creationId xmlns:a16="http://schemas.microsoft.com/office/drawing/2014/main" id="{5E9DDB52-416F-4A65-97FA-B5691EF87EFD}"/>
                </a:ext>
              </a:extLst>
            </p:cNvPr>
            <p:cNvSpPr/>
            <p:nvPr/>
          </p:nvSpPr>
          <p:spPr bwMode="gray">
            <a:xfrm>
              <a:off x="3749668" y="1489650"/>
              <a:ext cx="4664155" cy="4662600"/>
            </a:xfrm>
            <a:prstGeom prst="arc">
              <a:avLst>
                <a:gd name="adj1" fmla="val 2403526"/>
                <a:gd name="adj2" fmla="val 4479868"/>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000"/>
            </a:p>
          </p:txBody>
        </p:sp>
        <p:sp>
          <p:nvSpPr>
            <p:cNvPr id="37" name="Arc 36">
              <a:extLst>
                <a:ext uri="{FF2B5EF4-FFF2-40B4-BE49-F238E27FC236}">
                  <a16:creationId xmlns:a16="http://schemas.microsoft.com/office/drawing/2014/main" id="{05FE7E9E-D988-40BE-9B7A-46C49C14BDBA}"/>
                </a:ext>
              </a:extLst>
            </p:cNvPr>
            <p:cNvSpPr/>
            <p:nvPr/>
          </p:nvSpPr>
          <p:spPr bwMode="gray">
            <a:xfrm>
              <a:off x="3749668" y="1489650"/>
              <a:ext cx="4664155" cy="4662600"/>
            </a:xfrm>
            <a:prstGeom prst="arc">
              <a:avLst>
                <a:gd name="adj1" fmla="val 6328048"/>
                <a:gd name="adj2" fmla="val 8175536"/>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000"/>
            </a:p>
          </p:txBody>
        </p:sp>
        <p:sp>
          <p:nvSpPr>
            <p:cNvPr id="38" name="Arc 37">
              <a:extLst>
                <a:ext uri="{FF2B5EF4-FFF2-40B4-BE49-F238E27FC236}">
                  <a16:creationId xmlns:a16="http://schemas.microsoft.com/office/drawing/2014/main" id="{D4D5BA17-0CB4-46FC-9616-587DD008B609}"/>
                </a:ext>
              </a:extLst>
            </p:cNvPr>
            <p:cNvSpPr/>
            <p:nvPr/>
          </p:nvSpPr>
          <p:spPr bwMode="gray">
            <a:xfrm>
              <a:off x="3749668" y="1489650"/>
              <a:ext cx="4664155" cy="4662600"/>
            </a:xfrm>
            <a:prstGeom prst="arc">
              <a:avLst>
                <a:gd name="adj1" fmla="val 9895905"/>
                <a:gd name="adj2" fmla="val 11683034"/>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000"/>
            </a:p>
          </p:txBody>
        </p:sp>
        <p:sp>
          <p:nvSpPr>
            <p:cNvPr id="39" name="Arc 38">
              <a:extLst>
                <a:ext uri="{FF2B5EF4-FFF2-40B4-BE49-F238E27FC236}">
                  <a16:creationId xmlns:a16="http://schemas.microsoft.com/office/drawing/2014/main" id="{D1ABF9B0-63BE-4A01-A3E0-7C62CB3C419F}"/>
                </a:ext>
              </a:extLst>
            </p:cNvPr>
            <p:cNvSpPr/>
            <p:nvPr/>
          </p:nvSpPr>
          <p:spPr bwMode="gray">
            <a:xfrm>
              <a:off x="3749668" y="1489650"/>
              <a:ext cx="4664155" cy="4662600"/>
            </a:xfrm>
            <a:prstGeom prst="arc">
              <a:avLst>
                <a:gd name="adj1" fmla="val 13333755"/>
                <a:gd name="adj2" fmla="val 15305126"/>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000"/>
            </a:p>
          </p:txBody>
        </p:sp>
        <p:sp>
          <p:nvSpPr>
            <p:cNvPr id="40" name="TextBox 39">
              <a:extLst>
                <a:ext uri="{FF2B5EF4-FFF2-40B4-BE49-F238E27FC236}">
                  <a16:creationId xmlns:a16="http://schemas.microsoft.com/office/drawing/2014/main" id="{CE454BDD-8089-4C4A-8AFF-662E91DBD116}"/>
                </a:ext>
              </a:extLst>
            </p:cNvPr>
            <p:cNvSpPr txBox="1"/>
            <p:nvPr/>
          </p:nvSpPr>
          <p:spPr bwMode="gray">
            <a:xfrm>
              <a:off x="5332870" y="3451932"/>
              <a:ext cx="1497750" cy="778675"/>
            </a:xfrm>
            <a:prstGeom prst="rect">
              <a:avLst/>
            </a:prstGeom>
            <a:noFill/>
          </p:spPr>
          <p:txBody>
            <a:bodyPr wrap="square" rtlCol="0" anchor="ctr">
              <a:spAutoFit/>
            </a:bodyPr>
            <a:lstStyle/>
            <a:p>
              <a:pPr algn="ctr"/>
              <a:r>
                <a:rPr lang="en-US" sz="2000" kern="0" dirty="0">
                  <a:latin typeface="Arial" pitchFamily="34" charset="0"/>
                  <a:cs typeface="Arial" pitchFamily="34" charset="0"/>
                </a:rPr>
                <a:t>ODATA Query</a:t>
              </a:r>
            </a:p>
          </p:txBody>
        </p:sp>
        <p:sp>
          <p:nvSpPr>
            <p:cNvPr id="41" name="Oval 40">
              <a:extLst>
                <a:ext uri="{FF2B5EF4-FFF2-40B4-BE49-F238E27FC236}">
                  <a16:creationId xmlns:a16="http://schemas.microsoft.com/office/drawing/2014/main" id="{BECEAEF6-C7E8-4376-90F3-7CB3C01FB0C2}"/>
                </a:ext>
              </a:extLst>
            </p:cNvPr>
            <p:cNvSpPr/>
            <p:nvPr/>
          </p:nvSpPr>
          <p:spPr bwMode="gray">
            <a:xfrm>
              <a:off x="5452220" y="985720"/>
              <a:ext cx="1259050" cy="1259050"/>
            </a:xfrm>
            <a:prstGeom prst="ellipse">
              <a:avLst/>
            </a:prstGeom>
            <a:gradFill flip="none" rotWithShape="1">
              <a:gsLst>
                <a:gs pos="0">
                  <a:schemeClr val="accent1"/>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2" name="Oval 41">
              <a:extLst>
                <a:ext uri="{FF2B5EF4-FFF2-40B4-BE49-F238E27FC236}">
                  <a16:creationId xmlns:a16="http://schemas.microsoft.com/office/drawing/2014/main" id="{52706619-F1F8-4B9A-A4EF-ABDE3A52961C}"/>
                </a:ext>
              </a:extLst>
            </p:cNvPr>
            <p:cNvSpPr/>
            <p:nvPr/>
          </p:nvSpPr>
          <p:spPr bwMode="gray">
            <a:xfrm>
              <a:off x="5553708" y="1087208"/>
              <a:ext cx="1056074" cy="105607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grpSp>
          <p:nvGrpSpPr>
            <p:cNvPr id="43" name="Group 42">
              <a:extLst>
                <a:ext uri="{FF2B5EF4-FFF2-40B4-BE49-F238E27FC236}">
                  <a16:creationId xmlns:a16="http://schemas.microsoft.com/office/drawing/2014/main" id="{EF938349-D8C7-471E-AE41-CF5A2909F641}"/>
                </a:ext>
              </a:extLst>
            </p:cNvPr>
            <p:cNvGrpSpPr/>
            <p:nvPr/>
          </p:nvGrpSpPr>
          <p:grpSpPr bwMode="gray">
            <a:xfrm>
              <a:off x="3346437" y="2102889"/>
              <a:ext cx="1259050" cy="1259050"/>
              <a:chOff x="3455866" y="2241540"/>
              <a:chExt cx="1159346" cy="1159346"/>
            </a:xfrm>
          </p:grpSpPr>
          <p:sp>
            <p:nvSpPr>
              <p:cNvPr id="67" name="Oval 66">
                <a:extLst>
                  <a:ext uri="{FF2B5EF4-FFF2-40B4-BE49-F238E27FC236}">
                    <a16:creationId xmlns:a16="http://schemas.microsoft.com/office/drawing/2014/main" id="{BB9FA7B1-3DDC-4A0E-859D-15843DEDCA83}"/>
                  </a:ext>
                </a:extLst>
              </p:cNvPr>
              <p:cNvSpPr/>
              <p:nvPr/>
            </p:nvSpPr>
            <p:spPr bwMode="gray">
              <a:xfrm>
                <a:off x="3455866" y="2241540"/>
                <a:ext cx="1159346" cy="1159346"/>
              </a:xfrm>
              <a:prstGeom prst="ellipse">
                <a:avLst/>
              </a:prstGeom>
              <a:gradFill flip="none" rotWithShape="1">
                <a:gsLst>
                  <a:gs pos="0">
                    <a:schemeClr val="accent6"/>
                  </a:gs>
                  <a:gs pos="100000">
                    <a:schemeClr val="accent6">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68" name="Oval 67">
                <a:extLst>
                  <a:ext uri="{FF2B5EF4-FFF2-40B4-BE49-F238E27FC236}">
                    <a16:creationId xmlns:a16="http://schemas.microsoft.com/office/drawing/2014/main" id="{64EE9601-1B73-45BA-8C61-15A796F97716}"/>
                  </a:ext>
                </a:extLst>
              </p:cNvPr>
              <p:cNvSpPr/>
              <p:nvPr/>
            </p:nvSpPr>
            <p:spPr bwMode="gray">
              <a:xfrm>
                <a:off x="3549317" y="2334991"/>
                <a:ext cx="972444" cy="97244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grpSp>
        <p:grpSp>
          <p:nvGrpSpPr>
            <p:cNvPr id="44" name="Group 43">
              <a:extLst>
                <a:ext uri="{FF2B5EF4-FFF2-40B4-BE49-F238E27FC236}">
                  <a16:creationId xmlns:a16="http://schemas.microsoft.com/office/drawing/2014/main" id="{07FC2C48-57FF-427A-8663-BDE3E9EE1826}"/>
                </a:ext>
              </a:extLst>
            </p:cNvPr>
            <p:cNvGrpSpPr/>
            <p:nvPr/>
          </p:nvGrpSpPr>
          <p:grpSpPr bwMode="gray">
            <a:xfrm>
              <a:off x="3041023" y="4325151"/>
              <a:ext cx="1661947" cy="1284231"/>
              <a:chOff x="3014982" y="4041079"/>
              <a:chExt cx="1530339" cy="1182533"/>
            </a:xfrm>
          </p:grpSpPr>
          <p:sp>
            <p:nvSpPr>
              <p:cNvPr id="65" name="Oval 64">
                <a:extLst>
                  <a:ext uri="{FF2B5EF4-FFF2-40B4-BE49-F238E27FC236}">
                    <a16:creationId xmlns:a16="http://schemas.microsoft.com/office/drawing/2014/main" id="{501912E6-0892-4E56-A139-6E6C5B3170B5}"/>
                  </a:ext>
                </a:extLst>
              </p:cNvPr>
              <p:cNvSpPr/>
              <p:nvPr/>
            </p:nvSpPr>
            <p:spPr bwMode="gray">
              <a:xfrm>
                <a:off x="3014982" y="4041079"/>
                <a:ext cx="1530339" cy="1182533"/>
              </a:xfrm>
              <a:prstGeom prst="ellipse">
                <a:avLst/>
              </a:prstGeom>
              <a:gradFill flip="none" rotWithShape="1">
                <a:gsLst>
                  <a:gs pos="0">
                    <a:schemeClr val="accent5"/>
                  </a:gs>
                  <a:gs pos="100000">
                    <a:schemeClr val="accent5">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66" name="Oval 65">
                <a:extLst>
                  <a:ext uri="{FF2B5EF4-FFF2-40B4-BE49-F238E27FC236}">
                    <a16:creationId xmlns:a16="http://schemas.microsoft.com/office/drawing/2014/main" id="{59B9B5C8-503F-48DF-98C9-B3E801ABDD9E}"/>
                  </a:ext>
                </a:extLst>
              </p:cNvPr>
              <p:cNvSpPr/>
              <p:nvPr/>
            </p:nvSpPr>
            <p:spPr bwMode="gray">
              <a:xfrm>
                <a:off x="3108434" y="4134533"/>
                <a:ext cx="1326239" cy="954061"/>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grpSp>
        <p:sp>
          <p:nvSpPr>
            <p:cNvPr id="45" name="Oval 44">
              <a:extLst>
                <a:ext uri="{FF2B5EF4-FFF2-40B4-BE49-F238E27FC236}">
                  <a16:creationId xmlns:a16="http://schemas.microsoft.com/office/drawing/2014/main" id="{B80E3257-B845-4DB5-9E82-94A45E694267}"/>
                </a:ext>
              </a:extLst>
            </p:cNvPr>
            <p:cNvSpPr/>
            <p:nvPr/>
          </p:nvSpPr>
          <p:spPr bwMode="gray">
            <a:xfrm>
              <a:off x="5452220" y="5462752"/>
              <a:ext cx="1259050" cy="1259050"/>
            </a:xfrm>
            <a:prstGeom prst="ellipse">
              <a:avLst/>
            </a:prstGeom>
            <a:gradFill flip="none" rotWithShape="1">
              <a:gsLst>
                <a:gs pos="0">
                  <a:schemeClr val="accent4"/>
                </a:gs>
                <a:gs pos="100000">
                  <a:schemeClr val="accent4">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6" name="Oval 45">
              <a:extLst>
                <a:ext uri="{FF2B5EF4-FFF2-40B4-BE49-F238E27FC236}">
                  <a16:creationId xmlns:a16="http://schemas.microsoft.com/office/drawing/2014/main" id="{C63DCD15-9E46-49B9-AC55-FC30A5C7EF94}"/>
                </a:ext>
              </a:extLst>
            </p:cNvPr>
            <p:cNvSpPr/>
            <p:nvPr/>
          </p:nvSpPr>
          <p:spPr bwMode="gray">
            <a:xfrm>
              <a:off x="5553708" y="5564240"/>
              <a:ext cx="1056074" cy="105607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7" name="Oval 46">
              <a:extLst>
                <a:ext uri="{FF2B5EF4-FFF2-40B4-BE49-F238E27FC236}">
                  <a16:creationId xmlns:a16="http://schemas.microsoft.com/office/drawing/2014/main" id="{FE9404F6-F92D-44E6-A4E8-11757426CDC7}"/>
                </a:ext>
              </a:extLst>
            </p:cNvPr>
            <p:cNvSpPr/>
            <p:nvPr/>
          </p:nvSpPr>
          <p:spPr bwMode="gray">
            <a:xfrm>
              <a:off x="7583337" y="2102889"/>
              <a:ext cx="1259050" cy="1259050"/>
            </a:xfrm>
            <a:prstGeom prst="ellipse">
              <a:avLst/>
            </a:prstGeom>
            <a:gradFill flip="none" rotWithShape="1">
              <a:gsLst>
                <a:gs pos="0">
                  <a:schemeClr val="accent2"/>
                </a:gs>
                <a:gs pos="100000">
                  <a:schemeClr val="accent2">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8" name="Oval 47">
              <a:extLst>
                <a:ext uri="{FF2B5EF4-FFF2-40B4-BE49-F238E27FC236}">
                  <a16:creationId xmlns:a16="http://schemas.microsoft.com/office/drawing/2014/main" id="{73645947-641E-4531-BAA4-CCDFEE0E2B06}"/>
                </a:ext>
              </a:extLst>
            </p:cNvPr>
            <p:cNvSpPr/>
            <p:nvPr/>
          </p:nvSpPr>
          <p:spPr bwMode="gray">
            <a:xfrm>
              <a:off x="7684825" y="2204377"/>
              <a:ext cx="1056074" cy="105607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9" name="Oval 48">
              <a:extLst>
                <a:ext uri="{FF2B5EF4-FFF2-40B4-BE49-F238E27FC236}">
                  <a16:creationId xmlns:a16="http://schemas.microsoft.com/office/drawing/2014/main" id="{738BBB79-5352-4D82-8FE2-F41A369B4176}"/>
                </a:ext>
              </a:extLst>
            </p:cNvPr>
            <p:cNvSpPr/>
            <p:nvPr/>
          </p:nvSpPr>
          <p:spPr bwMode="gray">
            <a:xfrm>
              <a:off x="7583337" y="4325152"/>
              <a:ext cx="1259050" cy="1259050"/>
            </a:xfrm>
            <a:prstGeom prst="ellipse">
              <a:avLst/>
            </a:prstGeom>
            <a:gradFill flip="none" rotWithShape="1">
              <a:gsLst>
                <a:gs pos="0">
                  <a:schemeClr val="accent3"/>
                </a:gs>
                <a:gs pos="100000">
                  <a:schemeClr val="accent3">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50" name="Oval 49">
              <a:extLst>
                <a:ext uri="{FF2B5EF4-FFF2-40B4-BE49-F238E27FC236}">
                  <a16:creationId xmlns:a16="http://schemas.microsoft.com/office/drawing/2014/main" id="{995E0E18-9804-4EE4-92CA-94B1ABA906BB}"/>
                </a:ext>
              </a:extLst>
            </p:cNvPr>
            <p:cNvSpPr/>
            <p:nvPr/>
          </p:nvSpPr>
          <p:spPr bwMode="gray">
            <a:xfrm>
              <a:off x="7684825" y="4426640"/>
              <a:ext cx="1056074" cy="105607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51" name="TextBox 50">
              <a:hlinkClick r:id="rId5"/>
              <a:extLst>
                <a:ext uri="{FF2B5EF4-FFF2-40B4-BE49-F238E27FC236}">
                  <a16:creationId xmlns:a16="http://schemas.microsoft.com/office/drawing/2014/main" id="{5DCA1C4A-3731-4FA8-A326-D446440D360F}"/>
                </a:ext>
              </a:extLst>
            </p:cNvPr>
            <p:cNvSpPr txBox="1"/>
            <p:nvPr/>
          </p:nvSpPr>
          <p:spPr bwMode="gray">
            <a:xfrm>
              <a:off x="5541419" y="1681099"/>
              <a:ext cx="1045945" cy="304699"/>
            </a:xfrm>
            <a:prstGeom prst="rect">
              <a:avLst/>
            </a:prstGeom>
            <a:noFill/>
          </p:spPr>
          <p:txBody>
            <a:bodyPr wrap="square" lIns="0" tIns="0" rIns="0" bIns="0" rtlCol="0" anchor="ctr">
              <a:spAutoFit/>
            </a:bodyPr>
            <a:lstStyle/>
            <a:p>
              <a:pPr algn="ctr"/>
              <a:r>
                <a:rPr lang="en-US" kern="0" dirty="0">
                  <a:solidFill>
                    <a:schemeClr val="accent4"/>
                  </a:solidFill>
                  <a:latin typeface="Arial" pitchFamily="34" charset="0"/>
                  <a:cs typeface="Arial" pitchFamily="34" charset="0"/>
                </a:rPr>
                <a:t>$top</a:t>
              </a:r>
            </a:p>
          </p:txBody>
        </p:sp>
        <p:sp>
          <p:nvSpPr>
            <p:cNvPr id="52" name="TextBox 51">
              <a:extLst>
                <a:ext uri="{FF2B5EF4-FFF2-40B4-BE49-F238E27FC236}">
                  <a16:creationId xmlns:a16="http://schemas.microsoft.com/office/drawing/2014/main" id="{533C379A-08CD-4FE0-9E10-982641F009E8}"/>
                </a:ext>
              </a:extLst>
            </p:cNvPr>
            <p:cNvSpPr txBox="1"/>
            <p:nvPr/>
          </p:nvSpPr>
          <p:spPr bwMode="gray">
            <a:xfrm>
              <a:off x="5678617" y="1135617"/>
              <a:ext cx="806256" cy="406265"/>
            </a:xfrm>
            <a:prstGeom prst="rect">
              <a:avLst/>
            </a:prstGeom>
            <a:noFill/>
          </p:spPr>
          <p:txBody>
            <a:bodyPr wrap="square" lIns="0" tIns="0" rIns="0" bIns="0" rtlCol="0" anchor="b">
              <a:spAutoFit/>
            </a:bodyPr>
            <a:lstStyle/>
            <a:p>
              <a:pPr algn="ctr"/>
              <a:r>
                <a:rPr lang="en-US" b="1" kern="0" dirty="0">
                  <a:solidFill>
                    <a:schemeClr val="accent1"/>
                  </a:solidFill>
                  <a:latin typeface="Arial Narrow" panose="020B0606020202030204" pitchFamily="34" charset="0"/>
                  <a:cs typeface="Arial" pitchFamily="34" charset="0"/>
                </a:rPr>
                <a:t>02</a:t>
              </a:r>
            </a:p>
          </p:txBody>
        </p:sp>
        <p:sp>
          <p:nvSpPr>
            <p:cNvPr id="53" name="TextBox 52">
              <a:extLst>
                <a:ext uri="{FF2B5EF4-FFF2-40B4-BE49-F238E27FC236}">
                  <a16:creationId xmlns:a16="http://schemas.microsoft.com/office/drawing/2014/main" id="{8E951DDA-9E8A-4729-97D1-72343C600538}"/>
                </a:ext>
              </a:extLst>
            </p:cNvPr>
            <p:cNvSpPr txBox="1"/>
            <p:nvPr/>
          </p:nvSpPr>
          <p:spPr bwMode="gray">
            <a:xfrm>
              <a:off x="7689889" y="2726333"/>
              <a:ext cx="1045945" cy="304699"/>
            </a:xfrm>
            <a:prstGeom prst="rect">
              <a:avLst/>
            </a:prstGeom>
            <a:noFill/>
          </p:spPr>
          <p:txBody>
            <a:bodyPr wrap="square" lIns="0" tIns="0" rIns="0" bIns="0" rtlCol="0" anchor="ctr">
              <a:spAutoFit/>
            </a:bodyPr>
            <a:lstStyle/>
            <a:p>
              <a:pPr algn="ctr"/>
              <a:r>
                <a:rPr lang="en-US" kern="0" dirty="0">
                  <a:latin typeface="Arial" pitchFamily="34" charset="0"/>
                  <a:cs typeface="Arial" pitchFamily="34" charset="0"/>
                  <a:hlinkClick r:id="rId6"/>
                </a:rPr>
                <a:t>$skip</a:t>
              </a:r>
              <a:endParaRPr lang="en-US" kern="0" dirty="0">
                <a:latin typeface="Arial" pitchFamily="34" charset="0"/>
                <a:cs typeface="Arial" pitchFamily="34" charset="0"/>
              </a:endParaRPr>
            </a:p>
          </p:txBody>
        </p:sp>
        <p:sp>
          <p:nvSpPr>
            <p:cNvPr id="54" name="TextBox 53">
              <a:extLst>
                <a:ext uri="{FF2B5EF4-FFF2-40B4-BE49-F238E27FC236}">
                  <a16:creationId xmlns:a16="http://schemas.microsoft.com/office/drawing/2014/main" id="{6550C84C-BFA7-4DE0-9AA9-80CAA885DD03}"/>
                </a:ext>
              </a:extLst>
            </p:cNvPr>
            <p:cNvSpPr txBox="1"/>
            <p:nvPr/>
          </p:nvSpPr>
          <p:spPr bwMode="gray">
            <a:xfrm>
              <a:off x="7809734" y="2252786"/>
              <a:ext cx="806256" cy="406265"/>
            </a:xfrm>
            <a:prstGeom prst="rect">
              <a:avLst/>
            </a:prstGeom>
            <a:noFill/>
          </p:spPr>
          <p:txBody>
            <a:bodyPr wrap="square" lIns="0" tIns="0" rIns="0" bIns="0" rtlCol="0" anchor="b">
              <a:spAutoFit/>
            </a:bodyPr>
            <a:lstStyle/>
            <a:p>
              <a:pPr algn="ctr"/>
              <a:r>
                <a:rPr lang="en-US" b="1" kern="0" dirty="0">
                  <a:solidFill>
                    <a:schemeClr val="accent2"/>
                  </a:solidFill>
                  <a:latin typeface="Arial Narrow" panose="020B0606020202030204" pitchFamily="34" charset="0"/>
                  <a:cs typeface="Arial" pitchFamily="34" charset="0"/>
                </a:rPr>
                <a:t>03</a:t>
              </a:r>
            </a:p>
          </p:txBody>
        </p:sp>
        <p:sp>
          <p:nvSpPr>
            <p:cNvPr id="55" name="TextBox 54">
              <a:extLst>
                <a:ext uri="{FF2B5EF4-FFF2-40B4-BE49-F238E27FC236}">
                  <a16:creationId xmlns:a16="http://schemas.microsoft.com/office/drawing/2014/main" id="{D0D04FC2-F283-4427-9090-41890CA1F9FD}"/>
                </a:ext>
              </a:extLst>
            </p:cNvPr>
            <p:cNvSpPr txBox="1"/>
            <p:nvPr/>
          </p:nvSpPr>
          <p:spPr bwMode="gray">
            <a:xfrm>
              <a:off x="7689889" y="4853413"/>
              <a:ext cx="1045944" cy="304699"/>
            </a:xfrm>
            <a:prstGeom prst="rect">
              <a:avLst/>
            </a:prstGeom>
            <a:noFill/>
          </p:spPr>
          <p:txBody>
            <a:bodyPr wrap="square" lIns="0" tIns="0" rIns="0" bIns="0" rtlCol="0" anchor="ctr">
              <a:spAutoFit/>
            </a:bodyPr>
            <a:lstStyle/>
            <a:p>
              <a:pPr algn="ctr"/>
              <a:r>
                <a:rPr lang="en-US" kern="0" dirty="0">
                  <a:latin typeface="Arial" pitchFamily="34" charset="0"/>
                  <a:cs typeface="Arial" pitchFamily="34" charset="0"/>
                  <a:hlinkClick r:id="rId7"/>
                </a:rPr>
                <a:t>$select</a:t>
              </a:r>
              <a:endParaRPr lang="en-US" kern="0" dirty="0">
                <a:latin typeface="Arial" pitchFamily="34" charset="0"/>
                <a:cs typeface="Arial" pitchFamily="34" charset="0"/>
              </a:endParaRPr>
            </a:p>
          </p:txBody>
        </p:sp>
        <p:sp>
          <p:nvSpPr>
            <p:cNvPr id="56" name="TextBox 55">
              <a:extLst>
                <a:ext uri="{FF2B5EF4-FFF2-40B4-BE49-F238E27FC236}">
                  <a16:creationId xmlns:a16="http://schemas.microsoft.com/office/drawing/2014/main" id="{C12C94F7-1FEB-4299-A9CF-10A1FC33FE24}"/>
                </a:ext>
              </a:extLst>
            </p:cNvPr>
            <p:cNvSpPr txBox="1"/>
            <p:nvPr/>
          </p:nvSpPr>
          <p:spPr bwMode="gray">
            <a:xfrm>
              <a:off x="7809734" y="4490439"/>
              <a:ext cx="806256" cy="406265"/>
            </a:xfrm>
            <a:prstGeom prst="rect">
              <a:avLst/>
            </a:prstGeom>
            <a:noFill/>
          </p:spPr>
          <p:txBody>
            <a:bodyPr wrap="square" lIns="0" tIns="0" rIns="0" bIns="0" rtlCol="0" anchor="b">
              <a:spAutoFit/>
            </a:bodyPr>
            <a:lstStyle/>
            <a:p>
              <a:pPr algn="ctr"/>
              <a:r>
                <a:rPr lang="en-US" b="1" kern="0" dirty="0">
                  <a:solidFill>
                    <a:schemeClr val="accent3"/>
                  </a:solidFill>
                  <a:latin typeface="Arial Narrow" panose="020B0606020202030204" pitchFamily="34" charset="0"/>
                  <a:cs typeface="Arial" pitchFamily="34" charset="0"/>
                </a:rPr>
                <a:t>04</a:t>
              </a:r>
            </a:p>
          </p:txBody>
        </p:sp>
        <p:sp>
          <p:nvSpPr>
            <p:cNvPr id="57" name="TextBox 56">
              <a:extLst>
                <a:ext uri="{FF2B5EF4-FFF2-40B4-BE49-F238E27FC236}">
                  <a16:creationId xmlns:a16="http://schemas.microsoft.com/office/drawing/2014/main" id="{F1E7661F-B828-4524-AFA1-F4638E4D1D4D}"/>
                </a:ext>
              </a:extLst>
            </p:cNvPr>
            <p:cNvSpPr txBox="1"/>
            <p:nvPr/>
          </p:nvSpPr>
          <p:spPr bwMode="gray">
            <a:xfrm>
              <a:off x="5558772" y="6123096"/>
              <a:ext cx="1045945" cy="304699"/>
            </a:xfrm>
            <a:prstGeom prst="rect">
              <a:avLst/>
            </a:prstGeom>
            <a:noFill/>
          </p:spPr>
          <p:txBody>
            <a:bodyPr wrap="square" lIns="0" tIns="0" rIns="0" bIns="0" rtlCol="0" anchor="ctr">
              <a:spAutoFit/>
            </a:bodyPr>
            <a:lstStyle/>
            <a:p>
              <a:pPr algn="ctr"/>
              <a:r>
                <a:rPr lang="en-US" kern="0" dirty="0">
                  <a:latin typeface="Arial" pitchFamily="34" charset="0"/>
                  <a:cs typeface="Arial" pitchFamily="34" charset="0"/>
                  <a:hlinkClick r:id="rId8"/>
                </a:rPr>
                <a:t>$filter</a:t>
              </a:r>
              <a:endParaRPr lang="en-US" kern="0" dirty="0">
                <a:latin typeface="Arial" pitchFamily="34" charset="0"/>
                <a:cs typeface="Arial" pitchFamily="34" charset="0"/>
              </a:endParaRPr>
            </a:p>
          </p:txBody>
        </p:sp>
        <p:sp>
          <p:nvSpPr>
            <p:cNvPr id="58" name="TextBox 57">
              <a:extLst>
                <a:ext uri="{FF2B5EF4-FFF2-40B4-BE49-F238E27FC236}">
                  <a16:creationId xmlns:a16="http://schemas.microsoft.com/office/drawing/2014/main" id="{FA305FB8-7ED8-4A32-865B-4B8D8A07D6D3}"/>
                </a:ext>
              </a:extLst>
            </p:cNvPr>
            <p:cNvSpPr txBox="1"/>
            <p:nvPr/>
          </p:nvSpPr>
          <p:spPr bwMode="gray">
            <a:xfrm>
              <a:off x="5678617" y="5628038"/>
              <a:ext cx="806256" cy="406265"/>
            </a:xfrm>
            <a:prstGeom prst="rect">
              <a:avLst/>
            </a:prstGeom>
            <a:noFill/>
          </p:spPr>
          <p:txBody>
            <a:bodyPr wrap="square" lIns="0" tIns="0" rIns="0" bIns="0" rtlCol="0" anchor="b">
              <a:spAutoFit/>
            </a:bodyPr>
            <a:lstStyle/>
            <a:p>
              <a:pPr algn="ctr"/>
              <a:r>
                <a:rPr lang="en-US" b="1" kern="0" dirty="0">
                  <a:solidFill>
                    <a:schemeClr val="accent4"/>
                  </a:solidFill>
                  <a:latin typeface="Arial Narrow" panose="020B0606020202030204" pitchFamily="34" charset="0"/>
                  <a:cs typeface="Arial" pitchFamily="34" charset="0"/>
                </a:rPr>
                <a:t>05</a:t>
              </a:r>
            </a:p>
          </p:txBody>
        </p:sp>
        <p:sp>
          <p:nvSpPr>
            <p:cNvPr id="59" name="TextBox 58">
              <a:extLst>
                <a:ext uri="{FF2B5EF4-FFF2-40B4-BE49-F238E27FC236}">
                  <a16:creationId xmlns:a16="http://schemas.microsoft.com/office/drawing/2014/main" id="{020FCAEA-EDF2-49DB-8F4D-4F43B540A4A0}"/>
                </a:ext>
              </a:extLst>
            </p:cNvPr>
            <p:cNvSpPr txBox="1"/>
            <p:nvPr/>
          </p:nvSpPr>
          <p:spPr bwMode="gray">
            <a:xfrm>
              <a:off x="3531801" y="4870113"/>
              <a:ext cx="1045945" cy="492443"/>
            </a:xfrm>
            <a:prstGeom prst="rect">
              <a:avLst/>
            </a:prstGeom>
            <a:noFill/>
          </p:spPr>
          <p:txBody>
            <a:bodyPr wrap="square" lIns="0" tIns="0" rIns="0" bIns="0" rtlCol="0" anchor="ctr">
              <a:spAutoFit/>
            </a:bodyPr>
            <a:lstStyle/>
            <a:p>
              <a:pPr algn="ctr"/>
              <a:endParaRPr lang="en-US" sz="1400" kern="0" dirty="0">
                <a:latin typeface="Arial" pitchFamily="34" charset="0"/>
                <a:cs typeface="Arial" pitchFamily="34" charset="0"/>
              </a:endParaRPr>
            </a:p>
            <a:p>
              <a:pPr algn="ctr"/>
              <a:endParaRPr lang="en-US" sz="1400" kern="0" dirty="0">
                <a:latin typeface="Arial" pitchFamily="34" charset="0"/>
                <a:cs typeface="Arial" pitchFamily="34" charset="0"/>
              </a:endParaRPr>
            </a:p>
          </p:txBody>
        </p:sp>
        <p:sp>
          <p:nvSpPr>
            <p:cNvPr id="60" name="TextBox 59">
              <a:extLst>
                <a:ext uri="{FF2B5EF4-FFF2-40B4-BE49-F238E27FC236}">
                  <a16:creationId xmlns:a16="http://schemas.microsoft.com/office/drawing/2014/main" id="{73AE4D77-9E0D-4DF1-A567-95AB6B449DB0}"/>
                </a:ext>
              </a:extLst>
            </p:cNvPr>
            <p:cNvSpPr txBox="1"/>
            <p:nvPr/>
          </p:nvSpPr>
          <p:spPr bwMode="gray">
            <a:xfrm>
              <a:off x="3434476" y="4490439"/>
              <a:ext cx="806256" cy="406265"/>
            </a:xfrm>
            <a:prstGeom prst="rect">
              <a:avLst/>
            </a:prstGeom>
            <a:noFill/>
          </p:spPr>
          <p:txBody>
            <a:bodyPr wrap="square" lIns="0" tIns="0" rIns="0" bIns="0" rtlCol="0" anchor="b">
              <a:spAutoFit/>
            </a:bodyPr>
            <a:lstStyle/>
            <a:p>
              <a:pPr algn="ctr"/>
              <a:r>
                <a:rPr lang="en-US" b="1" kern="0" dirty="0">
                  <a:solidFill>
                    <a:schemeClr val="accent5"/>
                  </a:solidFill>
                  <a:latin typeface="Arial Narrow" panose="020B0606020202030204" pitchFamily="34" charset="0"/>
                  <a:cs typeface="Arial" pitchFamily="34" charset="0"/>
                </a:rPr>
                <a:t>06</a:t>
              </a:r>
            </a:p>
          </p:txBody>
        </p:sp>
        <p:sp>
          <p:nvSpPr>
            <p:cNvPr id="61" name="TextBox 60">
              <a:extLst>
                <a:ext uri="{FF2B5EF4-FFF2-40B4-BE49-F238E27FC236}">
                  <a16:creationId xmlns:a16="http://schemas.microsoft.com/office/drawing/2014/main" id="{F3D03ECE-8325-4959-AF64-949AADE689FB}"/>
                </a:ext>
              </a:extLst>
            </p:cNvPr>
            <p:cNvSpPr txBox="1"/>
            <p:nvPr/>
          </p:nvSpPr>
          <p:spPr bwMode="gray">
            <a:xfrm>
              <a:off x="3452990" y="2584172"/>
              <a:ext cx="1045944" cy="304699"/>
            </a:xfrm>
            <a:prstGeom prst="rect">
              <a:avLst/>
            </a:prstGeom>
            <a:noFill/>
          </p:spPr>
          <p:txBody>
            <a:bodyPr wrap="square" lIns="0" tIns="0" rIns="0" bIns="0" rtlCol="0" anchor="ctr">
              <a:spAutoFit/>
            </a:bodyPr>
            <a:lstStyle/>
            <a:p>
              <a:pPr algn="ctr"/>
              <a:r>
                <a:rPr lang="en-US" kern="0" dirty="0">
                  <a:latin typeface="Arial" pitchFamily="34" charset="0"/>
                  <a:cs typeface="Arial" pitchFamily="34" charset="0"/>
                  <a:hlinkClick r:id="rId9"/>
                </a:rPr>
                <a:t>$format</a:t>
              </a:r>
              <a:endParaRPr lang="en-US" kern="0" dirty="0">
                <a:latin typeface="Arial" pitchFamily="34" charset="0"/>
                <a:cs typeface="Arial" pitchFamily="34" charset="0"/>
              </a:endParaRPr>
            </a:p>
          </p:txBody>
        </p:sp>
        <p:sp>
          <p:nvSpPr>
            <p:cNvPr id="62" name="TextBox 61">
              <a:extLst>
                <a:ext uri="{FF2B5EF4-FFF2-40B4-BE49-F238E27FC236}">
                  <a16:creationId xmlns:a16="http://schemas.microsoft.com/office/drawing/2014/main" id="{FC41F811-D0D9-4815-849D-9E6092C85CC3}"/>
                </a:ext>
              </a:extLst>
            </p:cNvPr>
            <p:cNvSpPr txBox="1"/>
            <p:nvPr/>
          </p:nvSpPr>
          <p:spPr bwMode="gray">
            <a:xfrm>
              <a:off x="3572834" y="2252786"/>
              <a:ext cx="806256" cy="406265"/>
            </a:xfrm>
            <a:prstGeom prst="rect">
              <a:avLst/>
            </a:prstGeom>
            <a:noFill/>
          </p:spPr>
          <p:txBody>
            <a:bodyPr wrap="square" lIns="0" tIns="0" rIns="0" bIns="0" rtlCol="0" anchor="b">
              <a:spAutoFit/>
            </a:bodyPr>
            <a:lstStyle/>
            <a:p>
              <a:pPr algn="ctr"/>
              <a:r>
                <a:rPr lang="en-US" b="1" kern="0" dirty="0">
                  <a:solidFill>
                    <a:schemeClr val="accent6"/>
                  </a:solidFill>
                  <a:latin typeface="Arial Narrow" panose="020B0606020202030204" pitchFamily="34" charset="0"/>
                  <a:cs typeface="Arial" pitchFamily="34" charset="0"/>
                </a:rPr>
                <a:t>01</a:t>
              </a:r>
            </a:p>
          </p:txBody>
        </p:sp>
        <p:sp>
          <p:nvSpPr>
            <p:cNvPr id="63" name="Freeform: Shape 65">
              <a:extLst>
                <a:ext uri="{FF2B5EF4-FFF2-40B4-BE49-F238E27FC236}">
                  <a16:creationId xmlns:a16="http://schemas.microsoft.com/office/drawing/2014/main" id="{8BEFF856-419E-4B88-907A-3B867BC91ACE}"/>
                </a:ext>
              </a:extLst>
            </p:cNvPr>
            <p:cNvSpPr/>
            <p:nvPr/>
          </p:nvSpPr>
          <p:spPr>
            <a:xfrm>
              <a:off x="6934678" y="4371935"/>
              <a:ext cx="704850" cy="374650"/>
            </a:xfrm>
            <a:custGeom>
              <a:avLst/>
              <a:gdLst>
                <a:gd name="connsiteX0" fmla="*/ 0 w 3219450"/>
                <a:gd name="connsiteY0" fmla="*/ 0 h 1708150"/>
                <a:gd name="connsiteX1" fmla="*/ 3219450 w 3219450"/>
                <a:gd name="connsiteY1" fmla="*/ 1708150 h 1708150"/>
              </a:gdLst>
              <a:ahLst/>
              <a:cxnLst>
                <a:cxn ang="0">
                  <a:pos x="connsiteX0" y="connsiteY0"/>
                </a:cxn>
                <a:cxn ang="0">
                  <a:pos x="connsiteX1" y="connsiteY1"/>
                </a:cxn>
              </a:cxnLst>
              <a:rect l="l" t="t" r="r" b="b"/>
              <a:pathLst>
                <a:path w="3219450" h="1708150">
                  <a:moveTo>
                    <a:pt x="0" y="0"/>
                  </a:moveTo>
                  <a:lnTo>
                    <a:pt x="3219450" y="1708150"/>
                  </a:lnTo>
                </a:path>
              </a:pathLst>
            </a:cu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000"/>
            </a:p>
          </p:txBody>
        </p:sp>
        <p:sp>
          <p:nvSpPr>
            <p:cNvPr id="64" name="TextBox 63">
              <a:extLst>
                <a:ext uri="{FF2B5EF4-FFF2-40B4-BE49-F238E27FC236}">
                  <a16:creationId xmlns:a16="http://schemas.microsoft.com/office/drawing/2014/main" id="{0372D2A6-A7E3-4B99-8E33-17D13F14B6C8}"/>
                </a:ext>
              </a:extLst>
            </p:cNvPr>
            <p:cNvSpPr txBox="1"/>
            <p:nvPr/>
          </p:nvSpPr>
          <p:spPr bwMode="gray">
            <a:xfrm>
              <a:off x="3147579" y="4899846"/>
              <a:ext cx="1327623" cy="310792"/>
            </a:xfrm>
            <a:prstGeom prst="rect">
              <a:avLst/>
            </a:prstGeom>
            <a:noFill/>
          </p:spPr>
          <p:txBody>
            <a:bodyPr wrap="square" lIns="0" tIns="0" rIns="0" bIns="0" rtlCol="0" anchor="ctr">
              <a:spAutoFit/>
            </a:bodyPr>
            <a:lstStyle/>
            <a:p>
              <a:pPr algn="ctr"/>
              <a:r>
                <a:rPr lang="en-US" kern="0" dirty="0">
                  <a:latin typeface="Arial" pitchFamily="34" charset="0"/>
                  <a:cs typeface="Arial" pitchFamily="34" charset="0"/>
                  <a:hlinkClick r:id="rId10"/>
                </a:rPr>
                <a:t>$expand</a:t>
              </a:r>
              <a:endParaRPr lang="en-US" kern="0" dirty="0">
                <a:latin typeface="Arial" pitchFamily="34" charset="0"/>
                <a:cs typeface="Arial" pitchFamily="34" charset="0"/>
              </a:endParaRPr>
            </a:p>
          </p:txBody>
        </p:sp>
      </p:grpSp>
      <p:sp>
        <p:nvSpPr>
          <p:cNvPr id="69" name="TextBox 68">
            <a:extLst>
              <a:ext uri="{FF2B5EF4-FFF2-40B4-BE49-F238E27FC236}">
                <a16:creationId xmlns:a16="http://schemas.microsoft.com/office/drawing/2014/main" id="{43B17F5B-C45F-41A0-9DAC-516F831138FE}"/>
              </a:ext>
            </a:extLst>
          </p:cNvPr>
          <p:cNvSpPr txBox="1"/>
          <p:nvPr/>
        </p:nvSpPr>
        <p:spPr>
          <a:xfrm>
            <a:off x="1425264" y="2868689"/>
            <a:ext cx="2419039" cy="923330"/>
          </a:xfrm>
          <a:prstGeom prst="rect">
            <a:avLst/>
          </a:prstGeom>
          <a:noFill/>
        </p:spPr>
        <p:txBody>
          <a:bodyPr wrap="square" rtlCol="0">
            <a:spAutoFit/>
          </a:bodyPr>
          <a:lstStyle/>
          <a:p>
            <a:r>
              <a:rPr lang="en-US" b="0" i="0" dirty="0">
                <a:solidFill>
                  <a:srgbClr val="171717"/>
                </a:solidFill>
                <a:effectLst/>
              </a:rPr>
              <a:t>Returns the results in the specified media format.</a:t>
            </a:r>
            <a:endParaRPr lang="en-IN" dirty="0"/>
          </a:p>
        </p:txBody>
      </p:sp>
      <p:sp>
        <p:nvSpPr>
          <p:cNvPr id="71" name="Rectangle 1">
            <a:extLst>
              <a:ext uri="{FF2B5EF4-FFF2-40B4-BE49-F238E27FC236}">
                <a16:creationId xmlns:a16="http://schemas.microsoft.com/office/drawing/2014/main" id="{B9AE41F3-1866-486C-A447-BAD221F033CE}"/>
              </a:ext>
            </a:extLst>
          </p:cNvPr>
          <p:cNvSpPr>
            <a:spLocks noChangeArrowheads="1"/>
          </p:cNvSpPr>
          <p:nvPr/>
        </p:nvSpPr>
        <p:spPr bwMode="auto">
          <a:xfrm>
            <a:off x="7873517" y="2460270"/>
            <a:ext cx="35071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mn-lt"/>
                <a:cs typeface="Segoe UI" panose="020B0502040204020203" pitchFamily="34" charset="0"/>
              </a:rPr>
              <a:t>Indexes into a result set. Also used by some APIs to implement paging and can be used together with </a:t>
            </a:r>
            <a:r>
              <a:rPr kumimoji="0" lang="en-US" altLang="en-US" b="0" i="0" u="none" strike="noStrike" cap="none" normalizeH="0" baseline="0" dirty="0">
                <a:ln>
                  <a:noFill/>
                </a:ln>
                <a:solidFill>
                  <a:srgbClr val="171717"/>
                </a:solidFill>
                <a:effectLst/>
                <a:latin typeface="+mn-lt"/>
              </a:rPr>
              <a:t>$top</a:t>
            </a:r>
            <a:r>
              <a:rPr kumimoji="0" lang="en-US" altLang="en-US" b="0" i="0" u="none" strike="noStrike" cap="none" normalizeH="0" baseline="0" dirty="0">
                <a:ln>
                  <a:noFill/>
                </a:ln>
                <a:solidFill>
                  <a:srgbClr val="171717"/>
                </a:solidFill>
                <a:effectLst/>
                <a:latin typeface="+mn-lt"/>
                <a:cs typeface="Segoe UI" panose="020B0502040204020203" pitchFamily="34" charset="0"/>
              </a:rPr>
              <a:t> to manually page results.</a:t>
            </a:r>
            <a:r>
              <a:rPr kumimoji="0" lang="en-US" altLang="en-US" b="0" i="0" u="none" strike="noStrike" cap="none" normalizeH="0" baseline="0" dirty="0">
                <a:ln>
                  <a:noFill/>
                </a:ln>
                <a:solidFill>
                  <a:schemeClr val="tx1"/>
                </a:solidFill>
                <a:effectLst/>
                <a:latin typeface="+mn-lt"/>
              </a:rPr>
              <a:t> </a:t>
            </a:r>
          </a:p>
        </p:txBody>
      </p:sp>
      <p:sp>
        <p:nvSpPr>
          <p:cNvPr id="72" name="TextBox 71">
            <a:extLst>
              <a:ext uri="{FF2B5EF4-FFF2-40B4-BE49-F238E27FC236}">
                <a16:creationId xmlns:a16="http://schemas.microsoft.com/office/drawing/2014/main" id="{3718D348-0306-45CE-9C1C-61A6FA23E442}"/>
              </a:ext>
            </a:extLst>
          </p:cNvPr>
          <p:cNvSpPr txBox="1"/>
          <p:nvPr/>
        </p:nvSpPr>
        <p:spPr>
          <a:xfrm>
            <a:off x="7979210" y="4765074"/>
            <a:ext cx="2159551" cy="579682"/>
          </a:xfrm>
          <a:prstGeom prst="rect">
            <a:avLst/>
          </a:prstGeom>
          <a:noFill/>
        </p:spPr>
        <p:txBody>
          <a:bodyPr wrap="square" rtlCol="0">
            <a:spAutoFit/>
          </a:bodyPr>
          <a:lstStyle/>
          <a:p>
            <a:r>
              <a:rPr lang="en-IN" b="0" i="0" dirty="0">
                <a:solidFill>
                  <a:srgbClr val="171717"/>
                </a:solidFill>
                <a:effectLst/>
              </a:rPr>
              <a:t>Filters properties  (columns).</a:t>
            </a:r>
            <a:endParaRPr lang="en-IN" dirty="0"/>
          </a:p>
        </p:txBody>
      </p:sp>
      <p:sp>
        <p:nvSpPr>
          <p:cNvPr id="73" name="TextBox 72">
            <a:extLst>
              <a:ext uri="{FF2B5EF4-FFF2-40B4-BE49-F238E27FC236}">
                <a16:creationId xmlns:a16="http://schemas.microsoft.com/office/drawing/2014/main" id="{68ED2457-1FB1-4BC2-8F46-71E9012FDCC3}"/>
              </a:ext>
            </a:extLst>
          </p:cNvPr>
          <p:cNvSpPr txBox="1"/>
          <p:nvPr/>
        </p:nvSpPr>
        <p:spPr>
          <a:xfrm>
            <a:off x="4889714" y="6467320"/>
            <a:ext cx="2583376" cy="331247"/>
          </a:xfrm>
          <a:prstGeom prst="rect">
            <a:avLst/>
          </a:prstGeom>
          <a:noFill/>
        </p:spPr>
        <p:txBody>
          <a:bodyPr wrap="square" rtlCol="0">
            <a:spAutoFit/>
          </a:bodyPr>
          <a:lstStyle/>
          <a:p>
            <a:r>
              <a:rPr lang="en-IN" dirty="0"/>
              <a:t>Filters results (rows).</a:t>
            </a:r>
          </a:p>
        </p:txBody>
      </p:sp>
      <p:sp>
        <p:nvSpPr>
          <p:cNvPr id="74" name="TextBox 73">
            <a:extLst>
              <a:ext uri="{FF2B5EF4-FFF2-40B4-BE49-F238E27FC236}">
                <a16:creationId xmlns:a16="http://schemas.microsoft.com/office/drawing/2014/main" id="{3404BE4B-F47E-4D02-A960-8F1608B64167}"/>
              </a:ext>
            </a:extLst>
          </p:cNvPr>
          <p:cNvSpPr txBox="1"/>
          <p:nvPr/>
        </p:nvSpPr>
        <p:spPr>
          <a:xfrm>
            <a:off x="1655099" y="4861130"/>
            <a:ext cx="1949879" cy="646331"/>
          </a:xfrm>
          <a:prstGeom prst="rect">
            <a:avLst/>
          </a:prstGeom>
          <a:noFill/>
        </p:spPr>
        <p:txBody>
          <a:bodyPr wrap="square" rtlCol="0">
            <a:spAutoFit/>
          </a:bodyPr>
          <a:lstStyle/>
          <a:p>
            <a:r>
              <a:rPr lang="en-IN" b="0" i="0" dirty="0">
                <a:solidFill>
                  <a:srgbClr val="171717"/>
                </a:solidFill>
                <a:effectLst/>
              </a:rPr>
              <a:t>Retrieves related resources.</a:t>
            </a:r>
            <a:endParaRPr lang="en-IN" dirty="0"/>
          </a:p>
        </p:txBody>
      </p:sp>
    </p:spTree>
    <p:extLst>
      <p:ext uri="{BB962C8B-B14F-4D97-AF65-F5344CB8AC3E}">
        <p14:creationId xmlns:p14="http://schemas.microsoft.com/office/powerpoint/2010/main" val="248014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Steps for Enable SAP Gateway</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 name="Rectangle 1"/>
          <p:cNvSpPr/>
          <p:nvPr/>
        </p:nvSpPr>
        <p:spPr>
          <a:xfrm>
            <a:off x="655320" y="1152952"/>
            <a:ext cx="10609579" cy="1477328"/>
          </a:xfrm>
          <a:prstGeom prst="rect">
            <a:avLst/>
          </a:prstGeom>
        </p:spPr>
        <p:txBody>
          <a:bodyPr wrap="square">
            <a:spAutoFit/>
          </a:bodyPr>
          <a:lstStyle/>
          <a:p>
            <a:pPr>
              <a:buFont typeface="+mj-lt"/>
              <a:buAutoNum type="arabicPeriod"/>
            </a:pPr>
            <a:r>
              <a:rPr lang="en-US" dirty="0"/>
              <a:t>Go to SPRO &gt;&gt; SAP Reference IMG.</a:t>
            </a:r>
          </a:p>
          <a:p>
            <a:pPr>
              <a:buFont typeface="+mj-lt"/>
              <a:buAutoNum type="arabicPeriod"/>
            </a:pPr>
            <a:r>
              <a:rPr lang="en-US" dirty="0"/>
              <a:t>Expand SAP NetWeaver &gt;&gt; Gateway &gt;&gt; ODATA Channel &gt;&gt; Configuration &gt;&gt; Activate or Deactivate SAP NetWeaver Gateway.</a:t>
            </a:r>
          </a:p>
          <a:p>
            <a:pPr>
              <a:buFont typeface="+mj-lt"/>
              <a:buAutoNum type="arabicPeriod"/>
            </a:pPr>
            <a:r>
              <a:rPr lang="en-US" dirty="0"/>
              <a:t>Click on Activate or Deactivate button to activate or deactivate SAP NetWeaver Gateway. In this case gateway is already activated.</a:t>
            </a:r>
            <a:endParaRPr lang="en-US" b="0" i="0" dirty="0">
              <a:effectLst/>
            </a:endParaRPr>
          </a:p>
        </p:txBody>
      </p:sp>
      <p:pic>
        <p:nvPicPr>
          <p:cNvPr id="3" name="Picture 2"/>
          <p:cNvPicPr>
            <a:picLocks noChangeAspect="1"/>
          </p:cNvPicPr>
          <p:nvPr/>
        </p:nvPicPr>
        <p:blipFill>
          <a:blip r:embed="rId4"/>
          <a:stretch>
            <a:fillRect/>
          </a:stretch>
        </p:blipFill>
        <p:spPr>
          <a:xfrm>
            <a:off x="655320" y="3148209"/>
            <a:ext cx="5314286" cy="3152381"/>
          </a:xfrm>
          <a:prstGeom prst="rect">
            <a:avLst/>
          </a:prstGeom>
        </p:spPr>
      </p:pic>
      <p:pic>
        <p:nvPicPr>
          <p:cNvPr id="4" name="Picture 3"/>
          <p:cNvPicPr>
            <a:picLocks noChangeAspect="1"/>
          </p:cNvPicPr>
          <p:nvPr/>
        </p:nvPicPr>
        <p:blipFill>
          <a:blip r:embed="rId5"/>
          <a:stretch>
            <a:fillRect/>
          </a:stretch>
        </p:blipFill>
        <p:spPr>
          <a:xfrm>
            <a:off x="7228529" y="2519638"/>
            <a:ext cx="4323809" cy="3780952"/>
          </a:xfrm>
          <a:prstGeom prst="rect">
            <a:avLst/>
          </a:prstGeom>
        </p:spPr>
      </p:pic>
      <p:sp>
        <p:nvSpPr>
          <p:cNvPr id="5" name="Chevron 4"/>
          <p:cNvSpPr/>
          <p:nvPr/>
        </p:nvSpPr>
        <p:spPr>
          <a:xfrm>
            <a:off x="6257045" y="3822700"/>
            <a:ext cx="677155" cy="64965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792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Define System Alias</a:t>
            </a: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3" name="Rectangle 2"/>
          <p:cNvSpPr/>
          <p:nvPr/>
        </p:nvSpPr>
        <p:spPr>
          <a:xfrm>
            <a:off x="655321" y="1185747"/>
            <a:ext cx="10725357" cy="4247317"/>
          </a:xfrm>
          <a:prstGeom prst="rect">
            <a:avLst/>
          </a:prstGeom>
        </p:spPr>
        <p:txBody>
          <a:bodyPr wrap="square">
            <a:spAutoFit/>
          </a:bodyPr>
          <a:lstStyle/>
          <a:p>
            <a:pPr algn="just"/>
            <a:r>
              <a:rPr lang="en-US" dirty="0">
                <a:solidFill>
                  <a:srgbClr val="202124"/>
                </a:solidFill>
              </a:rPr>
              <a:t>Aliases are </a:t>
            </a:r>
            <a:r>
              <a:rPr lang="en-US" b="1" dirty="0">
                <a:solidFill>
                  <a:srgbClr val="202124"/>
                </a:solidFill>
              </a:rPr>
              <a:t>names that system administrators define for each system they create so that portal components can reference these systems</a:t>
            </a:r>
            <a:r>
              <a:rPr lang="en-US" dirty="0">
                <a:solidFill>
                  <a:srgbClr val="202124"/>
                </a:solidFill>
              </a:rPr>
              <a:t>. They are a means of retrieving the information stored on database servers without having to know the name of the server.</a:t>
            </a:r>
            <a:endParaRPr lang="en-US" dirty="0"/>
          </a:p>
          <a:p>
            <a:pPr algn="just"/>
            <a:endParaRPr lang="en-US" dirty="0">
              <a:solidFill>
                <a:srgbClr val="202124"/>
              </a:solidFill>
            </a:endParaRPr>
          </a:p>
          <a:p>
            <a:pPr algn="just"/>
            <a:r>
              <a:rPr lang="en-US" dirty="0">
                <a:solidFill>
                  <a:srgbClr val="202124"/>
                </a:solidFill>
              </a:rPr>
              <a:t>Procedure:</a:t>
            </a:r>
          </a:p>
          <a:p>
            <a:pPr algn="just"/>
            <a:endParaRPr lang="en-US" dirty="0">
              <a:solidFill>
                <a:srgbClr val="202124"/>
              </a:solidFill>
            </a:endParaRPr>
          </a:p>
          <a:p>
            <a:pPr marL="285750" indent="-285750" algn="just">
              <a:buFont typeface="Arial" panose="020B0604020202020204" pitchFamily="34" charset="0"/>
              <a:buChar char="•"/>
            </a:pPr>
            <a:r>
              <a:rPr lang="en-IN" dirty="0"/>
              <a:t>Use transaction SPRO</a:t>
            </a:r>
          </a:p>
          <a:p>
            <a:pPr algn="just"/>
            <a:r>
              <a:rPr lang="en-IN" dirty="0"/>
              <a:t>      &gt;&gt;&gt; SAP Reference IMG SAP Customizing Imp Guide</a:t>
            </a:r>
          </a:p>
          <a:p>
            <a:pPr algn="just"/>
            <a:r>
              <a:rPr lang="en-IN" dirty="0"/>
              <a:t>      &gt;&gt;&gt; SAP NetWeaver </a:t>
            </a:r>
          </a:p>
          <a:p>
            <a:pPr algn="just"/>
            <a:r>
              <a:rPr lang="en-IN" dirty="0"/>
              <a:t>      &gt;&gt;&gt; Gateway OData Channel </a:t>
            </a:r>
          </a:p>
          <a:p>
            <a:pPr algn="just"/>
            <a:r>
              <a:rPr lang="en-IN" dirty="0"/>
              <a:t>      &gt;&gt;&gt; Configuration</a:t>
            </a:r>
          </a:p>
          <a:p>
            <a:pPr algn="just"/>
            <a:r>
              <a:rPr lang="en-IN" dirty="0"/>
              <a:t>      &gt;&gt;&gt; Connection Settings</a:t>
            </a:r>
          </a:p>
          <a:p>
            <a:pPr algn="just"/>
            <a:r>
              <a:rPr lang="en-IN" dirty="0"/>
              <a:t>      </a:t>
            </a:r>
            <a:r>
              <a:rPr lang="en-IN"/>
              <a:t>&gt;&gt;&gt; Manage </a:t>
            </a:r>
            <a:r>
              <a:rPr lang="en-IN" dirty="0"/>
              <a:t>SAP System Aliases to OData Service.</a:t>
            </a:r>
          </a:p>
          <a:p>
            <a:pPr marL="285750" indent="-285750" algn="just">
              <a:buFont typeface="Arial" panose="020B0604020202020204" pitchFamily="34" charset="0"/>
              <a:buChar char="•"/>
            </a:pPr>
            <a:r>
              <a:rPr lang="en-IN" dirty="0"/>
              <a:t>Choose New Entries and enter the following: </a:t>
            </a:r>
          </a:p>
          <a:p>
            <a:pPr marL="285750" indent="-285750" algn="just">
              <a:buFont typeface="Arial" panose="020B0604020202020204" pitchFamily="34" charset="0"/>
              <a:buChar char="•"/>
            </a:pPr>
            <a:r>
              <a:rPr lang="en-IN" dirty="0"/>
              <a:t>Click Save to save your configuration settings.</a:t>
            </a:r>
          </a:p>
        </p:txBody>
      </p:sp>
      <p:pic>
        <p:nvPicPr>
          <p:cNvPr id="5" name="Picture 4">
            <a:extLst>
              <a:ext uri="{FF2B5EF4-FFF2-40B4-BE49-F238E27FC236}">
                <a16:creationId xmlns:a16="http://schemas.microsoft.com/office/drawing/2014/main" id="{FBDBA4B8-AD57-439C-AAC9-8717A569EAA6}"/>
              </a:ext>
            </a:extLst>
          </p:cNvPr>
          <p:cNvPicPr>
            <a:picLocks noChangeAspect="1"/>
          </p:cNvPicPr>
          <p:nvPr/>
        </p:nvPicPr>
        <p:blipFill>
          <a:blip r:embed="rId4"/>
          <a:stretch>
            <a:fillRect/>
          </a:stretch>
        </p:blipFill>
        <p:spPr>
          <a:xfrm>
            <a:off x="6962561" y="1977140"/>
            <a:ext cx="4343776" cy="4290432"/>
          </a:xfrm>
          <a:prstGeom prst="rect">
            <a:avLst/>
          </a:prstGeom>
        </p:spPr>
      </p:pic>
    </p:spTree>
    <p:extLst>
      <p:ext uri="{BB962C8B-B14F-4D97-AF65-F5344CB8AC3E}">
        <p14:creationId xmlns:p14="http://schemas.microsoft.com/office/powerpoint/2010/main" val="134980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Important TCode's</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12" name="TextBox 11">
            <a:extLst>
              <a:ext uri="{FF2B5EF4-FFF2-40B4-BE49-F238E27FC236}">
                <a16:creationId xmlns:a16="http://schemas.microsoft.com/office/drawing/2014/main" id="{2C5AE13F-7F8C-45E4-B2FA-B8C539E0E80F}"/>
              </a:ext>
            </a:extLst>
          </p:cNvPr>
          <p:cNvSpPr txBox="1"/>
          <p:nvPr/>
        </p:nvSpPr>
        <p:spPr>
          <a:xfrm>
            <a:off x="562006" y="1248906"/>
            <a:ext cx="8404193"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800" dirty="0"/>
              <a:t>SEGW – Service Builder</a:t>
            </a:r>
          </a:p>
          <a:p>
            <a:pPr marL="285750" indent="-285750">
              <a:lnSpc>
                <a:spcPct val="150000"/>
              </a:lnSpc>
              <a:buFont typeface="Wingdings" panose="05000000000000000000" pitchFamily="2" charset="2"/>
              <a:buChar char="v"/>
            </a:pPr>
            <a:r>
              <a:rPr lang="en-US" sz="1800" dirty="0"/>
              <a:t>/N/IWFND/MAINT_SERVICE – Maint Service / Registration of services</a:t>
            </a:r>
          </a:p>
          <a:p>
            <a:pPr marL="285750" indent="-285750">
              <a:lnSpc>
                <a:spcPct val="150000"/>
              </a:lnSpc>
              <a:buFont typeface="Wingdings" panose="05000000000000000000" pitchFamily="2" charset="2"/>
              <a:buChar char="v"/>
            </a:pPr>
            <a:r>
              <a:rPr lang="en-US" sz="1800" dirty="0"/>
              <a:t>/N/IWFND/ERROR_LOG – Error logs of service calls</a:t>
            </a:r>
          </a:p>
          <a:p>
            <a:pPr marL="285750" indent="-285750">
              <a:lnSpc>
                <a:spcPct val="150000"/>
              </a:lnSpc>
              <a:buFont typeface="Wingdings" panose="05000000000000000000" pitchFamily="2" charset="2"/>
              <a:buChar char="v"/>
            </a:pPr>
            <a:r>
              <a:rPr lang="en-US" sz="1800" dirty="0"/>
              <a:t>/N/IWFND/GW_CLIENT – Client Gateway / Test services locally within sap system</a:t>
            </a:r>
          </a:p>
          <a:p>
            <a:pPr marL="285750" indent="-285750">
              <a:lnSpc>
                <a:spcPct val="150000"/>
              </a:lnSpc>
              <a:buFont typeface="Wingdings" panose="05000000000000000000" pitchFamily="2" charset="2"/>
              <a:buChar char="v"/>
            </a:pPr>
            <a:r>
              <a:rPr lang="en-US" dirty="0"/>
              <a:t>/N/IWFND/CACHE_CLEANUP -  Cache Cleanup</a:t>
            </a:r>
            <a:endParaRPr lang="en-US" sz="1800" dirty="0"/>
          </a:p>
        </p:txBody>
      </p:sp>
    </p:spTree>
    <p:extLst>
      <p:ext uri="{BB962C8B-B14F-4D97-AF65-F5344CB8AC3E}">
        <p14:creationId xmlns:p14="http://schemas.microsoft.com/office/powerpoint/2010/main" val="1312472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7027</TotalTime>
  <Words>783</Words>
  <Application>Microsoft Office PowerPoint</Application>
  <PresentationFormat>Widescreen</PresentationFormat>
  <Paragraphs>209</Paragraphs>
  <Slides>18</Slides>
  <Notes>18</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687</cp:revision>
  <dcterms:created xsi:type="dcterms:W3CDTF">2016-07-10T03:33:26Z</dcterms:created>
  <dcterms:modified xsi:type="dcterms:W3CDTF">2022-12-02T11:15:14Z</dcterms:modified>
</cp:coreProperties>
</file>