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4" r:id="rId1"/>
  </p:sldMasterIdLst>
  <p:notesMasterIdLst>
    <p:notesMasterId r:id="rId25"/>
  </p:notesMasterIdLst>
  <p:sldIdLst>
    <p:sldId id="530" r:id="rId2"/>
    <p:sldId id="560" r:id="rId3"/>
    <p:sldId id="561" r:id="rId4"/>
    <p:sldId id="562" r:id="rId5"/>
    <p:sldId id="563" r:id="rId6"/>
    <p:sldId id="564" r:id="rId7"/>
    <p:sldId id="513" r:id="rId8"/>
    <p:sldId id="557" r:id="rId9"/>
    <p:sldId id="558" r:id="rId10"/>
    <p:sldId id="559" r:id="rId11"/>
    <p:sldId id="545" r:id="rId12"/>
    <p:sldId id="579" r:id="rId13"/>
    <p:sldId id="578" r:id="rId14"/>
    <p:sldId id="577" r:id="rId15"/>
    <p:sldId id="576" r:id="rId16"/>
    <p:sldId id="575" r:id="rId17"/>
    <p:sldId id="574" r:id="rId18"/>
    <p:sldId id="570" r:id="rId19"/>
    <p:sldId id="569" r:id="rId20"/>
    <p:sldId id="568" r:id="rId21"/>
    <p:sldId id="567" r:id="rId22"/>
    <p:sldId id="566" r:id="rId23"/>
    <p:sldId id="5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7262C3-2AF1-48E3-9EAA-2A564C660712}" v="82" dt="2022-12-02T10:47:35.8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533" autoAdjust="0"/>
  </p:normalViewPr>
  <p:slideViewPr>
    <p:cSldViewPr snapToGrid="0">
      <p:cViewPr varScale="1">
        <p:scale>
          <a:sx n="76" d="100"/>
          <a:sy n="76" d="100"/>
        </p:scale>
        <p:origin x="414" y="84"/>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dirty="0"/>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a:t>
            </a:fld>
            <a:endParaRPr lang="en-US" dirty="0"/>
          </a:p>
        </p:txBody>
      </p:sp>
    </p:spTree>
    <p:extLst>
      <p:ext uri="{BB962C8B-B14F-4D97-AF65-F5344CB8AC3E}">
        <p14:creationId xmlns:p14="http://schemas.microsoft.com/office/powerpoint/2010/main" val="455902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10</a:t>
            </a:fld>
            <a:endParaRPr lang="en-US" dirty="0"/>
          </a:p>
        </p:txBody>
      </p:sp>
    </p:spTree>
    <p:extLst>
      <p:ext uri="{BB962C8B-B14F-4D97-AF65-F5344CB8AC3E}">
        <p14:creationId xmlns:p14="http://schemas.microsoft.com/office/powerpoint/2010/main" val="4226069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11</a:t>
            </a:fld>
            <a:endParaRPr lang="en-US" dirty="0"/>
          </a:p>
        </p:txBody>
      </p:sp>
    </p:spTree>
    <p:extLst>
      <p:ext uri="{BB962C8B-B14F-4D97-AF65-F5344CB8AC3E}">
        <p14:creationId xmlns:p14="http://schemas.microsoft.com/office/powerpoint/2010/main" val="3914551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12</a:t>
            </a:fld>
            <a:endParaRPr lang="en-US" dirty="0"/>
          </a:p>
        </p:txBody>
      </p:sp>
    </p:spTree>
    <p:extLst>
      <p:ext uri="{BB962C8B-B14F-4D97-AF65-F5344CB8AC3E}">
        <p14:creationId xmlns:p14="http://schemas.microsoft.com/office/powerpoint/2010/main" val="2006884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13</a:t>
            </a:fld>
            <a:endParaRPr lang="en-US" dirty="0"/>
          </a:p>
        </p:txBody>
      </p:sp>
    </p:spTree>
    <p:extLst>
      <p:ext uri="{BB962C8B-B14F-4D97-AF65-F5344CB8AC3E}">
        <p14:creationId xmlns:p14="http://schemas.microsoft.com/office/powerpoint/2010/main" val="33789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14</a:t>
            </a:fld>
            <a:endParaRPr lang="en-US" dirty="0"/>
          </a:p>
        </p:txBody>
      </p:sp>
    </p:spTree>
    <p:extLst>
      <p:ext uri="{BB962C8B-B14F-4D97-AF65-F5344CB8AC3E}">
        <p14:creationId xmlns:p14="http://schemas.microsoft.com/office/powerpoint/2010/main" val="2537363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15</a:t>
            </a:fld>
            <a:endParaRPr lang="en-US" dirty="0"/>
          </a:p>
        </p:txBody>
      </p:sp>
    </p:spTree>
    <p:extLst>
      <p:ext uri="{BB962C8B-B14F-4D97-AF65-F5344CB8AC3E}">
        <p14:creationId xmlns:p14="http://schemas.microsoft.com/office/powerpoint/2010/main" val="3967985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16</a:t>
            </a:fld>
            <a:endParaRPr lang="en-US" dirty="0"/>
          </a:p>
        </p:txBody>
      </p:sp>
    </p:spTree>
    <p:extLst>
      <p:ext uri="{BB962C8B-B14F-4D97-AF65-F5344CB8AC3E}">
        <p14:creationId xmlns:p14="http://schemas.microsoft.com/office/powerpoint/2010/main" val="3974332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17</a:t>
            </a:fld>
            <a:endParaRPr lang="en-US" dirty="0"/>
          </a:p>
        </p:txBody>
      </p:sp>
    </p:spTree>
    <p:extLst>
      <p:ext uri="{BB962C8B-B14F-4D97-AF65-F5344CB8AC3E}">
        <p14:creationId xmlns:p14="http://schemas.microsoft.com/office/powerpoint/2010/main" val="4249661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18</a:t>
            </a:fld>
            <a:endParaRPr lang="en-US" dirty="0"/>
          </a:p>
        </p:txBody>
      </p:sp>
    </p:spTree>
    <p:extLst>
      <p:ext uri="{BB962C8B-B14F-4D97-AF65-F5344CB8AC3E}">
        <p14:creationId xmlns:p14="http://schemas.microsoft.com/office/powerpoint/2010/main" val="4147971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19</a:t>
            </a:fld>
            <a:endParaRPr lang="en-US" dirty="0"/>
          </a:p>
        </p:txBody>
      </p:sp>
    </p:spTree>
    <p:extLst>
      <p:ext uri="{BB962C8B-B14F-4D97-AF65-F5344CB8AC3E}">
        <p14:creationId xmlns:p14="http://schemas.microsoft.com/office/powerpoint/2010/main" val="3680500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2</a:t>
            </a:fld>
            <a:endParaRPr lang="en-US" dirty="0"/>
          </a:p>
        </p:txBody>
      </p:sp>
    </p:spTree>
    <p:extLst>
      <p:ext uri="{BB962C8B-B14F-4D97-AF65-F5344CB8AC3E}">
        <p14:creationId xmlns:p14="http://schemas.microsoft.com/office/powerpoint/2010/main" val="1738511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20</a:t>
            </a:fld>
            <a:endParaRPr lang="en-US" dirty="0"/>
          </a:p>
        </p:txBody>
      </p:sp>
    </p:spTree>
    <p:extLst>
      <p:ext uri="{BB962C8B-B14F-4D97-AF65-F5344CB8AC3E}">
        <p14:creationId xmlns:p14="http://schemas.microsoft.com/office/powerpoint/2010/main" val="212530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21</a:t>
            </a:fld>
            <a:endParaRPr lang="en-US" dirty="0"/>
          </a:p>
        </p:txBody>
      </p:sp>
    </p:spTree>
    <p:extLst>
      <p:ext uri="{BB962C8B-B14F-4D97-AF65-F5344CB8AC3E}">
        <p14:creationId xmlns:p14="http://schemas.microsoft.com/office/powerpoint/2010/main" val="1572087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22</a:t>
            </a:fld>
            <a:endParaRPr lang="en-US" dirty="0"/>
          </a:p>
        </p:txBody>
      </p:sp>
    </p:spTree>
    <p:extLst>
      <p:ext uri="{BB962C8B-B14F-4D97-AF65-F5344CB8AC3E}">
        <p14:creationId xmlns:p14="http://schemas.microsoft.com/office/powerpoint/2010/main" val="189335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23</a:t>
            </a:fld>
            <a:endParaRPr lang="en-US" dirty="0"/>
          </a:p>
        </p:txBody>
      </p:sp>
    </p:spTree>
    <p:extLst>
      <p:ext uri="{BB962C8B-B14F-4D97-AF65-F5344CB8AC3E}">
        <p14:creationId xmlns:p14="http://schemas.microsoft.com/office/powerpoint/2010/main" val="3227692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3</a:t>
            </a:fld>
            <a:endParaRPr lang="en-US" dirty="0"/>
          </a:p>
        </p:txBody>
      </p:sp>
    </p:spTree>
    <p:extLst>
      <p:ext uri="{BB962C8B-B14F-4D97-AF65-F5344CB8AC3E}">
        <p14:creationId xmlns:p14="http://schemas.microsoft.com/office/powerpoint/2010/main" val="391957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4</a:t>
            </a:fld>
            <a:endParaRPr lang="en-US" dirty="0"/>
          </a:p>
        </p:txBody>
      </p:sp>
    </p:spTree>
    <p:extLst>
      <p:ext uri="{BB962C8B-B14F-4D97-AF65-F5344CB8AC3E}">
        <p14:creationId xmlns:p14="http://schemas.microsoft.com/office/powerpoint/2010/main" val="1574423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5</a:t>
            </a:fld>
            <a:endParaRPr lang="en-US" dirty="0"/>
          </a:p>
        </p:txBody>
      </p:sp>
    </p:spTree>
    <p:extLst>
      <p:ext uri="{BB962C8B-B14F-4D97-AF65-F5344CB8AC3E}">
        <p14:creationId xmlns:p14="http://schemas.microsoft.com/office/powerpoint/2010/main" val="351947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6</a:t>
            </a:fld>
            <a:endParaRPr lang="en-US" dirty="0"/>
          </a:p>
        </p:txBody>
      </p:sp>
    </p:spTree>
    <p:extLst>
      <p:ext uri="{BB962C8B-B14F-4D97-AF65-F5344CB8AC3E}">
        <p14:creationId xmlns:p14="http://schemas.microsoft.com/office/powerpoint/2010/main" val="78446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7</a:t>
            </a:fld>
            <a:endParaRPr lang="en-US" dirty="0"/>
          </a:p>
        </p:txBody>
      </p:sp>
    </p:spTree>
    <p:extLst>
      <p:ext uri="{BB962C8B-B14F-4D97-AF65-F5344CB8AC3E}">
        <p14:creationId xmlns:p14="http://schemas.microsoft.com/office/powerpoint/2010/main" val="568134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8</a:t>
            </a:fld>
            <a:endParaRPr lang="en-US" dirty="0"/>
          </a:p>
        </p:txBody>
      </p:sp>
    </p:spTree>
    <p:extLst>
      <p:ext uri="{BB962C8B-B14F-4D97-AF65-F5344CB8AC3E}">
        <p14:creationId xmlns:p14="http://schemas.microsoft.com/office/powerpoint/2010/main" val="1706751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9</a:t>
            </a:fld>
            <a:endParaRPr lang="en-US" dirty="0"/>
          </a:p>
        </p:txBody>
      </p:sp>
    </p:spTree>
    <p:extLst>
      <p:ext uri="{BB962C8B-B14F-4D97-AF65-F5344CB8AC3E}">
        <p14:creationId xmlns:p14="http://schemas.microsoft.com/office/powerpoint/2010/main" val="709031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9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21439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64318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978704" y="-174171"/>
            <a:ext cx="8412466" cy="7206342"/>
          </a:xfrm>
          <a:custGeom>
            <a:avLst/>
            <a:gdLst>
              <a:gd name="connsiteX0" fmla="*/ 0 w 16731340"/>
              <a:gd name="connsiteY0" fmla="*/ 0 h 14412684"/>
              <a:gd name="connsiteX1" fmla="*/ 16731340 w 16731340"/>
              <a:gd name="connsiteY1" fmla="*/ 0 h 14412684"/>
              <a:gd name="connsiteX2" fmla="*/ 16731340 w 16731340"/>
              <a:gd name="connsiteY2" fmla="*/ 14412684 h 14412684"/>
              <a:gd name="connsiteX3" fmla="*/ 0 w 16731340"/>
              <a:gd name="connsiteY3" fmla="*/ 14412684 h 14412684"/>
              <a:gd name="connsiteX4" fmla="*/ 0 w 16731340"/>
              <a:gd name="connsiteY4" fmla="*/ 0 h 14412684"/>
              <a:gd name="connsiteX0" fmla="*/ 0 w 16731340"/>
              <a:gd name="connsiteY0" fmla="*/ 0 h 14412684"/>
              <a:gd name="connsiteX1" fmla="*/ 16731340 w 16731340"/>
              <a:gd name="connsiteY1" fmla="*/ 0 h 14412684"/>
              <a:gd name="connsiteX2" fmla="*/ 16731340 w 16731340"/>
              <a:gd name="connsiteY2" fmla="*/ 14412684 h 14412684"/>
              <a:gd name="connsiteX3" fmla="*/ 4259766 w 16731340"/>
              <a:gd name="connsiteY3" fmla="*/ 14412684 h 14412684"/>
              <a:gd name="connsiteX4" fmla="*/ 0 w 16731340"/>
              <a:gd name="connsiteY4" fmla="*/ 0 h 14412684"/>
              <a:gd name="connsiteX0" fmla="*/ 0 w 16820550"/>
              <a:gd name="connsiteY0" fmla="*/ 22303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22303 h 14412684"/>
              <a:gd name="connsiteX0" fmla="*/ 0 w 16820550"/>
              <a:gd name="connsiteY0" fmla="*/ 0 h 14457288"/>
              <a:gd name="connsiteX1" fmla="*/ 16820550 w 16820550"/>
              <a:gd name="connsiteY1" fmla="*/ 44604 h 14457288"/>
              <a:gd name="connsiteX2" fmla="*/ 16820550 w 16820550"/>
              <a:gd name="connsiteY2" fmla="*/ 14457288 h 14457288"/>
              <a:gd name="connsiteX3" fmla="*/ 4348976 w 16820550"/>
              <a:gd name="connsiteY3" fmla="*/ 14457288 h 14457288"/>
              <a:gd name="connsiteX4" fmla="*/ 0 w 16820550"/>
              <a:gd name="connsiteY4" fmla="*/ 0 h 14457288"/>
              <a:gd name="connsiteX0" fmla="*/ 0 w 16820550"/>
              <a:gd name="connsiteY0" fmla="*/ 1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1 h 14412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0550" h="14412684">
                <a:moveTo>
                  <a:pt x="0" y="1"/>
                </a:moveTo>
                <a:lnTo>
                  <a:pt x="16820550" y="0"/>
                </a:lnTo>
                <a:lnTo>
                  <a:pt x="16820550" y="14412684"/>
                </a:lnTo>
                <a:lnTo>
                  <a:pt x="4348976" y="14412684"/>
                </a:lnTo>
                <a:lnTo>
                  <a:pt x="0" y="1"/>
                </a:lnTo>
                <a:close/>
              </a:path>
            </a:pathLst>
          </a:cu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916790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C1A85F3E-2CF6-9E46-AE01-96E27850575D}"/>
              </a:ext>
            </a:extLst>
          </p:cNvPr>
          <p:cNvSpPr txBox="1">
            <a:spLocks/>
          </p:cNvSpPr>
          <p:nvPr userDrawn="1"/>
        </p:nvSpPr>
        <p:spPr>
          <a:xfrm>
            <a:off x="4320462" y="6408739"/>
            <a:ext cx="3431899" cy="304881"/>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prstClr val="black"/>
                </a:solidFill>
                <a:latin typeface="Arial" panose="020B0604020202020204" pitchFamily="34" charset="0"/>
                <a:cs typeface="Arial" panose="020B0604020202020204" pitchFamily="34" charset="0"/>
              </a:rPr>
              <a:t>Private and Confidential</a:t>
            </a:r>
          </a:p>
        </p:txBody>
      </p:sp>
      <p:sp>
        <p:nvSpPr>
          <p:cNvPr id="3" name="Slide Number Placeholder 5">
            <a:extLst>
              <a:ext uri="{FF2B5EF4-FFF2-40B4-BE49-F238E27FC236}">
                <a16:creationId xmlns:a16="http://schemas.microsoft.com/office/drawing/2014/main" id="{3EA0CF45-0B24-394D-8134-22C65E72D591}"/>
              </a:ext>
            </a:extLst>
          </p:cNvPr>
          <p:cNvSpPr txBox="1">
            <a:spLocks/>
          </p:cNvSpPr>
          <p:nvPr userDrawn="1"/>
        </p:nvSpPr>
        <p:spPr>
          <a:xfrm>
            <a:off x="10849294" y="6408739"/>
            <a:ext cx="1067078" cy="182563"/>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z="1400" smtClean="0">
                <a:solidFill>
                  <a:prstClr val="black"/>
                </a:solidFill>
                <a:latin typeface="Arial" panose="020B0604020202020204" pitchFamily="34" charset="0"/>
                <a:cs typeface="Arial" panose="020B0604020202020204" pitchFamily="34" charset="0"/>
              </a:rPr>
              <a:pPr/>
              <a:t>‹#›</a:t>
            </a:fld>
            <a:endParaRPr lang="en-US" sz="1400" dirty="0">
              <a:solidFill>
                <a:prstClr val="black"/>
              </a:solidFill>
              <a:latin typeface="Arial" panose="020B0604020202020204" pitchFamily="34" charset="0"/>
              <a:cs typeface="Arial" panose="020B0604020202020204" pitchFamily="34" charset="0"/>
            </a:endParaRPr>
          </a:p>
        </p:txBody>
      </p:sp>
      <p:sp>
        <p:nvSpPr>
          <p:cNvPr id="4" name="Rectangle 4">
            <a:extLst>
              <a:ext uri="{FF2B5EF4-FFF2-40B4-BE49-F238E27FC236}">
                <a16:creationId xmlns:a16="http://schemas.microsoft.com/office/drawing/2014/main" id="{4FBA1CD0-DC43-5542-B28E-D985E1AF9A7D}"/>
              </a:ext>
            </a:extLst>
          </p:cNvPr>
          <p:cNvSpPr/>
          <p:nvPr userDrawn="1"/>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dirty="0">
              <a:solidFill>
                <a:srgbClr val="FFFFFF"/>
              </a:solidFill>
              <a:latin typeface="Arial" panose="020B0604020202020204"/>
            </a:endParaRPr>
          </a:p>
        </p:txBody>
      </p:sp>
      <p:pic>
        <p:nvPicPr>
          <p:cNvPr id="5" name="Picture 4">
            <a:extLst>
              <a:ext uri="{FF2B5EF4-FFF2-40B4-BE49-F238E27FC236}">
                <a16:creationId xmlns:a16="http://schemas.microsoft.com/office/drawing/2014/main" id="{644539BE-18A6-1948-BE82-02455FBCC53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24215" y="338345"/>
            <a:ext cx="892157" cy="791393"/>
          </a:xfrm>
          <a:prstGeom prst="rect">
            <a:avLst/>
          </a:prstGeom>
        </p:spPr>
      </p:pic>
      <p:sp>
        <p:nvSpPr>
          <p:cNvPr id="6" name="Title 5">
            <a:extLst>
              <a:ext uri="{FF2B5EF4-FFF2-40B4-BE49-F238E27FC236}">
                <a16:creationId xmlns:a16="http://schemas.microsoft.com/office/drawing/2014/main" id="{5E39C373-21EA-5D42-A674-B1D80B4D9D8D}"/>
              </a:ext>
            </a:extLst>
          </p:cNvPr>
          <p:cNvSpPr>
            <a:spLocks noGrp="1"/>
          </p:cNvSpPr>
          <p:nvPr>
            <p:ph type="title" hasCustomPrompt="1"/>
          </p:nvPr>
        </p:nvSpPr>
        <p:spPr>
          <a:xfrm>
            <a:off x="655321" y="495335"/>
            <a:ext cx="10515600" cy="640714"/>
          </a:xfrm>
        </p:spPr>
        <p:txBody>
          <a:bodyPr>
            <a:normAutofit/>
          </a:bodyPr>
          <a:lstStyle>
            <a:lvl1pPr>
              <a:defRPr sz="2200" b="1">
                <a:solidFill>
                  <a:schemeClr val="tx2">
                    <a:lumMod val="7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860601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ckground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CBA70B9-7619-4B6B-9D48-09FF42954060}"/>
              </a:ext>
            </a:extLst>
          </p:cNvPr>
          <p:cNvSpPr>
            <a:spLocks noGrp="1"/>
          </p:cNvSpPr>
          <p:nvPr>
            <p:ph type="pic" sz="quarter" idx="13"/>
          </p:nvPr>
        </p:nvSpPr>
        <p:spPr>
          <a:xfrm>
            <a:off x="1" y="0"/>
            <a:ext cx="12192000" cy="6858000"/>
          </a:xfrm>
        </p:spPr>
        <p:txBody>
          <a:bodyPr anchor="ctr"/>
          <a:lstStyle>
            <a:lvl1pPr marL="0" indent="0" algn="ctr">
              <a:buFontTx/>
              <a:buNone/>
              <a:defRPr/>
            </a:lvl1pPr>
          </a:lstStyle>
          <a:p>
            <a:endParaRPr lang="en-IN" dirty="0"/>
          </a:p>
        </p:txBody>
      </p:sp>
    </p:spTree>
    <p:extLst>
      <p:ext uri="{BB962C8B-B14F-4D97-AF65-F5344CB8AC3E}">
        <p14:creationId xmlns:p14="http://schemas.microsoft.com/office/powerpoint/2010/main" val="2877006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92000"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788603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57850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526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980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0344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2614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0321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46539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28493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26582827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hyperlink" Target="https://github.com/soyuztechnologies/CapgeminiODataTraining/blob/master/Day%204/UpdateEntity.tx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hyperlink" Target="https://github.com/soyuztechnologies/CapgeminiODataTraining/blob/master/Day%204/DeleteEntity.tx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oyuztechnologies/CapgeminiODataTraining/blob/master/Day%204/Supplier%20Get%20Entityset.txt"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soyuztechnologies/CapgeminiODataTraining/blob/master/Day%204/Product%20Supplier%20Association%20Entity.txt"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hyperlink" Target="https://github.com/soyuztechnologies/CapgeminiODataTraining/blob/master/Day%203/GetEntitySet.txt"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hyperlink" Target="http://stcfin.st.com:8021/sap/opu/odata/sap/Z_FIRST_SRV/?$format=xml" TargetMode="Externa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hyperlink" Target="https://github.com/soyuztechnologies/CapgeminiODataTraining/blob/master/Day%203/GETEntity%20(Single%20Record)%20Method.txt" TargetMode="Externa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hyperlink" Target="https://github.com/soyuztechnologies/CapgeminiODataTraining/blob/master/Day%203/CreateEntity(Post%20call).txt" TargetMode="Externa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a:rPr>
              <a:t>Day - 2</a:t>
            </a:r>
          </a:p>
        </p:txBody>
      </p:sp>
      <p:sp>
        <p:nvSpPr>
          <p:cNvPr id="12" name="TextBox 11">
            <a:extLst>
              <a:ext uri="{FF2B5EF4-FFF2-40B4-BE49-F238E27FC236}">
                <a16:creationId xmlns:a16="http://schemas.microsoft.com/office/drawing/2014/main" id="{1E8BD2BC-59B0-4D30-97AE-9B4A2D8F7B41}"/>
              </a:ext>
            </a:extLst>
          </p:cNvPr>
          <p:cNvSpPr txBox="1"/>
          <p:nvPr/>
        </p:nvSpPr>
        <p:spPr>
          <a:xfrm>
            <a:off x="1108285" y="1191817"/>
            <a:ext cx="8670715" cy="452431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How to Register OData Service</a:t>
            </a:r>
          </a:p>
          <a:p>
            <a:pPr marL="285750" lvl="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Product, Supplier – GET ENTITYSET</a:t>
            </a:r>
          </a:p>
          <a:p>
            <a:pPr marL="285750" lvl="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Perform GET ENTITY</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Create Operation</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Payload &amp; Test in GW Client</a:t>
            </a:r>
          </a:p>
          <a:p>
            <a:pPr marL="285750" indent="-285750">
              <a:buFont typeface="Arial,Sans-Serif" panose="020B0604020202020204" pitchFamily="34" charset="0"/>
              <a:buChar char="•"/>
            </a:pPr>
            <a:r>
              <a:rPr lang="en-US" dirty="0">
                <a:latin typeface="Calibri"/>
                <a:cs typeface="Calibri"/>
              </a:rPr>
              <a:t>Update Operation </a:t>
            </a:r>
            <a:endParaRPr lang="en-US" dirty="0">
              <a:latin typeface="Calibri"/>
              <a:ea typeface="+mn-lt"/>
              <a:cs typeface="Calibri"/>
            </a:endParaRPr>
          </a:p>
          <a:p>
            <a:pPr marL="285750" indent="-285750">
              <a:buFont typeface="Arial,Sans-Serif" panose="020B0604020202020204" pitchFamily="34" charset="0"/>
              <a:buChar char="•"/>
            </a:pPr>
            <a:r>
              <a:rPr lang="en-US" dirty="0">
                <a:latin typeface="Calibri"/>
                <a:cs typeface="Calibri"/>
              </a:rPr>
              <a:t>Delete Operation</a:t>
            </a:r>
            <a:endParaRPr lang="en-US" dirty="0">
              <a:latin typeface="Calibri"/>
              <a:ea typeface="+mn-lt"/>
              <a:cs typeface="Calibri"/>
            </a:endParaRPr>
          </a:p>
          <a:p>
            <a:pPr marL="285750" indent="-285750">
              <a:buFont typeface="Arial,Sans-Serif" panose="020B0604020202020204" pitchFamily="34" charset="0"/>
              <a:buChar char="•"/>
            </a:pPr>
            <a:r>
              <a:rPr lang="en-IN" dirty="0">
                <a:ea typeface="+mn-lt"/>
                <a:cs typeface="+mn-lt"/>
              </a:rPr>
              <a:t>Introduction to X-Csrf Token</a:t>
            </a:r>
            <a:endParaRPr lang="en-US" dirty="0">
              <a:ea typeface="+mn-lt"/>
              <a:cs typeface="+mn-lt"/>
            </a:endParaRPr>
          </a:p>
          <a:p>
            <a:pPr marL="285750" indent="-285750">
              <a:buFont typeface="Arial,Sans-Serif" panose="020B0604020202020204" pitchFamily="34" charset="0"/>
              <a:buChar char="•"/>
            </a:pPr>
            <a:r>
              <a:rPr lang="en-IN" dirty="0">
                <a:ea typeface="+mn-lt"/>
                <a:cs typeface="+mn-lt"/>
              </a:rPr>
              <a:t>How to Get X-Csrf Token</a:t>
            </a:r>
            <a:endParaRPr lang="en-US" dirty="0">
              <a:ea typeface="+mn-lt"/>
              <a:cs typeface="+mn-lt"/>
            </a:endParaRPr>
          </a:p>
          <a:p>
            <a:pPr marL="285750" indent="-285750">
              <a:buFont typeface="Arial,Sans-Serif" panose="020B0604020202020204" pitchFamily="34" charset="0"/>
              <a:buChar char="•"/>
            </a:pPr>
            <a:r>
              <a:rPr lang="en-US" dirty="0">
                <a:ea typeface="+mn-lt"/>
                <a:cs typeface="+mn-lt"/>
              </a:rPr>
              <a:t>Handle X-csrf-token in SAP OData POST calls</a:t>
            </a:r>
          </a:p>
          <a:p>
            <a:pPr marL="285750" indent="-285750">
              <a:buFont typeface="Arial,Sans-Serif" panose="020B0604020202020204" pitchFamily="34" charset="0"/>
              <a:buChar char="•"/>
            </a:pPr>
            <a:r>
              <a:rPr lang="en-US" dirty="0">
                <a:latin typeface="Calibri"/>
                <a:cs typeface="Calibri"/>
              </a:rPr>
              <a:t>Postman Testing</a:t>
            </a:r>
            <a:endParaRPr lang="en-US">
              <a:latin typeface="Calibri"/>
              <a:cs typeface="Calibri"/>
            </a:endParaRPr>
          </a:p>
          <a:p>
            <a:pPr marL="285750" indent="-285750">
              <a:buFont typeface="Arial,Sans-Serif" panose="020B0604020202020204" pitchFamily="34" charset="0"/>
              <a:buChar char="•"/>
            </a:pPr>
            <a:r>
              <a:rPr lang="en-US" dirty="0">
                <a:latin typeface="Calibri"/>
                <a:cs typeface="Calibri"/>
              </a:rPr>
              <a:t>What is Association ?</a:t>
            </a:r>
            <a:endParaRPr lang="en-US" dirty="0">
              <a:latin typeface="Calibri"/>
              <a:ea typeface="+mn-lt"/>
              <a:cs typeface="Calibri"/>
            </a:endParaRPr>
          </a:p>
          <a:p>
            <a:pPr marL="285750" indent="-285750">
              <a:buFont typeface="Arial,Sans-Serif" panose="020B0604020202020204" pitchFamily="34" charset="0"/>
              <a:buChar char="•"/>
            </a:pPr>
            <a:r>
              <a:rPr lang="en-US" dirty="0">
                <a:latin typeface="Calibri"/>
                <a:cs typeface="Calibri"/>
              </a:rPr>
              <a:t>Why we need Association</a:t>
            </a:r>
            <a:endParaRPr lang="en-US" dirty="0">
              <a:latin typeface="Calibri"/>
              <a:ea typeface="+mn-lt"/>
              <a:cs typeface="Calibri"/>
            </a:endParaRPr>
          </a:p>
          <a:p>
            <a:pPr marL="285750" indent="-285750">
              <a:buFont typeface="Arial,Sans-Serif" panose="020B0604020202020204" pitchFamily="34" charset="0"/>
              <a:buChar char="•"/>
            </a:pPr>
            <a:r>
              <a:rPr lang="en-US" dirty="0">
                <a:latin typeface="Calibri"/>
                <a:cs typeface="Calibri"/>
              </a:rPr>
              <a:t>Benefits of Association</a:t>
            </a:r>
            <a:endParaRPr lang="en-US" dirty="0">
              <a:latin typeface="Calibri"/>
              <a:ea typeface="+mn-lt"/>
              <a:cs typeface="Calibri"/>
            </a:endParaRPr>
          </a:p>
          <a:p>
            <a:pPr marL="285750" indent="-285750">
              <a:buFont typeface="Arial,Sans-Serif" panose="020B0604020202020204" pitchFamily="34" charset="0"/>
              <a:buChar char="•"/>
            </a:pPr>
            <a:r>
              <a:rPr lang="en-US" dirty="0">
                <a:latin typeface="Calibri"/>
                <a:cs typeface="Calibri"/>
              </a:rPr>
              <a:t>Implementing Association</a:t>
            </a:r>
            <a:endParaRPr lang="en-US" dirty="0">
              <a:latin typeface="Calibri"/>
              <a:ea typeface="+mn-lt"/>
              <a:cs typeface="Calibri"/>
            </a:endParaRPr>
          </a:p>
          <a:p>
            <a:pPr marL="285750" indent="-285750">
              <a:buFont typeface="Arial,Sans-Serif" panose="020B0604020202020204" pitchFamily="34" charset="0"/>
              <a:buChar char="•"/>
            </a:pPr>
            <a:r>
              <a:rPr lang="en-US" dirty="0">
                <a:latin typeface="Calibri"/>
                <a:cs typeface="Calibri"/>
              </a:rPr>
              <a:t>Association between product and supplier</a:t>
            </a:r>
          </a:p>
        </p:txBody>
      </p:sp>
    </p:spTree>
    <p:extLst>
      <p:ext uri="{BB962C8B-B14F-4D97-AF65-F5344CB8AC3E}">
        <p14:creationId xmlns:p14="http://schemas.microsoft.com/office/powerpoint/2010/main" val="1177904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Testing the Create Method at Sap Gateway client</a:t>
            </a:r>
          </a:p>
        </p:txBody>
      </p:sp>
      <p:sp>
        <p:nvSpPr>
          <p:cNvPr id="19" name="TextBox 18">
            <a:extLst>
              <a:ext uri="{FF2B5EF4-FFF2-40B4-BE49-F238E27FC236}">
                <a16:creationId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2" name="TextBox 11">
            <a:extLst>
              <a:ext uri="{FF2B5EF4-FFF2-40B4-BE49-F238E27FC236}">
                <a16:creationId xmlns:a16="http://schemas.microsoft.com/office/drawing/2014/main" id="{5C430C02-DD67-4E7F-81BC-3FE9A4559CC3}"/>
              </a:ext>
            </a:extLst>
          </p:cNvPr>
          <p:cNvSpPr txBox="1"/>
          <p:nvPr/>
        </p:nvSpPr>
        <p:spPr>
          <a:xfrm>
            <a:off x="642764" y="1358573"/>
            <a:ext cx="7129636"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Step:3</a:t>
            </a:r>
            <a:r>
              <a:rPr lang="en-US" dirty="0">
                <a:solidFill>
                  <a:prstClr val="black"/>
                </a:solidFill>
                <a:latin typeface="Calibri" panose="020F0502020204030204"/>
              </a:rPr>
              <a:t> Perform a GetEntity in the Product set to get the payload to post (</a:t>
            </a:r>
            <a:r>
              <a:rPr lang="en-US" b="1" dirty="0">
                <a:solidFill>
                  <a:prstClr val="black"/>
                </a:solidFill>
                <a:latin typeface="Calibri" panose="020F0502020204030204"/>
              </a:rPr>
              <a:t>/sap/opu/odata/sap/Z_FIRST_SRV/ProductSet('HT-1000')?$format=json</a:t>
            </a:r>
            <a:r>
              <a:rPr lang="en-US" dirty="0">
                <a:solidFill>
                  <a:prstClr val="black"/>
                </a:solidFill>
                <a:latin typeface="Calibri" panose="020F0502020204030204"/>
              </a:rPr>
              <a:t>) and then clean the data and modify the payload as new.</a:t>
            </a:r>
            <a:endParaRPr kumimoji="0" lang="en-IN" sz="1800" i="0" u="none" strike="noStrike" kern="1200" cap="none" spc="0" normalizeH="0" baseline="0" noProof="0" dirty="0">
              <a:ln>
                <a:noFill/>
              </a:ln>
              <a:solidFill>
                <a:srgbClr val="B4DCFA">
                  <a:lumMod val="75000"/>
                </a:srgbClr>
              </a:solidFill>
              <a:effectLst/>
              <a:uLnTx/>
              <a:uFillTx/>
              <a:latin typeface="Calibri" panose="020F0502020204030204" pitchFamily="34" charset="0"/>
              <a:ea typeface="+mn-ea"/>
              <a:cs typeface="Calibri" panose="020F0502020204030204" pitchFamily="34" charset="0"/>
            </a:endParaRPr>
          </a:p>
        </p:txBody>
      </p:sp>
      <p:pic>
        <p:nvPicPr>
          <p:cNvPr id="16" name="Picture 15">
            <a:extLst>
              <a:ext uri="{FF2B5EF4-FFF2-40B4-BE49-F238E27FC236}">
                <a16:creationId xmlns:a16="http://schemas.microsoft.com/office/drawing/2014/main" id="{8E60E6AC-1E97-48B8-8B42-069BEC6CDAA1}"/>
              </a:ext>
            </a:extLst>
          </p:cNvPr>
          <p:cNvPicPr>
            <a:picLocks noChangeAspect="1"/>
          </p:cNvPicPr>
          <p:nvPr/>
        </p:nvPicPr>
        <p:blipFill>
          <a:blip r:embed="rId4"/>
          <a:stretch>
            <a:fillRect/>
          </a:stretch>
        </p:blipFill>
        <p:spPr>
          <a:xfrm>
            <a:off x="350664" y="2318327"/>
            <a:ext cx="5584854" cy="4017818"/>
          </a:xfrm>
          <a:prstGeom prst="rect">
            <a:avLst/>
          </a:prstGeom>
        </p:spPr>
      </p:pic>
      <p:pic>
        <p:nvPicPr>
          <p:cNvPr id="17" name="Picture 2">
            <a:extLst>
              <a:ext uri="{FF2B5EF4-FFF2-40B4-BE49-F238E27FC236}">
                <a16:creationId xmlns:a16="http://schemas.microsoft.com/office/drawing/2014/main" id="{3FDD0380-8810-4888-B17B-9FE39E6C55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3887" y="2318327"/>
            <a:ext cx="4679454" cy="4017817"/>
          </a:xfrm>
          <a:prstGeom prst="rect">
            <a:avLst/>
          </a:prstGeom>
          <a:noFill/>
          <a:extLst>
            <a:ext uri="{909E8E84-426E-40DD-AFC4-6F175D3DCCD1}">
              <a14:hiddenFill xmlns:a14="http://schemas.microsoft.com/office/drawing/2010/main">
                <a:solidFill>
                  <a:srgbClr val="FFFFFF"/>
                </a:solidFill>
              </a14:hiddenFill>
            </a:ext>
          </a:extLst>
        </p:spPr>
      </p:pic>
      <p:sp>
        <p:nvSpPr>
          <p:cNvPr id="18" name="Arrow: Chevron 5">
            <a:extLst>
              <a:ext uri="{FF2B5EF4-FFF2-40B4-BE49-F238E27FC236}">
                <a16:creationId xmlns:a16="http://schemas.microsoft.com/office/drawing/2014/main" id="{8B47E876-26E0-4C7C-BB66-429D188B8C23}"/>
              </a:ext>
            </a:extLst>
          </p:cNvPr>
          <p:cNvSpPr/>
          <p:nvPr/>
        </p:nvSpPr>
        <p:spPr>
          <a:xfrm>
            <a:off x="6011718" y="3609947"/>
            <a:ext cx="776556" cy="130495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3853988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Testing the Create Method at Sap Gateway client</a:t>
            </a:r>
          </a:p>
        </p:txBody>
      </p:sp>
      <p:sp>
        <p:nvSpPr>
          <p:cNvPr id="19" name="TextBox 18">
            <a:extLst>
              <a:ext uri="{FF2B5EF4-FFF2-40B4-BE49-F238E27FC236}">
                <a16:creationId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2" name="TextBox 11">
            <a:extLst>
              <a:ext uri="{FF2B5EF4-FFF2-40B4-BE49-F238E27FC236}">
                <a16:creationId xmlns:a16="http://schemas.microsoft.com/office/drawing/2014/main" id="{5C430C02-DD67-4E7F-81BC-3FE9A4559CC3}"/>
              </a:ext>
            </a:extLst>
          </p:cNvPr>
          <p:cNvSpPr txBox="1"/>
          <p:nvPr/>
        </p:nvSpPr>
        <p:spPr>
          <a:xfrm>
            <a:off x="642764" y="1434773"/>
            <a:ext cx="8894619" cy="369332"/>
          </a:xfrm>
          <a:prstGeom prst="rect">
            <a:avLst/>
          </a:prstGeom>
          <a:noFill/>
        </p:spPr>
        <p:txBody>
          <a:bodyPr wrap="square" rtlCol="0">
            <a:spAutoFit/>
          </a:bodyPr>
          <a:lstStyle/>
          <a:p>
            <a:pPr>
              <a:defRPr/>
            </a:pPr>
            <a:r>
              <a:rPr lang="en-US" b="1" dirty="0">
                <a:solidFill>
                  <a:prstClr val="black"/>
                </a:solidFill>
                <a:latin typeface="Calibri" panose="020F0502020204030204"/>
              </a:rPr>
              <a:t>Step:4</a:t>
            </a:r>
            <a:r>
              <a:rPr lang="en-US" dirty="0">
                <a:solidFill>
                  <a:prstClr val="black"/>
                </a:solidFill>
                <a:latin typeface="Calibri" panose="020F0502020204030204"/>
              </a:rPr>
              <a:t> Send the post request at (</a:t>
            </a:r>
            <a:r>
              <a:rPr lang="en-US" b="1" dirty="0">
                <a:solidFill>
                  <a:prstClr val="black"/>
                </a:solidFill>
                <a:latin typeface="Calibri" panose="020F0502020204030204"/>
              </a:rPr>
              <a:t>/sap/opu/odata/sap/Z_FIRST_SRV/ProductSet</a:t>
            </a:r>
            <a:r>
              <a:rPr lang="en-US" dirty="0">
                <a:solidFill>
                  <a:prstClr val="black"/>
                </a:solidFill>
                <a:latin typeface="Calibri" panose="020F0502020204030204"/>
              </a:rPr>
              <a:t>)</a:t>
            </a:r>
            <a:endParaRPr kumimoji="0" lang="en-IN" sz="1800" i="0" u="none" strike="noStrike" kern="1200" cap="none" spc="0" normalizeH="0" baseline="0" noProof="0" dirty="0">
              <a:ln>
                <a:noFill/>
              </a:ln>
              <a:solidFill>
                <a:srgbClr val="B4DCFA">
                  <a:lumMod val="75000"/>
                </a:srgbClr>
              </a:solidFill>
              <a:effectLst/>
              <a:uLnTx/>
              <a:uFillTx/>
              <a:latin typeface="Calibri" panose="020F0502020204030204" pitchFamily="34" charset="0"/>
              <a:ea typeface="+mn-ea"/>
              <a:cs typeface="Calibri" panose="020F0502020204030204" pitchFamily="34" charset="0"/>
            </a:endParaRPr>
          </a:p>
        </p:txBody>
      </p:sp>
      <p:pic>
        <p:nvPicPr>
          <p:cNvPr id="16" name="Picture 15">
            <a:extLst>
              <a:ext uri="{FF2B5EF4-FFF2-40B4-BE49-F238E27FC236}">
                <a16:creationId xmlns:a16="http://schemas.microsoft.com/office/drawing/2014/main" id="{B204DE66-6DBD-412C-9C71-793BB83097CE}"/>
              </a:ext>
            </a:extLst>
          </p:cNvPr>
          <p:cNvPicPr>
            <a:picLocks noChangeAspect="1"/>
          </p:cNvPicPr>
          <p:nvPr/>
        </p:nvPicPr>
        <p:blipFill>
          <a:blip r:embed="rId4"/>
          <a:stretch>
            <a:fillRect/>
          </a:stretch>
        </p:blipFill>
        <p:spPr>
          <a:xfrm>
            <a:off x="476827" y="1854905"/>
            <a:ext cx="11094352" cy="4480041"/>
          </a:xfrm>
          <a:prstGeom prst="rect">
            <a:avLst/>
          </a:prstGeom>
        </p:spPr>
      </p:pic>
      <p:sp>
        <p:nvSpPr>
          <p:cNvPr id="17" name="TextBox 16">
            <a:extLst>
              <a:ext uri="{FF2B5EF4-FFF2-40B4-BE49-F238E27FC236}">
                <a16:creationId xmlns:a16="http://schemas.microsoft.com/office/drawing/2014/main" id="{A7039E65-3F8A-4E49-868C-54AE397B52FE}"/>
              </a:ext>
            </a:extLst>
          </p:cNvPr>
          <p:cNvSpPr txBox="1"/>
          <p:nvPr/>
        </p:nvSpPr>
        <p:spPr>
          <a:xfrm>
            <a:off x="236364" y="6478216"/>
            <a:ext cx="9399472" cy="369332"/>
          </a:xfrm>
          <a:prstGeom prst="rect">
            <a:avLst/>
          </a:prstGeom>
          <a:noFill/>
        </p:spPr>
        <p:txBody>
          <a:bodyPr wrap="square" rtlCol="0">
            <a:spAutoFit/>
          </a:bodyPr>
          <a:lstStyle/>
          <a:p>
            <a:r>
              <a:rPr lang="en-US" dirty="0"/>
              <a:t>You can check the saved data in database table (tcode – </a:t>
            </a:r>
            <a:r>
              <a:rPr lang="en-US" b="1" dirty="0"/>
              <a:t>se11</a:t>
            </a:r>
            <a:r>
              <a:rPr lang="en-US" dirty="0"/>
              <a:t>)</a:t>
            </a:r>
            <a:endParaRPr lang="en-IN" dirty="0"/>
          </a:p>
        </p:txBody>
      </p:sp>
    </p:spTree>
    <p:extLst>
      <p:ext uri="{BB962C8B-B14F-4D97-AF65-F5344CB8AC3E}">
        <p14:creationId xmlns:p14="http://schemas.microsoft.com/office/powerpoint/2010/main" val="710987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solidFill>
                  <a:prstClr val="black"/>
                </a:solidFill>
                <a:latin typeface="Cooper Black" panose="0208090404030B020404" pitchFamily="18" charset="0"/>
              </a:rPr>
              <a:t>Building UpdateEntity(PUT) Method</a:t>
            </a: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pic>
        <p:nvPicPr>
          <p:cNvPr id="16" name="Picture 4">
            <a:hlinkClick r:id="rId4"/>
            <a:extLst>
              <a:ext uri="{FF2B5EF4-FFF2-40B4-BE49-F238E27FC236}">
                <a16:creationId xmlns:a16="http://schemas.microsoft.com/office/drawing/2014/main" id="{945174A9-FB19-4DAE-BC7C-2783D0658B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875" y="1659289"/>
            <a:ext cx="6295054" cy="447155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5C430C02-DD67-4E7F-81BC-3FE9A4559CC3}"/>
              </a:ext>
            </a:extLst>
          </p:cNvPr>
          <p:cNvSpPr txBox="1"/>
          <p:nvPr/>
        </p:nvSpPr>
        <p:spPr>
          <a:xfrm>
            <a:off x="706264" y="1064821"/>
            <a:ext cx="8894619" cy="369332"/>
          </a:xfrm>
          <a:prstGeom prst="rect">
            <a:avLst/>
          </a:prstGeom>
          <a:noFill/>
        </p:spPr>
        <p:txBody>
          <a:bodyPr wrap="square" rtlCol="0">
            <a:spAutoFit/>
          </a:bodyPr>
          <a:lstStyle/>
          <a:p>
            <a:pPr>
              <a:defRPr/>
            </a:pP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pitchFamily="34" charset="0"/>
              </a:rPr>
              <a:t>Go to DPC Extension of over service and redefine the method  PRODUCTSET_UPDATE_ENTITY </a:t>
            </a:r>
            <a:endParaRPr kumimoji="0" lang="en-IN" sz="1800" b="1" i="0" u="none" strike="noStrike" kern="1200" cap="none" spc="0" normalizeH="0" baseline="0" noProof="0" dirty="0">
              <a:ln>
                <a:noFill/>
              </a:ln>
              <a:solidFill>
                <a:srgbClr val="B4DCFA">
                  <a:lumMod val="75000"/>
                </a:srgb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550532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solidFill>
                  <a:prstClr val="black"/>
                </a:solidFill>
                <a:latin typeface="Cooper Black" panose="0208090404030B020404" pitchFamily="18" charset="0"/>
              </a:rPr>
              <a:t>Building DeleteEntity Method</a:t>
            </a: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7" name="TextBox 16">
            <a:extLst>
              <a:ext uri="{FF2B5EF4-FFF2-40B4-BE49-F238E27FC236}">
                <a16:creationId xmlns:a16="http://schemas.microsoft.com/office/drawing/2014/main" id="{5C430C02-DD67-4E7F-81BC-3FE9A4559CC3}"/>
              </a:ext>
            </a:extLst>
          </p:cNvPr>
          <p:cNvSpPr txBox="1"/>
          <p:nvPr/>
        </p:nvSpPr>
        <p:spPr>
          <a:xfrm>
            <a:off x="706264" y="1064821"/>
            <a:ext cx="8894619" cy="369332"/>
          </a:xfrm>
          <a:prstGeom prst="rect">
            <a:avLst/>
          </a:prstGeom>
          <a:noFill/>
        </p:spPr>
        <p:txBody>
          <a:bodyPr wrap="square" rtlCol="0">
            <a:spAutoFit/>
          </a:bodyPr>
          <a:lstStyle/>
          <a:p>
            <a:pPr>
              <a:defRPr/>
            </a:pP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pitchFamily="34" charset="0"/>
              </a:rPr>
              <a:t>Go to DPC Extension of over service and redefine the method  PRODUCTSET_DELETE_ENTITY </a:t>
            </a:r>
            <a:endParaRPr kumimoji="0" lang="en-IN" sz="1800" b="1" i="0" u="none" strike="noStrike" kern="1200" cap="none" spc="0" normalizeH="0" baseline="0" noProof="0" dirty="0">
              <a:ln>
                <a:noFill/>
              </a:ln>
              <a:solidFill>
                <a:srgbClr val="B4DCFA">
                  <a:lumMod val="75000"/>
                </a:srgbClr>
              </a:solidFill>
              <a:effectLst/>
              <a:uLnTx/>
              <a:uFillTx/>
              <a:latin typeface="Calibri" panose="020F0502020204030204" pitchFamily="34" charset="0"/>
              <a:ea typeface="+mn-ea"/>
              <a:cs typeface="Calibri" panose="020F0502020204030204" pitchFamily="34" charset="0"/>
            </a:endParaRPr>
          </a:p>
        </p:txBody>
      </p:sp>
      <p:pic>
        <p:nvPicPr>
          <p:cNvPr id="18" name="Picture 2">
            <a:hlinkClick r:id="rId4"/>
            <a:extLst>
              <a:ext uri="{FF2B5EF4-FFF2-40B4-BE49-F238E27FC236}">
                <a16:creationId xmlns:a16="http://schemas.microsoft.com/office/drawing/2014/main" id="{92DB124B-86EA-4024-9003-93A5A349DB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464" y="1595789"/>
            <a:ext cx="5707236" cy="432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116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Cooper Black" panose="0208090404030B020404" pitchFamily="18" charset="0"/>
              </a:rPr>
              <a:t>X-CSRF Token</a:t>
            </a:r>
            <a:endParaRPr lang="en-IN" sz="3600" dirty="0">
              <a:latin typeface="Cooper Black" panose="0208090404030B020404" pitchFamily="18" charset="0"/>
            </a:endParaRPr>
          </a:p>
        </p:txBody>
      </p:sp>
      <p:sp>
        <p:nvSpPr>
          <p:cNvPr id="19" name="TextBox 18">
            <a:extLst>
              <a:ext uri="{FF2B5EF4-FFF2-40B4-BE49-F238E27FC236}">
                <a16:creationId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2" name="TextBox 11">
            <a:extLst>
              <a:ext uri="{FF2B5EF4-FFF2-40B4-BE49-F238E27FC236}">
                <a16:creationId xmlns:a16="http://schemas.microsoft.com/office/drawing/2014/main" id="{5C430C02-DD67-4E7F-81BC-3FE9A4559CC3}"/>
              </a:ext>
            </a:extLst>
          </p:cNvPr>
          <p:cNvSpPr txBox="1"/>
          <p:nvPr/>
        </p:nvSpPr>
        <p:spPr>
          <a:xfrm>
            <a:off x="693564" y="1153721"/>
            <a:ext cx="10687114" cy="120032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i="0" dirty="0">
                <a:solidFill>
                  <a:srgbClr val="202124"/>
                </a:solidFill>
                <a:effectLst/>
              </a:rPr>
              <a:t>A CSRF Token is a secret, unique and unpredictable value a server-side application generates in order to protect CSRF vulnerable resources.</a:t>
            </a:r>
            <a:endParaRPr lang="en-US" i="0" dirty="0">
              <a:solidFill>
                <a:srgbClr val="202124"/>
              </a:solidFill>
              <a:effectLst/>
              <a:cs typeface="Calibri" panose="020F050202020403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i="0" dirty="0">
                <a:solidFill>
                  <a:srgbClr val="202124"/>
                </a:solidFill>
                <a:effectLst/>
              </a:rPr>
              <a:t>The tokens are generated and submitted by the server-side application in a subsequent HTTP request made by the client.</a:t>
            </a:r>
            <a:endParaRPr kumimoji="0" lang="en-IN" sz="1800" i="0" u="none" strike="noStrike" kern="1200" cap="none" spc="0" normalizeH="0" baseline="0" noProof="0" dirty="0">
              <a:ln>
                <a:noFill/>
              </a:ln>
              <a:effectLst/>
              <a:uLnTx/>
              <a:uFillTx/>
              <a:ea typeface="+mn-ea"/>
              <a:cs typeface="Calibri" panose="020F0502020204030204" pitchFamily="34" charset="0"/>
            </a:endParaRPr>
          </a:p>
        </p:txBody>
      </p:sp>
      <p:pic>
        <p:nvPicPr>
          <p:cNvPr id="16" name="Picture 2" descr="How To Automatically Set CSRF Token in Postman? | by Chillar Anand |  HackerNoon.com | Medium">
            <a:extLst>
              <a:ext uri="{FF2B5EF4-FFF2-40B4-BE49-F238E27FC236}">
                <a16:creationId xmlns:a16="http://schemas.microsoft.com/office/drawing/2014/main" id="{4E5F1CCD-0BBE-4951-A9D7-2B79D6D5F10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2708" y="3190132"/>
            <a:ext cx="4967337" cy="218148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ow To Automatically Set CSRF Token in Postman? | by Chillar Anand |  HackerNoon.com | Medium">
            <a:extLst>
              <a:ext uri="{FF2B5EF4-FFF2-40B4-BE49-F238E27FC236}">
                <a16:creationId xmlns:a16="http://schemas.microsoft.com/office/drawing/2014/main" id="{67F18798-3B87-4C0F-B993-9F5129A1EB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0106" y="3533531"/>
            <a:ext cx="5263663" cy="1723292"/>
          </a:xfrm>
          <a:prstGeom prst="rect">
            <a:avLst/>
          </a:prstGeom>
          <a:noFill/>
          <a:extLst>
            <a:ext uri="{909E8E84-426E-40DD-AFC4-6F175D3DCCD1}">
              <a14:hiddenFill xmlns:a14="http://schemas.microsoft.com/office/drawing/2010/main">
                <a:solidFill>
                  <a:srgbClr val="FFFFFF"/>
                </a:solidFill>
              </a14:hiddenFill>
            </a:ext>
          </a:extLst>
        </p:spPr>
      </p:pic>
      <p:sp>
        <p:nvSpPr>
          <p:cNvPr id="2" name="Chevron 1"/>
          <p:cNvSpPr/>
          <p:nvPr/>
        </p:nvSpPr>
        <p:spPr>
          <a:xfrm>
            <a:off x="5664200" y="4076700"/>
            <a:ext cx="622300" cy="7874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37472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Cooper Black" panose="0208090404030B020404" pitchFamily="18" charset="0"/>
              </a:rPr>
              <a:t>How to get X-CSRF Token</a:t>
            </a:r>
            <a:endParaRPr lang="en-IN" sz="3600" dirty="0">
              <a:latin typeface="Cooper Black" panose="0208090404030B020404" pitchFamily="18" charset="0"/>
            </a:endParaRPr>
          </a:p>
        </p:txBody>
      </p:sp>
      <p:sp>
        <p:nvSpPr>
          <p:cNvPr id="19" name="TextBox 18">
            <a:extLst>
              <a:ext uri="{FF2B5EF4-FFF2-40B4-BE49-F238E27FC236}">
                <a16:creationId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2" name="TextBox 11">
            <a:extLst>
              <a:ext uri="{FF2B5EF4-FFF2-40B4-BE49-F238E27FC236}">
                <a16:creationId xmlns:a16="http://schemas.microsoft.com/office/drawing/2014/main" id="{61B6D89B-1D90-44B4-B29B-46BF7133BC85}"/>
              </a:ext>
            </a:extLst>
          </p:cNvPr>
          <p:cNvSpPr txBox="1"/>
          <p:nvPr/>
        </p:nvSpPr>
        <p:spPr>
          <a:xfrm>
            <a:off x="591964" y="1059444"/>
            <a:ext cx="8894619" cy="1477328"/>
          </a:xfrm>
          <a:prstGeom prst="rect">
            <a:avLst/>
          </a:prstGeom>
          <a:noFill/>
        </p:spPr>
        <p:txBody>
          <a:bodyPr wrap="square" rtlCol="0">
            <a:spAutoFit/>
          </a:bodyPr>
          <a:lstStyle/>
          <a:p>
            <a:pPr marL="285750" indent="-285750" algn="just">
              <a:buFont typeface="Wingdings" panose="05000000000000000000" pitchFamily="2" charset="2"/>
              <a:buChar char="Ø"/>
              <a:defRPr/>
            </a:pPr>
            <a:r>
              <a:rPr lang="en-US" sz="1800" dirty="0"/>
              <a:t>Pass the request URI in the address bar of Postman.</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u="none" strike="noStrike" kern="1200" cap="none" spc="0" normalizeH="0" baseline="0" noProof="0" dirty="0">
                <a:ln>
                  <a:noFill/>
                </a:ln>
                <a:solidFill>
                  <a:srgbClr val="202124"/>
                </a:solidFill>
                <a:uLnTx/>
                <a:uFillTx/>
                <a:ea typeface="+mn-ea"/>
                <a:cs typeface="Calibri" panose="020F0502020204030204" pitchFamily="34" charset="0"/>
              </a:rPr>
              <a:t>Select the GET Request</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i="0" dirty="0">
                <a:solidFill>
                  <a:srgbClr val="202124"/>
                </a:solidFill>
                <a:effectLst/>
                <a:cs typeface="Calibri" panose="020F0502020204030204" pitchFamily="34" charset="0"/>
              </a:rPr>
              <a:t>Go to Authorization Section and select Basic Auth and give the credentials</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1800" i="0" u="none" strike="noStrike" kern="1200" cap="none" spc="0" normalizeH="0" baseline="0" noProof="0" dirty="0">
                <a:ln>
                  <a:noFill/>
                </a:ln>
                <a:effectLst/>
                <a:uLnTx/>
                <a:uFillTx/>
                <a:ea typeface="+mn-ea"/>
                <a:cs typeface="Calibri" panose="020F0502020204030204" pitchFamily="34" charset="0"/>
              </a:rPr>
              <a:t>Click on Send Button to get X-CSRF Token</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dirty="0">
                <a:cs typeface="Calibri" panose="020F0502020204030204" pitchFamily="34" charset="0"/>
              </a:rPr>
              <a:t>In the Headers section we will get the X-CSRF Token</a:t>
            </a:r>
            <a:endParaRPr kumimoji="0" lang="en-IN" sz="1800" i="0" u="none" strike="noStrike" kern="1200" cap="none" spc="0" normalizeH="0" baseline="0" noProof="0" dirty="0">
              <a:ln>
                <a:noFill/>
              </a:ln>
              <a:effectLst/>
              <a:uLnTx/>
              <a:uFillTx/>
              <a:ea typeface="+mn-ea"/>
              <a:cs typeface="Calibri" panose="020F0502020204030204" pitchFamily="34" charset="0"/>
            </a:endParaRPr>
          </a:p>
        </p:txBody>
      </p:sp>
      <p:pic>
        <p:nvPicPr>
          <p:cNvPr id="16" name="Picture 2">
            <a:extLst>
              <a:ext uri="{FF2B5EF4-FFF2-40B4-BE49-F238E27FC236}">
                <a16:creationId xmlns:a16="http://schemas.microsoft.com/office/drawing/2014/main" id="{434F2607-8838-481C-AB73-333A33D3F3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1813" y="2536772"/>
            <a:ext cx="7794920" cy="4121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328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0" name="TextBox 9">
            <a:extLst>
              <a:ext uri="{FF2B5EF4-FFF2-40B4-BE49-F238E27FC236}">
                <a16:creationId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55320" y="495335"/>
            <a:ext cx="10725357"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Cooper Black" panose="0208090404030B020404" pitchFamily="18" charset="0"/>
              </a:rPr>
              <a:t>Handle X-Cerf-token in SAP OData POST calls</a:t>
            </a:r>
          </a:p>
        </p:txBody>
      </p:sp>
      <p:sp>
        <p:nvSpPr>
          <p:cNvPr id="19" name="TextBox 18">
            <a:extLst>
              <a:ext uri="{FF2B5EF4-FFF2-40B4-BE49-F238E27FC236}">
                <a16:creationId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2" name="TextBox 11">
            <a:extLst>
              <a:ext uri="{FF2B5EF4-FFF2-40B4-BE49-F238E27FC236}">
                <a16:creationId xmlns:a16="http://schemas.microsoft.com/office/drawing/2014/main" id="{4E7F5082-587A-4918-BCE1-45837627E0C6}"/>
              </a:ext>
            </a:extLst>
          </p:cNvPr>
          <p:cNvSpPr txBox="1"/>
          <p:nvPr/>
        </p:nvSpPr>
        <p:spPr>
          <a:xfrm>
            <a:off x="706264" y="1616429"/>
            <a:ext cx="7704067" cy="341632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defRPr/>
            </a:pPr>
            <a:r>
              <a:rPr lang="en-US" sz="1800" dirty="0"/>
              <a:t>Get the X-Csrf-Token from Get Call</a:t>
            </a:r>
          </a:p>
          <a:p>
            <a:pPr marL="285750" indent="-285750" algn="just">
              <a:lnSpc>
                <a:spcPct val="150000"/>
              </a:lnSpc>
              <a:buFont typeface="Wingdings" panose="05000000000000000000" pitchFamily="2" charset="2"/>
              <a:buChar char="Ø"/>
              <a:defRPr/>
            </a:pPr>
            <a:r>
              <a:rPr lang="en-US" sz="1800" dirty="0"/>
              <a:t>Pass the request URI in the address bar of Postman.</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800" u="none" strike="noStrike" kern="1200" cap="none" spc="0" normalizeH="0" baseline="0" noProof="0" dirty="0">
                <a:ln>
                  <a:noFill/>
                </a:ln>
                <a:solidFill>
                  <a:srgbClr val="202124"/>
                </a:solidFill>
                <a:uLnTx/>
                <a:uFillTx/>
                <a:ea typeface="+mn-ea"/>
                <a:cs typeface="Calibri" panose="020F0502020204030204" pitchFamily="34" charset="0"/>
              </a:rPr>
              <a:t>Select the </a:t>
            </a:r>
            <a:r>
              <a:rPr kumimoji="0" lang="en-US" sz="1800" b="1" u="none" strike="noStrike" kern="1200" cap="none" spc="0" normalizeH="0" baseline="0" noProof="0" dirty="0">
                <a:ln>
                  <a:noFill/>
                </a:ln>
                <a:solidFill>
                  <a:srgbClr val="202124"/>
                </a:solidFill>
                <a:uLnTx/>
                <a:uFillTx/>
                <a:ea typeface="+mn-ea"/>
                <a:cs typeface="Calibri" panose="020F0502020204030204" pitchFamily="34" charset="0"/>
              </a:rPr>
              <a:t>POST</a:t>
            </a:r>
            <a:r>
              <a:rPr kumimoji="0" lang="en-US" sz="1800" u="none" strike="noStrike" kern="1200" cap="none" spc="0" normalizeH="0" baseline="0" noProof="0" dirty="0">
                <a:ln>
                  <a:noFill/>
                </a:ln>
                <a:solidFill>
                  <a:srgbClr val="202124"/>
                </a:solidFill>
                <a:uLnTx/>
                <a:uFillTx/>
                <a:ea typeface="+mn-ea"/>
                <a:cs typeface="Calibri" panose="020F0502020204030204" pitchFamily="34" charset="0"/>
              </a:rPr>
              <a:t> </a:t>
            </a:r>
            <a:r>
              <a:rPr lang="en-US" dirty="0">
                <a:solidFill>
                  <a:srgbClr val="202124"/>
                </a:solidFill>
                <a:cs typeface="Calibri" panose="020F0502020204030204" pitchFamily="34" charset="0"/>
              </a:rPr>
              <a:t>type of </a:t>
            </a:r>
            <a:r>
              <a:rPr kumimoji="0" lang="en-US" sz="1800" u="none" strike="noStrike" kern="1200" cap="none" spc="0" normalizeH="0" baseline="0" noProof="0" dirty="0">
                <a:ln>
                  <a:noFill/>
                </a:ln>
                <a:solidFill>
                  <a:srgbClr val="202124"/>
                </a:solidFill>
                <a:uLnTx/>
                <a:uFillTx/>
                <a:ea typeface="+mn-ea"/>
                <a:cs typeface="Calibri" panose="020F0502020204030204" pitchFamily="34" charset="0"/>
              </a:rPr>
              <a:t>Request ex. </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i="0" dirty="0">
                <a:solidFill>
                  <a:srgbClr val="202124"/>
                </a:solidFill>
                <a:effectLst/>
                <a:cs typeface="Calibri" panose="020F0502020204030204" pitchFamily="34" charset="0"/>
              </a:rPr>
              <a:t>Go to Authorization Section and select Basic Auth and give the credentials</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sz="1800" dirty="0"/>
              <a:t> Pass request payload</a:t>
            </a:r>
            <a:endParaRPr lang="en-US" i="0" dirty="0">
              <a:solidFill>
                <a:srgbClr val="202124"/>
              </a:solidFill>
              <a:effectLst/>
              <a:cs typeface="Calibri" panose="020F0502020204030204" pitchFamily="34" charset="0"/>
            </a:endParaRP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dirty="0">
                <a:solidFill>
                  <a:srgbClr val="202124"/>
                </a:solidFill>
                <a:cs typeface="Calibri" panose="020F0502020204030204" pitchFamily="34" charset="0"/>
              </a:rPr>
              <a:t>Add the X-Csrf Token in Headers Section</a:t>
            </a:r>
            <a:endParaRPr lang="en-US" i="0" dirty="0">
              <a:solidFill>
                <a:srgbClr val="202124"/>
              </a:solidFill>
              <a:effectLst/>
              <a:cs typeface="Calibri" panose="020F0502020204030204" pitchFamily="34" charset="0"/>
            </a:endParaRP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IN" sz="1800" i="0" u="none" strike="noStrike" kern="1200" cap="none" spc="0" normalizeH="0" baseline="0" noProof="0" dirty="0">
                <a:ln>
                  <a:noFill/>
                </a:ln>
                <a:effectLst/>
                <a:uLnTx/>
                <a:uFillTx/>
                <a:ea typeface="+mn-ea"/>
                <a:cs typeface="Calibri" panose="020F0502020204030204" pitchFamily="34" charset="0"/>
              </a:rPr>
              <a:t>Click on Send Button to get X-CSRF Token</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IN" dirty="0">
                <a:cs typeface="Calibri" panose="020F0502020204030204" pitchFamily="34" charset="0"/>
              </a:rPr>
              <a:t>In Response section we will get the response</a:t>
            </a:r>
            <a:endParaRPr kumimoji="0" lang="en-IN" sz="1800" i="0" u="none" strike="noStrike" kern="1200" cap="none" spc="0" normalizeH="0" baseline="0" noProof="0" dirty="0">
              <a:ln>
                <a:noFill/>
              </a:ln>
              <a:effectLst/>
              <a:uLnTx/>
              <a:uFillTx/>
              <a:ea typeface="+mn-ea"/>
              <a:cs typeface="Calibri" panose="020F0502020204030204" pitchFamily="34" charset="0"/>
            </a:endParaRPr>
          </a:p>
        </p:txBody>
      </p:sp>
    </p:spTree>
    <p:extLst>
      <p:ext uri="{BB962C8B-B14F-4D97-AF65-F5344CB8AC3E}">
        <p14:creationId xmlns:p14="http://schemas.microsoft.com/office/powerpoint/2010/main" val="2986039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8ACB1D1-3054-43F3-B7D5-5B4CE3D42CEA}"/>
              </a:ext>
            </a:extLst>
          </p:cNvPr>
          <p:cNvPicPr>
            <a:picLocks noChangeAspect="1"/>
          </p:cNvPicPr>
          <p:nvPr/>
        </p:nvPicPr>
        <p:blipFill>
          <a:blip r:embed="rId3"/>
          <a:stretch>
            <a:fillRect/>
          </a:stretch>
        </p:blipFill>
        <p:spPr>
          <a:xfrm>
            <a:off x="5489885" y="4714678"/>
            <a:ext cx="6670992" cy="2116146"/>
          </a:xfrm>
          <a:prstGeom prst="rect">
            <a:avLst/>
          </a:prstGeom>
        </p:spPr>
      </p:pic>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0" name="TextBox 9">
            <a:extLst>
              <a:ext uri="{FF2B5EF4-FFF2-40B4-BE49-F238E27FC236}">
                <a16:creationId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528320" y="495335"/>
            <a:ext cx="1097788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Testing Create Method (Post) by Postman Tool</a:t>
            </a:r>
          </a:p>
        </p:txBody>
      </p:sp>
      <p:sp>
        <p:nvSpPr>
          <p:cNvPr id="19" name="TextBox 18">
            <a:extLst>
              <a:ext uri="{FF2B5EF4-FFF2-40B4-BE49-F238E27FC236}">
                <a16:creationId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pic>
        <p:nvPicPr>
          <p:cNvPr id="16" name="Picture 15">
            <a:extLst>
              <a:ext uri="{FF2B5EF4-FFF2-40B4-BE49-F238E27FC236}">
                <a16:creationId xmlns:a16="http://schemas.microsoft.com/office/drawing/2014/main" id="{C2FE02B3-C4BA-4E76-9AEC-E3803FDA0278}"/>
              </a:ext>
            </a:extLst>
          </p:cNvPr>
          <p:cNvPicPr>
            <a:picLocks noChangeAspect="1"/>
          </p:cNvPicPr>
          <p:nvPr/>
        </p:nvPicPr>
        <p:blipFill>
          <a:blip r:embed="rId4"/>
          <a:stretch>
            <a:fillRect/>
          </a:stretch>
        </p:blipFill>
        <p:spPr>
          <a:xfrm>
            <a:off x="655320" y="1208251"/>
            <a:ext cx="5415726" cy="3207991"/>
          </a:xfrm>
          <a:prstGeom prst="rect">
            <a:avLst/>
          </a:prstGeom>
        </p:spPr>
      </p:pic>
      <p:sp>
        <p:nvSpPr>
          <p:cNvPr id="2" name="Bent-Up Arrow 1"/>
          <p:cNvSpPr/>
          <p:nvPr/>
        </p:nvSpPr>
        <p:spPr>
          <a:xfrm rot="5400000">
            <a:off x="3643878" y="4381760"/>
            <a:ext cx="1765300" cy="151334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CSRF - RouterCheck">
            <a:extLst>
              <a:ext uri="{FF2B5EF4-FFF2-40B4-BE49-F238E27FC236}">
                <a16:creationId xmlns:a16="http://schemas.microsoft.com/office/drawing/2014/main" id="{B88BD838-3D00-4518-8CF1-8476A19E7B0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7352" y="1345345"/>
            <a:ext cx="3868985" cy="2152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299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solidFill>
                  <a:prstClr val="black"/>
                </a:solidFill>
                <a:latin typeface="Cooper Black" panose="0208090404030B020404" pitchFamily="18" charset="0"/>
              </a:rPr>
              <a:t>Building Supplier Entity Type </a:t>
            </a:r>
          </a:p>
        </p:txBody>
      </p:sp>
      <p:sp>
        <p:nvSpPr>
          <p:cNvPr id="19" name="TextBox 18">
            <a:extLst>
              <a:ext uri="{FF2B5EF4-FFF2-40B4-BE49-F238E27FC236}">
                <a16:creationId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pic>
        <p:nvPicPr>
          <p:cNvPr id="2" name="Picture 1"/>
          <p:cNvPicPr>
            <a:picLocks noChangeAspect="1"/>
          </p:cNvPicPr>
          <p:nvPr/>
        </p:nvPicPr>
        <p:blipFill>
          <a:blip r:embed="rId4"/>
          <a:stretch>
            <a:fillRect/>
          </a:stretch>
        </p:blipFill>
        <p:spPr>
          <a:xfrm>
            <a:off x="655320" y="1602524"/>
            <a:ext cx="9866919" cy="3547917"/>
          </a:xfrm>
          <a:prstGeom prst="rect">
            <a:avLst/>
          </a:prstGeom>
        </p:spPr>
      </p:pic>
      <p:sp>
        <p:nvSpPr>
          <p:cNvPr id="16" name="TextBox 15">
            <a:extLst>
              <a:ext uri="{FF2B5EF4-FFF2-40B4-BE49-F238E27FC236}">
                <a16:creationId xmlns:a16="http://schemas.microsoft.com/office/drawing/2014/main" id="{5C430C02-DD67-4E7F-81BC-3FE9A4559CC3}"/>
              </a:ext>
            </a:extLst>
          </p:cNvPr>
          <p:cNvSpPr txBox="1"/>
          <p:nvPr/>
        </p:nvSpPr>
        <p:spPr>
          <a:xfrm>
            <a:off x="706264" y="1064821"/>
            <a:ext cx="8894619" cy="369332"/>
          </a:xfrm>
          <a:prstGeom prst="rect">
            <a:avLst/>
          </a:prstGeom>
          <a:noFill/>
        </p:spPr>
        <p:txBody>
          <a:bodyPr wrap="square" rtlCol="0">
            <a:spAutoFit/>
          </a:bodyPr>
          <a:lstStyle/>
          <a:p>
            <a:pPr>
              <a:defRPr/>
            </a:pPr>
            <a:r>
              <a:rPr lang="en-US" dirty="0">
                <a:solidFill>
                  <a:prstClr val="black"/>
                </a:solidFill>
                <a:latin typeface="Calibri" panose="020F0502020204030204"/>
                <a:cs typeface="Calibri" panose="020F0502020204030204" pitchFamily="34" charset="0"/>
              </a:rPr>
              <a:t>Properties for Supplier Entity</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pitchFamily="34" charset="0"/>
              </a:rPr>
              <a:t> </a:t>
            </a:r>
            <a:endParaRPr kumimoji="0" lang="en-IN" sz="1800" b="1" i="0" u="none" strike="noStrike" kern="1200" cap="none" spc="0" normalizeH="0" baseline="0" noProof="0" dirty="0">
              <a:ln>
                <a:noFill/>
              </a:ln>
              <a:solidFill>
                <a:srgbClr val="B4DCFA">
                  <a:lumMod val="75000"/>
                </a:srgb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724700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0" name="TextBox 9">
            <a:extLst>
              <a:ext uri="{FF2B5EF4-FFF2-40B4-BE49-F238E27FC236}">
                <a16:creationId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solidFill>
                  <a:prstClr val="black"/>
                </a:solidFill>
                <a:latin typeface="Cooper Black" panose="0208090404030B020404" pitchFamily="18" charset="0"/>
              </a:rPr>
              <a:t>Building Get EntitySet Method</a:t>
            </a:r>
          </a:p>
        </p:txBody>
      </p:sp>
      <p:sp>
        <p:nvSpPr>
          <p:cNvPr id="19" name="TextBox 18">
            <a:extLst>
              <a:ext uri="{FF2B5EF4-FFF2-40B4-BE49-F238E27FC236}">
                <a16:creationId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7" name="TextBox 16">
            <a:extLst>
              <a:ext uri="{FF2B5EF4-FFF2-40B4-BE49-F238E27FC236}">
                <a16:creationId xmlns:a16="http://schemas.microsoft.com/office/drawing/2014/main" id="{5C430C02-DD67-4E7F-81BC-3FE9A4559CC3}"/>
              </a:ext>
            </a:extLst>
          </p:cNvPr>
          <p:cNvSpPr txBox="1"/>
          <p:nvPr/>
        </p:nvSpPr>
        <p:spPr>
          <a:xfrm>
            <a:off x="706264" y="1064821"/>
            <a:ext cx="8894619" cy="369332"/>
          </a:xfrm>
          <a:prstGeom prst="rect">
            <a:avLst/>
          </a:prstGeom>
          <a:noFill/>
        </p:spPr>
        <p:txBody>
          <a:bodyPr wrap="square" rtlCol="0">
            <a:spAutoFit/>
          </a:bodyPr>
          <a:lstStyle/>
          <a:p>
            <a:pPr>
              <a:defRPr/>
            </a:pP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pitchFamily="34" charset="0"/>
              </a:rPr>
              <a:t>Go to DPC Extension of over service and redefine the method  </a:t>
            </a:r>
            <a:r>
              <a:rPr lang="en-US" dirty="0">
                <a:solidFill>
                  <a:prstClr val="black"/>
                </a:solidFill>
                <a:latin typeface="Calibri" panose="020F0502020204030204"/>
                <a:cs typeface="Calibri" panose="020F0502020204030204" pitchFamily="34" charset="0"/>
              </a:rPr>
              <a:t>SUPPLIER</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pitchFamily="34" charset="0"/>
              </a:rPr>
              <a:t>SET_GET_ENTITYSET </a:t>
            </a:r>
            <a:endParaRPr kumimoji="0" lang="en-IN" sz="1800" b="1" i="0" u="none" strike="noStrike" kern="1200" cap="none" spc="0" normalizeH="0" baseline="0" noProof="0" dirty="0">
              <a:ln>
                <a:noFill/>
              </a:ln>
              <a:solidFill>
                <a:srgbClr val="B4DCFA">
                  <a:lumMod val="75000"/>
                </a:srgbClr>
              </a:solidFill>
              <a:effectLst/>
              <a:uLnTx/>
              <a:uFillTx/>
              <a:latin typeface="Calibri" panose="020F0502020204030204" pitchFamily="34" charset="0"/>
              <a:ea typeface="+mn-ea"/>
              <a:cs typeface="Calibri" panose="020F0502020204030204" pitchFamily="34" charset="0"/>
            </a:endParaRPr>
          </a:p>
        </p:txBody>
      </p:sp>
      <p:pic>
        <p:nvPicPr>
          <p:cNvPr id="2" name="Picture 1">
            <a:hlinkClick r:id="rId3"/>
          </p:cNvPr>
          <p:cNvPicPr>
            <a:picLocks noChangeAspect="1"/>
          </p:cNvPicPr>
          <p:nvPr/>
        </p:nvPicPr>
        <p:blipFill>
          <a:blip r:embed="rId4"/>
          <a:stretch>
            <a:fillRect/>
          </a:stretch>
        </p:blipFill>
        <p:spPr>
          <a:xfrm>
            <a:off x="718964" y="1458464"/>
            <a:ext cx="6142857" cy="4971429"/>
          </a:xfrm>
          <a:prstGeom prst="rect">
            <a:avLst/>
          </a:prstGeom>
        </p:spPr>
      </p:pic>
    </p:spTree>
    <p:extLst>
      <p:ext uri="{BB962C8B-B14F-4D97-AF65-F5344CB8AC3E}">
        <p14:creationId xmlns:p14="http://schemas.microsoft.com/office/powerpoint/2010/main" val="1796017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Register OData Service</a:t>
            </a:r>
          </a:p>
        </p:txBody>
      </p:sp>
      <p:sp>
        <p:nvSpPr>
          <p:cNvPr id="19" name="TextBox 18">
            <a:extLst>
              <a:ext uri="{FF2B5EF4-FFF2-40B4-BE49-F238E27FC236}">
                <a16:creationId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2" name="TextBox 11">
            <a:extLst>
              <a:ext uri="{FF2B5EF4-FFF2-40B4-BE49-F238E27FC236}">
                <a16:creationId xmlns:a16="http://schemas.microsoft.com/office/drawing/2014/main" id="{5C430C02-DD67-4E7F-81BC-3FE9A4559CC3}"/>
              </a:ext>
            </a:extLst>
          </p:cNvPr>
          <p:cNvSpPr txBox="1"/>
          <p:nvPr/>
        </p:nvSpPr>
        <p:spPr>
          <a:xfrm>
            <a:off x="680864" y="978292"/>
            <a:ext cx="88946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Service Registration (Go to tcode- /iwfnd/</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maint_service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IN" sz="1800" b="0" i="0" u="none" strike="noStrike" kern="1200" cap="none" spc="0" normalizeH="0" baseline="0" noProof="0" dirty="0">
              <a:ln>
                <a:noFill/>
              </a:ln>
              <a:solidFill>
                <a:srgbClr val="B4DCFA">
                  <a:lumMod val="75000"/>
                </a:srgbClr>
              </a:solidFill>
              <a:effectLst/>
              <a:uLnTx/>
              <a:uFillTx/>
              <a:latin typeface="Calibri" panose="020F0502020204030204" pitchFamily="34" charset="0"/>
              <a:ea typeface="+mn-ea"/>
              <a:cs typeface="Calibri" panose="020F0502020204030204" pitchFamily="34" charset="0"/>
            </a:endParaRPr>
          </a:p>
        </p:txBody>
      </p:sp>
      <p:pic>
        <p:nvPicPr>
          <p:cNvPr id="16" name="Picture 15">
            <a:extLst>
              <a:ext uri="{FF2B5EF4-FFF2-40B4-BE49-F238E27FC236}">
                <a16:creationId xmlns:a16="http://schemas.microsoft.com/office/drawing/2014/main" id="{08F59557-4B30-4596-B8D6-664A79424B8B}"/>
              </a:ext>
            </a:extLst>
          </p:cNvPr>
          <p:cNvPicPr>
            <a:picLocks noChangeAspect="1"/>
          </p:cNvPicPr>
          <p:nvPr/>
        </p:nvPicPr>
        <p:blipFill>
          <a:blip r:embed="rId4"/>
          <a:stretch>
            <a:fillRect/>
          </a:stretch>
        </p:blipFill>
        <p:spPr>
          <a:xfrm>
            <a:off x="424872" y="1396589"/>
            <a:ext cx="4214002" cy="2398403"/>
          </a:xfrm>
          <a:prstGeom prst="rect">
            <a:avLst/>
          </a:prstGeom>
        </p:spPr>
      </p:pic>
      <p:pic>
        <p:nvPicPr>
          <p:cNvPr id="17" name="Picture 16">
            <a:extLst>
              <a:ext uri="{FF2B5EF4-FFF2-40B4-BE49-F238E27FC236}">
                <a16:creationId xmlns:a16="http://schemas.microsoft.com/office/drawing/2014/main" id="{8FBB5F23-CA75-4C2F-A0EF-29283308DA9F}"/>
              </a:ext>
            </a:extLst>
          </p:cNvPr>
          <p:cNvPicPr>
            <a:picLocks noChangeAspect="1"/>
          </p:cNvPicPr>
          <p:nvPr/>
        </p:nvPicPr>
        <p:blipFill>
          <a:blip r:embed="rId5"/>
          <a:stretch>
            <a:fillRect/>
          </a:stretch>
        </p:blipFill>
        <p:spPr>
          <a:xfrm>
            <a:off x="6308436" y="1396589"/>
            <a:ext cx="5072242" cy="2398403"/>
          </a:xfrm>
          <a:prstGeom prst="rect">
            <a:avLst/>
          </a:prstGeom>
        </p:spPr>
      </p:pic>
      <p:pic>
        <p:nvPicPr>
          <p:cNvPr id="18" name="Picture 17">
            <a:extLst>
              <a:ext uri="{FF2B5EF4-FFF2-40B4-BE49-F238E27FC236}">
                <a16:creationId xmlns:a16="http://schemas.microsoft.com/office/drawing/2014/main" id="{14CEFABB-A50B-4593-A648-8FB385FB3882}"/>
              </a:ext>
            </a:extLst>
          </p:cNvPr>
          <p:cNvPicPr>
            <a:picLocks noChangeAspect="1"/>
          </p:cNvPicPr>
          <p:nvPr/>
        </p:nvPicPr>
        <p:blipFill>
          <a:blip r:embed="rId6"/>
          <a:stretch>
            <a:fillRect/>
          </a:stretch>
        </p:blipFill>
        <p:spPr>
          <a:xfrm>
            <a:off x="6308437" y="4469062"/>
            <a:ext cx="5072241" cy="2061489"/>
          </a:xfrm>
          <a:prstGeom prst="rect">
            <a:avLst/>
          </a:prstGeom>
        </p:spPr>
      </p:pic>
      <p:pic>
        <p:nvPicPr>
          <p:cNvPr id="20" name="Picture 19">
            <a:extLst>
              <a:ext uri="{FF2B5EF4-FFF2-40B4-BE49-F238E27FC236}">
                <a16:creationId xmlns:a16="http://schemas.microsoft.com/office/drawing/2014/main" id="{765E7A8E-C919-45AC-8266-84B6D3063146}"/>
              </a:ext>
            </a:extLst>
          </p:cNvPr>
          <p:cNvPicPr>
            <a:picLocks noChangeAspect="1"/>
          </p:cNvPicPr>
          <p:nvPr/>
        </p:nvPicPr>
        <p:blipFill>
          <a:blip r:embed="rId7"/>
          <a:stretch>
            <a:fillRect/>
          </a:stretch>
        </p:blipFill>
        <p:spPr>
          <a:xfrm>
            <a:off x="424871" y="4469062"/>
            <a:ext cx="4214002" cy="1860734"/>
          </a:xfrm>
          <a:prstGeom prst="rect">
            <a:avLst/>
          </a:prstGeom>
        </p:spPr>
      </p:pic>
      <p:sp>
        <p:nvSpPr>
          <p:cNvPr id="23" name="Arrow: Chevron 14">
            <a:extLst>
              <a:ext uri="{FF2B5EF4-FFF2-40B4-BE49-F238E27FC236}">
                <a16:creationId xmlns:a16="http://schemas.microsoft.com/office/drawing/2014/main" id="{6C438CA0-A188-43E5-BF1D-6D16D31E3E2B}"/>
              </a:ext>
            </a:extLst>
          </p:cNvPr>
          <p:cNvSpPr/>
          <p:nvPr/>
        </p:nvSpPr>
        <p:spPr>
          <a:xfrm>
            <a:off x="4940300" y="1953863"/>
            <a:ext cx="980213" cy="12838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Arrow: Chevron 15">
            <a:extLst>
              <a:ext uri="{FF2B5EF4-FFF2-40B4-BE49-F238E27FC236}">
                <a16:creationId xmlns:a16="http://schemas.microsoft.com/office/drawing/2014/main" id="{81DBB3C2-13B1-457C-A4C8-51DF6867A836}"/>
              </a:ext>
            </a:extLst>
          </p:cNvPr>
          <p:cNvSpPr/>
          <p:nvPr/>
        </p:nvSpPr>
        <p:spPr>
          <a:xfrm rot="10800000">
            <a:off x="4940300" y="4757500"/>
            <a:ext cx="980212" cy="12838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Arrow: Chevron 16">
            <a:extLst>
              <a:ext uri="{FF2B5EF4-FFF2-40B4-BE49-F238E27FC236}">
                <a16:creationId xmlns:a16="http://schemas.microsoft.com/office/drawing/2014/main" id="{343D157B-D8F8-47F1-BCB7-8571D9DF03C9}"/>
              </a:ext>
            </a:extLst>
          </p:cNvPr>
          <p:cNvSpPr/>
          <p:nvPr/>
        </p:nvSpPr>
        <p:spPr>
          <a:xfrm rot="5400000">
            <a:off x="8468220" y="3393582"/>
            <a:ext cx="729489" cy="133373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611542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What is Association ?</a:t>
            </a:r>
          </a:p>
        </p:txBody>
      </p:sp>
      <p:sp>
        <p:nvSpPr>
          <p:cNvPr id="2" name="Rectangle 1"/>
          <p:cNvSpPr/>
          <p:nvPr/>
        </p:nvSpPr>
        <p:spPr>
          <a:xfrm>
            <a:off x="655320" y="1136049"/>
            <a:ext cx="10725357" cy="1477328"/>
          </a:xfrm>
          <a:prstGeom prst="rect">
            <a:avLst/>
          </a:prstGeom>
        </p:spPr>
        <p:txBody>
          <a:bodyPr wrap="square">
            <a:spAutoFit/>
          </a:bodyPr>
          <a:lstStyle/>
          <a:p>
            <a:pPr algn="just"/>
            <a:r>
              <a:rPr lang="en-US" dirty="0"/>
              <a:t>You can define associations between entities to express relationships between entities. With associations it is possible to reflect foreign key constraints on database tables, hierarchies and other relations between database objects. OSDL( Open Source Development Labs ) supports simple associations, where the information about the relationship is stored in one of the participating entities, and complex associations, where the relationship information is stored in a separate association table.</a:t>
            </a:r>
          </a:p>
        </p:txBody>
      </p:sp>
      <p:sp>
        <p:nvSpPr>
          <p:cNvPr id="16" name="TextBox 15">
            <a:extLst>
              <a:ext uri="{FF2B5EF4-FFF2-40B4-BE49-F238E27FC236}">
                <a16:creationId xmlns:a16="http://schemas.microsoft.com/office/drawing/2014/main" id="{5C430C02-DD67-4E7F-81BC-3FE9A4559CC3}"/>
              </a:ext>
            </a:extLst>
          </p:cNvPr>
          <p:cNvSpPr txBox="1"/>
          <p:nvPr/>
        </p:nvSpPr>
        <p:spPr>
          <a:xfrm>
            <a:off x="673892" y="3046838"/>
            <a:ext cx="8894619"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SzTx/>
              <a:buFont typeface="Arial" panose="020B0604020202020204" pitchFamily="34" charset="0"/>
              <a:buChar char="•"/>
              <a:tabLst/>
              <a:defRPr/>
            </a:pP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pitchFamily="34" charset="0"/>
              </a:rPr>
              <a:t>Associations are relationship Between entities.</a:t>
            </a:r>
          </a:p>
          <a:p>
            <a:pPr marL="285750" marR="0" lvl="0" indent="-285750" algn="l" defTabSz="914400" rtl="0" eaLnBrk="1" fontAlgn="auto" latinLnBrk="0" hangingPunct="1">
              <a:lnSpc>
                <a:spcPct val="100000"/>
              </a:lnSpc>
              <a:spcBef>
                <a:spcPts val="0"/>
              </a:spcBef>
              <a:spcAft>
                <a:spcPts val="0"/>
              </a:spcAft>
              <a:buSzTx/>
              <a:buFont typeface="Arial" panose="020B0604020202020204" pitchFamily="34" charset="0"/>
              <a:buChar char="•"/>
              <a:tabLst/>
              <a:defRPr/>
            </a:pPr>
            <a:r>
              <a:rPr lang="en-US" dirty="0">
                <a:solidFill>
                  <a:prstClr val="black"/>
                </a:solidFill>
                <a:latin typeface="Calibri" panose="020F0502020204030204"/>
                <a:cs typeface="Calibri" panose="020F0502020204030204" pitchFamily="34" charset="0"/>
              </a:rPr>
              <a:t>At database level we have foreign key relationship and same is reflected at odata level.</a:t>
            </a:r>
          </a:p>
          <a:p>
            <a:pPr marL="285750" marR="0" lvl="0" indent="-285750" algn="l" defTabSz="914400" rtl="0" eaLnBrk="1" fontAlgn="auto" latinLnBrk="0" hangingPunct="1">
              <a:lnSpc>
                <a:spcPct val="100000"/>
              </a:lnSpc>
              <a:spcBef>
                <a:spcPts val="0"/>
              </a:spcBef>
              <a:spcAft>
                <a:spcPts val="0"/>
              </a:spcAft>
              <a:buSzTx/>
              <a:buFont typeface="Arial" panose="020B0604020202020204" pitchFamily="34" charset="0"/>
              <a:buChar char="•"/>
              <a:tabLst/>
              <a:defRPr/>
            </a:pPr>
            <a:r>
              <a:rPr lang="en-US" dirty="0">
                <a:solidFill>
                  <a:prstClr val="black"/>
                </a:solidFill>
                <a:latin typeface="Calibri" panose="020F0502020204030204"/>
                <a:cs typeface="Calibri" panose="020F0502020204030204" pitchFamily="34" charset="0"/>
              </a:rPr>
              <a:t>Once a association is created only then we can create  navigation property. </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pitchFamily="34" charset="0"/>
              </a:rPr>
              <a:t> </a:t>
            </a:r>
            <a:endParaRPr kumimoji="0" lang="en-IN" sz="1800" i="0" u="none" strike="noStrike" kern="1200" cap="none" spc="0" normalizeH="0" baseline="0" noProof="0" dirty="0">
              <a:ln>
                <a:noFill/>
              </a:ln>
              <a:solidFill>
                <a:srgbClr val="B4DCFA">
                  <a:lumMod val="75000"/>
                </a:srgb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150348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Why we need Association</a:t>
            </a: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5" name="Rectangle 4"/>
          <p:cNvSpPr/>
          <p:nvPr/>
        </p:nvSpPr>
        <p:spPr>
          <a:xfrm>
            <a:off x="655320" y="1110407"/>
            <a:ext cx="10725357" cy="2308324"/>
          </a:xfrm>
          <a:prstGeom prst="rect">
            <a:avLst/>
          </a:prstGeom>
        </p:spPr>
        <p:txBody>
          <a:bodyPr wrap="square">
            <a:spAutoFit/>
          </a:bodyPr>
          <a:lstStyle/>
          <a:p>
            <a:pPr algn="just"/>
            <a:r>
              <a:rPr lang="en-US" dirty="0">
                <a:solidFill>
                  <a:srgbClr val="202124"/>
                </a:solidFill>
              </a:rPr>
              <a:t>we understood the basic operation performed in OData service. invoked by $expand. Let's see what is meant by association and navigation property. Associations </a:t>
            </a:r>
            <a:r>
              <a:rPr lang="en-US" b="1" dirty="0">
                <a:solidFill>
                  <a:srgbClr val="202124"/>
                </a:solidFill>
              </a:rPr>
              <a:t>define the relationship between two or more Entity Types</a:t>
            </a:r>
            <a:r>
              <a:rPr lang="en-US" dirty="0">
                <a:solidFill>
                  <a:srgbClr val="202124"/>
                </a:solidFill>
              </a:rPr>
              <a:t> (for example, Employee Works For Department).</a:t>
            </a:r>
          </a:p>
          <a:p>
            <a:pPr algn="just"/>
            <a:endParaRPr lang="en-US" dirty="0">
              <a:solidFill>
                <a:srgbClr val="202124"/>
              </a:solidFill>
            </a:endParaRPr>
          </a:p>
          <a:p>
            <a:pPr algn="just"/>
            <a:endParaRPr lang="en-US" dirty="0">
              <a:solidFill>
                <a:srgbClr val="202124"/>
              </a:solidFill>
            </a:endParaRPr>
          </a:p>
          <a:p>
            <a:pPr algn="just"/>
            <a:endParaRPr lang="en-US" dirty="0">
              <a:solidFill>
                <a:srgbClr val="202124"/>
              </a:solidFill>
            </a:endParaRPr>
          </a:p>
          <a:p>
            <a:pPr algn="just"/>
            <a:endParaRPr lang="en-US" dirty="0">
              <a:solidFill>
                <a:srgbClr val="202124"/>
              </a:solidFill>
            </a:endParaRPr>
          </a:p>
          <a:p>
            <a:pPr algn="just"/>
            <a:r>
              <a:rPr lang="en-US" dirty="0">
                <a:solidFill>
                  <a:srgbClr val="202124"/>
                </a:solidFill>
              </a:rPr>
              <a:t>Association Between Product and Supplier.</a:t>
            </a:r>
            <a:endParaRPr lang="en-US" dirty="0"/>
          </a:p>
        </p:txBody>
      </p:sp>
      <p:sp>
        <p:nvSpPr>
          <p:cNvPr id="16" name="TextBox 15">
            <a:extLst>
              <a:ext uri="{FF2B5EF4-FFF2-40B4-BE49-F238E27FC236}">
                <a16:creationId xmlns:a16="http://schemas.microsoft.com/office/drawing/2014/main" id="{414875D0-394E-4AF2-A3E5-0E3479FCA849}"/>
              </a:ext>
            </a:extLst>
          </p:cNvPr>
          <p:cNvSpPr txBox="1"/>
          <p:nvPr/>
        </p:nvSpPr>
        <p:spPr>
          <a:xfrm>
            <a:off x="1024188" y="5168005"/>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17" name="TextBox 16">
            <a:extLst>
              <a:ext uri="{FF2B5EF4-FFF2-40B4-BE49-F238E27FC236}">
                <a16:creationId xmlns:a16="http://schemas.microsoft.com/office/drawing/2014/main" id="{B7179A51-5460-4ADA-9A06-1ABE87F06D1D}"/>
              </a:ext>
            </a:extLst>
          </p:cNvPr>
          <p:cNvSpPr txBox="1"/>
          <p:nvPr/>
        </p:nvSpPr>
        <p:spPr>
          <a:xfrm>
            <a:off x="1024188" y="3808652"/>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8" name="Rectangle 17">
            <a:extLst>
              <a:ext uri="{FF2B5EF4-FFF2-40B4-BE49-F238E27FC236}">
                <a16:creationId xmlns:a16="http://schemas.microsoft.com/office/drawing/2014/main" id="{37F273CF-F0EA-457A-B235-FCBF9A6449E5}"/>
              </a:ext>
            </a:extLst>
          </p:cNvPr>
          <p:cNvSpPr/>
          <p:nvPr/>
        </p:nvSpPr>
        <p:spPr>
          <a:xfrm>
            <a:off x="801737" y="3814705"/>
            <a:ext cx="2688393" cy="1345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20" name="Rectangle 19">
            <a:extLst>
              <a:ext uri="{FF2B5EF4-FFF2-40B4-BE49-F238E27FC236}">
                <a16:creationId xmlns:a16="http://schemas.microsoft.com/office/drawing/2014/main" id="{334135F6-876C-433A-9773-1EFE1E8C89CD}"/>
              </a:ext>
            </a:extLst>
          </p:cNvPr>
          <p:cNvSpPr/>
          <p:nvPr/>
        </p:nvSpPr>
        <p:spPr>
          <a:xfrm>
            <a:off x="5770289" y="3814705"/>
            <a:ext cx="2688393" cy="1345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Supplier</a:t>
            </a:r>
          </a:p>
        </p:txBody>
      </p:sp>
      <p:cxnSp>
        <p:nvCxnSpPr>
          <p:cNvPr id="23" name="Straight Connector 22">
            <a:extLst>
              <a:ext uri="{FF2B5EF4-FFF2-40B4-BE49-F238E27FC236}">
                <a16:creationId xmlns:a16="http://schemas.microsoft.com/office/drawing/2014/main" id="{920620FA-46C1-4327-AD82-17A97AD0894D}"/>
              </a:ext>
            </a:extLst>
          </p:cNvPr>
          <p:cNvCxnSpPr>
            <a:stCxn id="18" idx="3"/>
            <a:endCxn id="20" idx="1"/>
          </p:cNvCxnSpPr>
          <p:nvPr/>
        </p:nvCxnSpPr>
        <p:spPr>
          <a:xfrm>
            <a:off x="3490130" y="4487627"/>
            <a:ext cx="2280159"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F8A1AF4-7BBC-4ACF-9957-33ED351535EB}"/>
              </a:ext>
            </a:extLst>
          </p:cNvPr>
          <p:cNvSpPr txBox="1"/>
          <p:nvPr/>
        </p:nvSpPr>
        <p:spPr>
          <a:xfrm>
            <a:off x="3490130" y="4119525"/>
            <a:ext cx="2531431" cy="369332"/>
          </a:xfrm>
          <a:prstGeom prst="rect">
            <a:avLst/>
          </a:prstGeom>
          <a:noFill/>
        </p:spPr>
        <p:txBody>
          <a:bodyPr wrap="square" rtlCol="0">
            <a:spAutoFit/>
          </a:bodyPr>
          <a:lstStyle/>
          <a:p>
            <a:r>
              <a:rPr lang="en-US" dirty="0"/>
              <a:t>1            relation        1</a:t>
            </a:r>
          </a:p>
        </p:txBody>
      </p:sp>
      <p:sp>
        <p:nvSpPr>
          <p:cNvPr id="26" name="Rectangle 25">
            <a:extLst>
              <a:ext uri="{FF2B5EF4-FFF2-40B4-BE49-F238E27FC236}">
                <a16:creationId xmlns:a16="http://schemas.microsoft.com/office/drawing/2014/main" id="{8F5717AE-253E-4A7C-B620-EE3AA6787F26}"/>
              </a:ext>
            </a:extLst>
          </p:cNvPr>
          <p:cNvSpPr/>
          <p:nvPr/>
        </p:nvSpPr>
        <p:spPr>
          <a:xfrm>
            <a:off x="3022536" y="4958720"/>
            <a:ext cx="1008148" cy="53828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nav</a:t>
            </a:r>
          </a:p>
        </p:txBody>
      </p:sp>
      <p:pic>
        <p:nvPicPr>
          <p:cNvPr id="27" name="Picture 26">
            <a:extLst>
              <a:ext uri="{FF2B5EF4-FFF2-40B4-BE49-F238E27FC236}">
                <a16:creationId xmlns:a16="http://schemas.microsoft.com/office/drawing/2014/main" id="{C4DB4A8D-19C8-47B6-A64D-332712A6C618}"/>
              </a:ext>
            </a:extLst>
          </p:cNvPr>
          <p:cNvPicPr>
            <a:picLocks noChangeAspect="1"/>
          </p:cNvPicPr>
          <p:nvPr/>
        </p:nvPicPr>
        <p:blipFill>
          <a:blip r:embed="rId4"/>
          <a:stretch>
            <a:fillRect/>
          </a:stretch>
        </p:blipFill>
        <p:spPr>
          <a:xfrm>
            <a:off x="9040238" y="2218158"/>
            <a:ext cx="2954107" cy="3559625"/>
          </a:xfrm>
          <a:prstGeom prst="rect">
            <a:avLst/>
          </a:prstGeom>
        </p:spPr>
      </p:pic>
    </p:spTree>
    <p:extLst>
      <p:ext uri="{BB962C8B-B14F-4D97-AF65-F5344CB8AC3E}">
        <p14:creationId xmlns:p14="http://schemas.microsoft.com/office/powerpoint/2010/main" val="1287522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0" name="TextBox 9">
            <a:extLst>
              <a:ext uri="{FF2B5EF4-FFF2-40B4-BE49-F238E27FC236}">
                <a16:creationId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Steps for Creating Association</a:t>
            </a:r>
          </a:p>
        </p:txBody>
      </p:sp>
      <p:sp>
        <p:nvSpPr>
          <p:cNvPr id="19" name="TextBox 18">
            <a:extLst>
              <a:ext uri="{FF2B5EF4-FFF2-40B4-BE49-F238E27FC236}">
                <a16:creationId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2" name="TextBox 11">
            <a:extLst>
              <a:ext uri="{FF2B5EF4-FFF2-40B4-BE49-F238E27FC236}">
                <a16:creationId xmlns:a16="http://schemas.microsoft.com/office/drawing/2014/main" id="{5C430C02-DD67-4E7F-81BC-3FE9A4559CC3}"/>
              </a:ext>
            </a:extLst>
          </p:cNvPr>
          <p:cNvSpPr txBox="1"/>
          <p:nvPr/>
        </p:nvSpPr>
        <p:spPr>
          <a:xfrm>
            <a:off x="725404" y="1092906"/>
            <a:ext cx="88946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Step:1 </a:t>
            </a:r>
            <a:r>
              <a:rPr lang="en-US" dirty="0">
                <a:solidFill>
                  <a:prstClr val="black"/>
                </a:solidFill>
                <a:latin typeface="Calibri" panose="020F0502020204030204"/>
              </a:rPr>
              <a:t>Right Click on Association and click on create</a:t>
            </a:r>
            <a:endParaRPr kumimoji="0" lang="en-IN" sz="1800" b="1" i="0" u="none" strike="noStrike" kern="1200" cap="none" spc="0" normalizeH="0" baseline="0" noProof="0" dirty="0">
              <a:ln>
                <a:noFill/>
              </a:ln>
              <a:solidFill>
                <a:srgbClr val="B4DCFA">
                  <a:lumMod val="75000"/>
                </a:srgbClr>
              </a:solidFill>
              <a:effectLst/>
              <a:uLnTx/>
              <a:uFillTx/>
              <a:latin typeface="Calibri" panose="020F0502020204030204" pitchFamily="34" charset="0"/>
              <a:ea typeface="+mn-ea"/>
              <a:cs typeface="Calibri" panose="020F0502020204030204" pitchFamily="34" charset="0"/>
            </a:endParaRPr>
          </a:p>
        </p:txBody>
      </p:sp>
      <p:pic>
        <p:nvPicPr>
          <p:cNvPr id="16" name="Picture 15">
            <a:extLst>
              <a:ext uri="{FF2B5EF4-FFF2-40B4-BE49-F238E27FC236}">
                <a16:creationId xmlns:a16="http://schemas.microsoft.com/office/drawing/2014/main" id="{1EE1A041-569E-4F42-AE08-F485C17AE310}"/>
              </a:ext>
            </a:extLst>
          </p:cNvPr>
          <p:cNvPicPr>
            <a:picLocks noChangeAspect="1"/>
          </p:cNvPicPr>
          <p:nvPr/>
        </p:nvPicPr>
        <p:blipFill>
          <a:blip r:embed="rId3"/>
          <a:stretch>
            <a:fillRect/>
          </a:stretch>
        </p:blipFill>
        <p:spPr>
          <a:xfrm>
            <a:off x="348439" y="1803987"/>
            <a:ext cx="2720576" cy="2202371"/>
          </a:xfrm>
          <a:prstGeom prst="rect">
            <a:avLst/>
          </a:prstGeom>
        </p:spPr>
      </p:pic>
      <p:pic>
        <p:nvPicPr>
          <p:cNvPr id="17" name="Picture 16">
            <a:extLst>
              <a:ext uri="{FF2B5EF4-FFF2-40B4-BE49-F238E27FC236}">
                <a16:creationId xmlns:a16="http://schemas.microsoft.com/office/drawing/2014/main" id="{A055FA6D-FB49-4F83-A68B-161432995A22}"/>
              </a:ext>
            </a:extLst>
          </p:cNvPr>
          <p:cNvPicPr>
            <a:picLocks noChangeAspect="1"/>
          </p:cNvPicPr>
          <p:nvPr/>
        </p:nvPicPr>
        <p:blipFill>
          <a:blip r:embed="rId4"/>
          <a:stretch>
            <a:fillRect/>
          </a:stretch>
        </p:blipFill>
        <p:spPr>
          <a:xfrm>
            <a:off x="3791087" y="1803987"/>
            <a:ext cx="3508352" cy="2294807"/>
          </a:xfrm>
          <a:prstGeom prst="rect">
            <a:avLst/>
          </a:prstGeom>
        </p:spPr>
      </p:pic>
      <p:pic>
        <p:nvPicPr>
          <p:cNvPr id="18" name="Picture 17">
            <a:extLst>
              <a:ext uri="{FF2B5EF4-FFF2-40B4-BE49-F238E27FC236}">
                <a16:creationId xmlns:a16="http://schemas.microsoft.com/office/drawing/2014/main" id="{E272CDDA-3374-4821-BF98-31B2DBEE1495}"/>
              </a:ext>
            </a:extLst>
          </p:cNvPr>
          <p:cNvPicPr>
            <a:picLocks noChangeAspect="1"/>
          </p:cNvPicPr>
          <p:nvPr/>
        </p:nvPicPr>
        <p:blipFill>
          <a:blip r:embed="rId5"/>
          <a:stretch>
            <a:fillRect/>
          </a:stretch>
        </p:blipFill>
        <p:spPr>
          <a:xfrm>
            <a:off x="8021512" y="1803987"/>
            <a:ext cx="3532260" cy="2294807"/>
          </a:xfrm>
          <a:prstGeom prst="rect">
            <a:avLst/>
          </a:prstGeom>
        </p:spPr>
      </p:pic>
      <p:pic>
        <p:nvPicPr>
          <p:cNvPr id="20" name="Picture 2">
            <a:extLst>
              <a:ext uri="{FF2B5EF4-FFF2-40B4-BE49-F238E27FC236}">
                <a16:creationId xmlns:a16="http://schemas.microsoft.com/office/drawing/2014/main" id="{39EB320C-5535-4CFA-AEA0-588640377E5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1087" y="4382760"/>
            <a:ext cx="3626427" cy="2359007"/>
          </a:xfrm>
          <a:prstGeom prst="rect">
            <a:avLst/>
          </a:prstGeom>
          <a:noFill/>
          <a:extLst>
            <a:ext uri="{909E8E84-426E-40DD-AFC4-6F175D3DCCD1}">
              <a14:hiddenFill xmlns:a14="http://schemas.microsoft.com/office/drawing/2010/main">
                <a:solidFill>
                  <a:srgbClr val="FFFFFF"/>
                </a:solidFill>
              </a14:hiddenFill>
            </a:ext>
          </a:extLst>
        </p:spPr>
      </p:pic>
      <p:sp>
        <p:nvSpPr>
          <p:cNvPr id="23" name="Arrow: Right 11">
            <a:extLst>
              <a:ext uri="{FF2B5EF4-FFF2-40B4-BE49-F238E27FC236}">
                <a16:creationId xmlns:a16="http://schemas.microsoft.com/office/drawing/2014/main" id="{6389BCC9-6E0C-4B7B-8DE1-8CF80296141D}"/>
              </a:ext>
            </a:extLst>
          </p:cNvPr>
          <p:cNvSpPr/>
          <p:nvPr/>
        </p:nvSpPr>
        <p:spPr>
          <a:xfrm>
            <a:off x="3069015" y="2797840"/>
            <a:ext cx="72207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13">
            <a:extLst>
              <a:ext uri="{FF2B5EF4-FFF2-40B4-BE49-F238E27FC236}">
                <a16:creationId xmlns:a16="http://schemas.microsoft.com/office/drawing/2014/main" id="{783791DE-E7E6-447C-8393-6E3F88EE8454}"/>
              </a:ext>
            </a:extLst>
          </p:cNvPr>
          <p:cNvSpPr/>
          <p:nvPr/>
        </p:nvSpPr>
        <p:spPr>
          <a:xfrm>
            <a:off x="7299439" y="2797840"/>
            <a:ext cx="72207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Connector: Elbow 14">
            <a:extLst>
              <a:ext uri="{FF2B5EF4-FFF2-40B4-BE49-F238E27FC236}">
                <a16:creationId xmlns:a16="http://schemas.microsoft.com/office/drawing/2014/main" id="{C8BE22A4-EC9C-43E0-AE5E-9C7638B5999C}"/>
              </a:ext>
            </a:extLst>
          </p:cNvPr>
          <p:cNvCxnSpPr>
            <a:stCxn id="18" idx="3"/>
            <a:endCxn id="20" idx="3"/>
          </p:cNvCxnSpPr>
          <p:nvPr/>
        </p:nvCxnSpPr>
        <p:spPr>
          <a:xfrm flipH="1">
            <a:off x="7417514" y="2951391"/>
            <a:ext cx="4136258" cy="2610873"/>
          </a:xfrm>
          <a:prstGeom prst="bentConnector3">
            <a:avLst>
              <a:gd name="adj1" fmla="val -5527"/>
            </a:avLst>
          </a:prstGeom>
          <a:ln w="177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568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0" name="TextBox 9">
            <a:extLst>
              <a:ext uri="{FF2B5EF4-FFF2-40B4-BE49-F238E27FC236}">
                <a16:creationId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Steps for Creating Association</a:t>
            </a:r>
          </a:p>
        </p:txBody>
      </p:sp>
      <p:sp>
        <p:nvSpPr>
          <p:cNvPr id="19" name="TextBox 18">
            <a:extLst>
              <a:ext uri="{FF2B5EF4-FFF2-40B4-BE49-F238E27FC236}">
                <a16:creationId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2" name="TextBox 11">
            <a:extLst>
              <a:ext uri="{FF2B5EF4-FFF2-40B4-BE49-F238E27FC236}">
                <a16:creationId xmlns:a16="http://schemas.microsoft.com/office/drawing/2014/main" id="{5C430C02-DD67-4E7F-81BC-3FE9A4559CC3}"/>
              </a:ext>
            </a:extLst>
          </p:cNvPr>
          <p:cNvSpPr txBox="1"/>
          <p:nvPr/>
        </p:nvSpPr>
        <p:spPr>
          <a:xfrm>
            <a:off x="686770" y="989874"/>
            <a:ext cx="88946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pitchFamily="34" charset="0"/>
              </a:rPr>
              <a:t>Step</a:t>
            </a:r>
            <a:r>
              <a:rPr lang="en-US" b="1" dirty="0">
                <a:solidFill>
                  <a:prstClr val="black"/>
                </a:solidFill>
                <a:latin typeface="Calibri" panose="020F0502020204030204"/>
                <a:cs typeface="Calibri" panose="020F0502020204030204" pitchFamily="34" charset="0"/>
              </a:rPr>
              <a:t>2: </a:t>
            </a:r>
            <a:r>
              <a:rPr lang="en-US" dirty="0">
                <a:solidFill>
                  <a:prstClr val="black"/>
                </a:solidFill>
                <a:latin typeface="Calibri" panose="020F0502020204030204"/>
                <a:cs typeface="Calibri" panose="020F0502020204030204" pitchFamily="34" charset="0"/>
              </a:rPr>
              <a:t>Go to DPC extension and redefine the method for </a:t>
            </a:r>
            <a:r>
              <a:rPr lang="en-US" b="1" dirty="0">
                <a:solidFill>
                  <a:prstClr val="black"/>
                </a:solidFill>
                <a:latin typeface="Calibri" panose="020F0502020204030204"/>
                <a:cs typeface="Calibri" panose="020F0502020204030204" pitchFamily="34" charset="0"/>
              </a:rPr>
              <a:t>supplierSet GetEntity</a:t>
            </a:r>
            <a:endParaRPr kumimoji="0" lang="en-IN" sz="1800" b="1" i="0" u="none" strike="noStrike" kern="1200" cap="none" spc="0" normalizeH="0" baseline="0" noProof="0" dirty="0">
              <a:ln>
                <a:noFill/>
              </a:ln>
              <a:solidFill>
                <a:srgbClr val="B4DCFA">
                  <a:lumMod val="75000"/>
                </a:srgbClr>
              </a:solidFill>
              <a:effectLst/>
              <a:uLnTx/>
              <a:uFillTx/>
              <a:latin typeface="Calibri" panose="020F0502020204030204" pitchFamily="34" charset="0"/>
              <a:ea typeface="+mn-ea"/>
              <a:cs typeface="Calibri" panose="020F0502020204030204" pitchFamily="34" charset="0"/>
            </a:endParaRPr>
          </a:p>
        </p:txBody>
      </p:sp>
      <p:pic>
        <p:nvPicPr>
          <p:cNvPr id="16" name="Picture 15">
            <a:hlinkClick r:id="rId3"/>
            <a:extLst>
              <a:ext uri="{FF2B5EF4-FFF2-40B4-BE49-F238E27FC236}">
                <a16:creationId xmlns:a16="http://schemas.microsoft.com/office/drawing/2014/main" id="{8EBD6ACB-D4C1-4767-ABC1-A2C3C883DFB3}"/>
              </a:ext>
            </a:extLst>
          </p:cNvPr>
          <p:cNvPicPr>
            <a:picLocks noChangeAspect="1"/>
          </p:cNvPicPr>
          <p:nvPr/>
        </p:nvPicPr>
        <p:blipFill>
          <a:blip r:embed="rId4"/>
          <a:stretch>
            <a:fillRect/>
          </a:stretch>
        </p:blipFill>
        <p:spPr>
          <a:xfrm>
            <a:off x="326946" y="1376217"/>
            <a:ext cx="11292008" cy="5190837"/>
          </a:xfrm>
          <a:prstGeom prst="rect">
            <a:avLst/>
          </a:prstGeom>
        </p:spPr>
      </p:pic>
    </p:spTree>
    <p:extLst>
      <p:ext uri="{BB962C8B-B14F-4D97-AF65-F5344CB8AC3E}">
        <p14:creationId xmlns:p14="http://schemas.microsoft.com/office/powerpoint/2010/main" val="408974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Cooper Black" panose="0208090404030B020404" pitchFamily="18" charset="0"/>
              </a:rPr>
              <a:t>ABAP SEGW CLASSES</a:t>
            </a:r>
            <a:endParaRPr lang="en-IN" sz="3600" dirty="0">
              <a:latin typeface="Cooper Black" panose="0208090404030B020404" pitchFamily="18" charset="0"/>
            </a:endParaRPr>
          </a:p>
        </p:txBody>
      </p:sp>
      <p:sp>
        <p:nvSpPr>
          <p:cNvPr id="19" name="TextBox 18">
            <a:extLst>
              <a:ext uri="{FF2B5EF4-FFF2-40B4-BE49-F238E27FC236}">
                <a16:creationId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2" name="Rectangle 11">
            <a:extLst>
              <a:ext uri="{FF2B5EF4-FFF2-40B4-BE49-F238E27FC236}">
                <a16:creationId xmlns:a16="http://schemas.microsoft.com/office/drawing/2014/main" id="{91699F41-7B2E-49B7-875D-FBB48ECD508E}"/>
              </a:ext>
            </a:extLst>
          </p:cNvPr>
          <p:cNvSpPr/>
          <p:nvPr/>
        </p:nvSpPr>
        <p:spPr>
          <a:xfrm>
            <a:off x="2174797" y="2360633"/>
            <a:ext cx="7536434" cy="283759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Runtime Artifacts</a:t>
            </a:r>
          </a:p>
        </p:txBody>
      </p:sp>
      <p:sp>
        <p:nvSpPr>
          <p:cNvPr id="16" name="Rectangle 15">
            <a:extLst>
              <a:ext uri="{FF2B5EF4-FFF2-40B4-BE49-F238E27FC236}">
                <a16:creationId xmlns:a16="http://schemas.microsoft.com/office/drawing/2014/main" id="{48D5BC4A-5FB9-4255-A4CC-0928B2F03DD9}"/>
              </a:ext>
            </a:extLst>
          </p:cNvPr>
          <p:cNvSpPr/>
          <p:nvPr/>
        </p:nvSpPr>
        <p:spPr>
          <a:xfrm>
            <a:off x="2624631" y="2674869"/>
            <a:ext cx="2667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MPC</a:t>
            </a:r>
          </a:p>
          <a:p>
            <a:pPr algn="ctr"/>
            <a:r>
              <a:rPr lang="en-US" dirty="0"/>
              <a:t>(Model provider Class)</a:t>
            </a:r>
          </a:p>
        </p:txBody>
      </p:sp>
      <p:sp>
        <p:nvSpPr>
          <p:cNvPr id="17" name="Rectangle 16">
            <a:extLst>
              <a:ext uri="{FF2B5EF4-FFF2-40B4-BE49-F238E27FC236}">
                <a16:creationId xmlns:a16="http://schemas.microsoft.com/office/drawing/2014/main" id="{7CD97B9E-07E3-4953-9EED-2F3041C284CE}"/>
              </a:ext>
            </a:extLst>
          </p:cNvPr>
          <p:cNvSpPr/>
          <p:nvPr/>
        </p:nvSpPr>
        <p:spPr>
          <a:xfrm>
            <a:off x="6510831" y="2674869"/>
            <a:ext cx="289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DPC</a:t>
            </a:r>
          </a:p>
          <a:p>
            <a:pPr algn="ctr"/>
            <a:r>
              <a:rPr lang="en-US" dirty="0"/>
              <a:t>(Data Provider Class)</a:t>
            </a:r>
          </a:p>
        </p:txBody>
      </p:sp>
      <p:sp>
        <p:nvSpPr>
          <p:cNvPr id="18" name="Speech Bubble: Rectangle 10">
            <a:extLst>
              <a:ext uri="{FF2B5EF4-FFF2-40B4-BE49-F238E27FC236}">
                <a16:creationId xmlns:a16="http://schemas.microsoft.com/office/drawing/2014/main" id="{2CF25561-BC66-4FD3-8D62-6C4F55710026}"/>
              </a:ext>
            </a:extLst>
          </p:cNvPr>
          <p:cNvSpPr/>
          <p:nvPr/>
        </p:nvSpPr>
        <p:spPr>
          <a:xfrm>
            <a:off x="797524" y="2209800"/>
            <a:ext cx="1600200" cy="552271"/>
          </a:xfrm>
          <a:prstGeom prst="wedgeRectCallout">
            <a:avLst>
              <a:gd name="adj1" fmla="val 80462"/>
              <a:gd name="adj2" fmla="val 9703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It has the code which provides the metadata</a:t>
            </a:r>
          </a:p>
          <a:p>
            <a:pPr algn="ctr"/>
            <a:r>
              <a:rPr lang="en-US" sz="900" dirty="0"/>
              <a:t>SAP Generated </a:t>
            </a:r>
          </a:p>
        </p:txBody>
      </p:sp>
      <p:sp>
        <p:nvSpPr>
          <p:cNvPr id="20" name="Speech Bubble: Rectangle 11">
            <a:extLst>
              <a:ext uri="{FF2B5EF4-FFF2-40B4-BE49-F238E27FC236}">
                <a16:creationId xmlns:a16="http://schemas.microsoft.com/office/drawing/2014/main" id="{DD639517-7BAC-4A7E-8522-46D56275C565}"/>
              </a:ext>
            </a:extLst>
          </p:cNvPr>
          <p:cNvSpPr/>
          <p:nvPr/>
        </p:nvSpPr>
        <p:spPr>
          <a:xfrm>
            <a:off x="9116363" y="2209800"/>
            <a:ext cx="1600200" cy="552271"/>
          </a:xfrm>
          <a:prstGeom prst="wedgeRectCallout">
            <a:avLst>
              <a:gd name="adj1" fmla="val -63453"/>
              <a:gd name="adj2" fmla="val 11420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It has the code which provides the actual data in the output when Entityset is called </a:t>
            </a:r>
          </a:p>
        </p:txBody>
      </p:sp>
      <p:sp>
        <p:nvSpPr>
          <p:cNvPr id="23" name="Rectangle 22">
            <a:extLst>
              <a:ext uri="{FF2B5EF4-FFF2-40B4-BE49-F238E27FC236}">
                <a16:creationId xmlns:a16="http://schemas.microsoft.com/office/drawing/2014/main" id="{1E887BCE-A451-4724-BD6D-E415373B67EC}"/>
              </a:ext>
            </a:extLst>
          </p:cNvPr>
          <p:cNvSpPr/>
          <p:nvPr/>
        </p:nvSpPr>
        <p:spPr>
          <a:xfrm>
            <a:off x="6587031" y="2898908"/>
            <a:ext cx="381000" cy="2175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quot;Not Allowed&quot; Symbol 13">
            <a:extLst>
              <a:ext uri="{FF2B5EF4-FFF2-40B4-BE49-F238E27FC236}">
                <a16:creationId xmlns:a16="http://schemas.microsoft.com/office/drawing/2014/main" id="{1441B980-DE91-4EE7-95D5-B28E50BDCC12}"/>
              </a:ext>
            </a:extLst>
          </p:cNvPr>
          <p:cNvSpPr/>
          <p:nvPr/>
        </p:nvSpPr>
        <p:spPr>
          <a:xfrm>
            <a:off x="6587031" y="2762071"/>
            <a:ext cx="304800" cy="293798"/>
          </a:xfrm>
          <a:prstGeom prst="noSmoking">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26" name="Rectangle 25">
            <a:extLst>
              <a:ext uri="{FF2B5EF4-FFF2-40B4-BE49-F238E27FC236}">
                <a16:creationId xmlns:a16="http://schemas.microsoft.com/office/drawing/2014/main" id="{829A3040-40DF-48A4-BF95-4E097AA2718A}"/>
              </a:ext>
            </a:extLst>
          </p:cNvPr>
          <p:cNvSpPr/>
          <p:nvPr/>
        </p:nvSpPr>
        <p:spPr>
          <a:xfrm>
            <a:off x="2397724" y="4083055"/>
            <a:ext cx="3124200" cy="838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MPC_EXT (Extension)</a:t>
            </a:r>
          </a:p>
          <a:p>
            <a:pPr algn="ctr"/>
            <a:r>
              <a:rPr lang="en-US" dirty="0"/>
              <a:t>Code which developer will write</a:t>
            </a:r>
          </a:p>
        </p:txBody>
      </p:sp>
      <p:sp>
        <p:nvSpPr>
          <p:cNvPr id="27" name="Rectangle 26">
            <a:extLst>
              <a:ext uri="{FF2B5EF4-FFF2-40B4-BE49-F238E27FC236}">
                <a16:creationId xmlns:a16="http://schemas.microsoft.com/office/drawing/2014/main" id="{414EB86D-66B2-428F-B779-185B3F99C9EE}"/>
              </a:ext>
            </a:extLst>
          </p:cNvPr>
          <p:cNvSpPr/>
          <p:nvPr/>
        </p:nvSpPr>
        <p:spPr>
          <a:xfrm>
            <a:off x="6396531" y="4047072"/>
            <a:ext cx="3124200" cy="838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DPC_EXT (Extension)</a:t>
            </a:r>
          </a:p>
          <a:p>
            <a:pPr algn="ctr"/>
            <a:r>
              <a:rPr lang="en-US" dirty="0"/>
              <a:t>All the ABAP Code which works with CRUD implementations</a:t>
            </a:r>
          </a:p>
        </p:txBody>
      </p:sp>
      <p:cxnSp>
        <p:nvCxnSpPr>
          <p:cNvPr id="28" name="Straight Arrow Connector 27">
            <a:extLst>
              <a:ext uri="{FF2B5EF4-FFF2-40B4-BE49-F238E27FC236}">
                <a16:creationId xmlns:a16="http://schemas.microsoft.com/office/drawing/2014/main" id="{F8E842A6-5CB0-4BD5-AAFF-D47E9DDE20EE}"/>
              </a:ext>
            </a:extLst>
          </p:cNvPr>
          <p:cNvCxnSpPr>
            <a:stCxn id="26" idx="0"/>
            <a:endCxn id="16" idx="2"/>
          </p:cNvCxnSpPr>
          <p:nvPr/>
        </p:nvCxnSpPr>
        <p:spPr>
          <a:xfrm flipH="1" flipV="1">
            <a:off x="3958131" y="3208269"/>
            <a:ext cx="1693" cy="874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358F4FC-FD49-4595-882F-8D3880421290}"/>
              </a:ext>
            </a:extLst>
          </p:cNvPr>
          <p:cNvCxnSpPr>
            <a:stCxn id="27" idx="0"/>
            <a:endCxn id="17" idx="2"/>
          </p:cNvCxnSpPr>
          <p:nvPr/>
        </p:nvCxnSpPr>
        <p:spPr>
          <a:xfrm flipV="1">
            <a:off x="7958631" y="3208269"/>
            <a:ext cx="0" cy="838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729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defRPr/>
            </a:pPr>
            <a:r>
              <a:rPr lang="en-IN" sz="3600" dirty="0">
                <a:solidFill>
                  <a:prstClr val="black"/>
                </a:solidFill>
                <a:latin typeface="Cooper Black" panose="0208090404030B020404" pitchFamily="18" charset="0"/>
              </a:rPr>
              <a:t>Building GetEntitySet Method</a:t>
            </a:r>
          </a:p>
        </p:txBody>
      </p:sp>
      <p:sp>
        <p:nvSpPr>
          <p:cNvPr id="19" name="TextBox 18">
            <a:extLst>
              <a:ext uri="{FF2B5EF4-FFF2-40B4-BE49-F238E27FC236}">
                <a16:creationId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2" name="TextBox 11">
            <a:extLst>
              <a:ext uri="{FF2B5EF4-FFF2-40B4-BE49-F238E27FC236}">
                <a16:creationId xmlns:a16="http://schemas.microsoft.com/office/drawing/2014/main" id="{5C430C02-DD67-4E7F-81BC-3FE9A4559CC3}"/>
              </a:ext>
            </a:extLst>
          </p:cNvPr>
          <p:cNvSpPr txBox="1"/>
          <p:nvPr/>
        </p:nvSpPr>
        <p:spPr>
          <a:xfrm>
            <a:off x="653471" y="1039834"/>
            <a:ext cx="1052945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Step1: </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ProductSet</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dirty="0">
                <a:solidFill>
                  <a:prstClr val="black"/>
                </a:solidFill>
                <a:latin typeface="Calibri" panose="020F0502020204030204"/>
              </a:rPr>
              <a:t>Get Entity method(with filter, top and skip) in DPC Extension  (Class Builder tcode- </a:t>
            </a:r>
            <a:r>
              <a:rPr lang="en-US" b="1" dirty="0">
                <a:solidFill>
                  <a:prstClr val="black"/>
                </a:solidFill>
                <a:latin typeface="Calibri" panose="020F0502020204030204"/>
              </a:rPr>
              <a:t>se24</a:t>
            </a:r>
            <a:r>
              <a:rPr lang="en-US" dirty="0">
                <a:solidFill>
                  <a:prstClr val="black"/>
                </a:solidFill>
                <a:latin typeface="Calibri" panose="020F0502020204030204"/>
              </a:rPr>
              <a:t>)</a:t>
            </a:r>
            <a:endParaRPr kumimoji="0" lang="en-IN" sz="1800" i="0" u="none" strike="noStrike" kern="1200" cap="none" spc="0" normalizeH="0" baseline="0" noProof="0" dirty="0">
              <a:ln>
                <a:noFill/>
              </a:ln>
              <a:solidFill>
                <a:srgbClr val="B4DCFA">
                  <a:lumMod val="75000"/>
                </a:srgbClr>
              </a:solidFill>
              <a:effectLst/>
              <a:uLnTx/>
              <a:uFillTx/>
              <a:latin typeface="Calibri" panose="020F0502020204030204" pitchFamily="34" charset="0"/>
              <a:ea typeface="+mn-ea"/>
              <a:cs typeface="Calibri" panose="020F0502020204030204" pitchFamily="34" charset="0"/>
            </a:endParaRPr>
          </a:p>
        </p:txBody>
      </p:sp>
      <p:pic>
        <p:nvPicPr>
          <p:cNvPr id="16" name="Picture 15">
            <a:extLst>
              <a:ext uri="{FF2B5EF4-FFF2-40B4-BE49-F238E27FC236}">
                <a16:creationId xmlns:a16="http://schemas.microsoft.com/office/drawing/2014/main" id="{E165E5F8-12FF-4B28-B61A-6671920DCE4C}"/>
              </a:ext>
            </a:extLst>
          </p:cNvPr>
          <p:cNvPicPr>
            <a:picLocks noChangeAspect="1"/>
          </p:cNvPicPr>
          <p:nvPr/>
        </p:nvPicPr>
        <p:blipFill>
          <a:blip r:embed="rId4"/>
          <a:stretch>
            <a:fillRect/>
          </a:stretch>
        </p:blipFill>
        <p:spPr>
          <a:xfrm>
            <a:off x="424871" y="1456218"/>
            <a:ext cx="4778154" cy="2460001"/>
          </a:xfrm>
          <a:prstGeom prst="rect">
            <a:avLst/>
          </a:prstGeom>
        </p:spPr>
      </p:pic>
      <p:pic>
        <p:nvPicPr>
          <p:cNvPr id="17" name="Picture 16">
            <a:extLst>
              <a:ext uri="{FF2B5EF4-FFF2-40B4-BE49-F238E27FC236}">
                <a16:creationId xmlns:a16="http://schemas.microsoft.com/office/drawing/2014/main" id="{2DF76356-F9FF-48FA-AC56-069FF3863874}"/>
              </a:ext>
            </a:extLst>
          </p:cNvPr>
          <p:cNvPicPr>
            <a:picLocks noChangeAspect="1"/>
          </p:cNvPicPr>
          <p:nvPr/>
        </p:nvPicPr>
        <p:blipFill>
          <a:blip r:embed="rId5"/>
          <a:stretch>
            <a:fillRect/>
          </a:stretch>
        </p:blipFill>
        <p:spPr>
          <a:xfrm>
            <a:off x="6164294" y="1506984"/>
            <a:ext cx="4993234" cy="2418471"/>
          </a:xfrm>
          <a:prstGeom prst="rect">
            <a:avLst/>
          </a:prstGeom>
        </p:spPr>
      </p:pic>
      <p:sp>
        <p:nvSpPr>
          <p:cNvPr id="18" name="Arrow: Chevron 12">
            <a:extLst>
              <a:ext uri="{FF2B5EF4-FFF2-40B4-BE49-F238E27FC236}">
                <a16:creationId xmlns:a16="http://schemas.microsoft.com/office/drawing/2014/main" id="{F5732054-BE14-430B-A58C-5839A87DCEE9}"/>
              </a:ext>
            </a:extLst>
          </p:cNvPr>
          <p:cNvSpPr/>
          <p:nvPr/>
        </p:nvSpPr>
        <p:spPr>
          <a:xfrm>
            <a:off x="5306291" y="2020799"/>
            <a:ext cx="723239" cy="120032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20" name="Picture 19">
            <a:hlinkClick r:id="rId6"/>
            <a:extLst>
              <a:ext uri="{FF2B5EF4-FFF2-40B4-BE49-F238E27FC236}">
                <a16:creationId xmlns:a16="http://schemas.microsoft.com/office/drawing/2014/main" id="{5A0ABD75-28E9-4C5F-9669-030E0C24681A}"/>
              </a:ext>
            </a:extLst>
          </p:cNvPr>
          <p:cNvPicPr>
            <a:picLocks noChangeAspect="1"/>
          </p:cNvPicPr>
          <p:nvPr/>
        </p:nvPicPr>
        <p:blipFill>
          <a:blip r:embed="rId7"/>
          <a:stretch>
            <a:fillRect/>
          </a:stretch>
        </p:blipFill>
        <p:spPr>
          <a:xfrm>
            <a:off x="876131" y="4143613"/>
            <a:ext cx="9615055" cy="2214107"/>
          </a:xfrm>
          <a:prstGeom prst="rect">
            <a:avLst/>
          </a:prstGeom>
        </p:spPr>
      </p:pic>
      <p:cxnSp>
        <p:nvCxnSpPr>
          <p:cNvPr id="23" name="Connector: Elbow 17">
            <a:extLst>
              <a:ext uri="{FF2B5EF4-FFF2-40B4-BE49-F238E27FC236}">
                <a16:creationId xmlns:a16="http://schemas.microsoft.com/office/drawing/2014/main" id="{9E9C509C-650A-441E-A466-FDDF8904D63C}"/>
              </a:ext>
            </a:extLst>
          </p:cNvPr>
          <p:cNvCxnSpPr>
            <a:cxnSpLocks/>
            <a:stCxn id="17" idx="3"/>
            <a:endCxn id="20" idx="3"/>
          </p:cNvCxnSpPr>
          <p:nvPr/>
        </p:nvCxnSpPr>
        <p:spPr>
          <a:xfrm flipH="1">
            <a:off x="10491186" y="2716220"/>
            <a:ext cx="666342" cy="2534447"/>
          </a:xfrm>
          <a:prstGeom prst="bentConnector3">
            <a:avLst>
              <a:gd name="adj1" fmla="val -34307"/>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6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defRPr/>
            </a:pPr>
            <a:r>
              <a:rPr lang="en-IN" sz="3600" dirty="0">
                <a:solidFill>
                  <a:prstClr val="black"/>
                </a:solidFill>
                <a:latin typeface="Cooper Black" panose="0208090404030B020404" pitchFamily="18" charset="0"/>
              </a:rPr>
              <a:t>Building GetEntitySet Method</a:t>
            </a:r>
          </a:p>
        </p:txBody>
      </p:sp>
      <p:sp>
        <p:nvSpPr>
          <p:cNvPr id="19" name="TextBox 18">
            <a:extLst>
              <a:ext uri="{FF2B5EF4-FFF2-40B4-BE49-F238E27FC236}">
                <a16:creationId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2" name="TextBox 11">
            <a:extLst>
              <a:ext uri="{FF2B5EF4-FFF2-40B4-BE49-F238E27FC236}">
                <a16:creationId xmlns:a16="http://schemas.microsoft.com/office/drawing/2014/main" id="{5C430C02-DD67-4E7F-81BC-3FE9A4559CC3}"/>
              </a:ext>
            </a:extLst>
          </p:cNvPr>
          <p:cNvSpPr txBox="1"/>
          <p:nvPr/>
        </p:nvSpPr>
        <p:spPr>
          <a:xfrm>
            <a:off x="722428" y="1073727"/>
            <a:ext cx="1034472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Step2: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Call the service to the browser that we just created (go to service maintain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(/iwfnd/maint_service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IN" sz="1800" b="0" i="0" u="none" strike="noStrike" kern="1200" cap="none" spc="0" normalizeH="0" baseline="0" noProof="0" dirty="0">
              <a:ln>
                <a:noFill/>
              </a:ln>
              <a:solidFill>
                <a:srgbClr val="B4DCFA">
                  <a:lumMod val="75000"/>
                </a:srgbClr>
              </a:solidFill>
              <a:effectLst/>
              <a:uLnTx/>
              <a:uFillTx/>
              <a:latin typeface="Calibri" panose="020F0502020204030204" pitchFamily="34" charset="0"/>
              <a:ea typeface="+mn-ea"/>
              <a:cs typeface="Calibri" panose="020F0502020204030204" pitchFamily="34" charset="0"/>
            </a:endParaRPr>
          </a:p>
        </p:txBody>
      </p:sp>
      <p:pic>
        <p:nvPicPr>
          <p:cNvPr id="16" name="Picture 15">
            <a:extLst>
              <a:ext uri="{FF2B5EF4-FFF2-40B4-BE49-F238E27FC236}">
                <a16:creationId xmlns:a16="http://schemas.microsoft.com/office/drawing/2014/main" id="{C05C09C7-4DE9-408A-A0BC-1507A4C8E6BC}"/>
              </a:ext>
            </a:extLst>
          </p:cNvPr>
          <p:cNvPicPr>
            <a:picLocks noChangeAspect="1"/>
          </p:cNvPicPr>
          <p:nvPr/>
        </p:nvPicPr>
        <p:blipFill>
          <a:blip r:embed="rId4"/>
          <a:stretch>
            <a:fillRect/>
          </a:stretch>
        </p:blipFill>
        <p:spPr>
          <a:xfrm>
            <a:off x="670503" y="1687602"/>
            <a:ext cx="3653847" cy="2604355"/>
          </a:xfrm>
          <a:prstGeom prst="rect">
            <a:avLst/>
          </a:prstGeom>
        </p:spPr>
      </p:pic>
      <p:pic>
        <p:nvPicPr>
          <p:cNvPr id="17" name="Picture 16">
            <a:extLst>
              <a:ext uri="{FF2B5EF4-FFF2-40B4-BE49-F238E27FC236}">
                <a16:creationId xmlns:a16="http://schemas.microsoft.com/office/drawing/2014/main" id="{393F3A04-0F37-4148-AF1E-F14E2C0DB4B0}"/>
              </a:ext>
            </a:extLst>
          </p:cNvPr>
          <p:cNvPicPr>
            <a:picLocks noChangeAspect="1"/>
          </p:cNvPicPr>
          <p:nvPr/>
        </p:nvPicPr>
        <p:blipFill>
          <a:blip r:embed="rId5"/>
          <a:stretch>
            <a:fillRect/>
          </a:stretch>
        </p:blipFill>
        <p:spPr>
          <a:xfrm>
            <a:off x="6156328" y="1562700"/>
            <a:ext cx="4090841" cy="2854158"/>
          </a:xfrm>
          <a:prstGeom prst="rect">
            <a:avLst/>
          </a:prstGeom>
        </p:spPr>
      </p:pic>
      <p:sp>
        <p:nvSpPr>
          <p:cNvPr id="18" name="Arrow: Chevron 10">
            <a:extLst>
              <a:ext uri="{FF2B5EF4-FFF2-40B4-BE49-F238E27FC236}">
                <a16:creationId xmlns:a16="http://schemas.microsoft.com/office/drawing/2014/main" id="{399677D5-8F64-4BBE-9436-B14C7DE7E998}"/>
              </a:ext>
            </a:extLst>
          </p:cNvPr>
          <p:cNvSpPr/>
          <p:nvPr/>
        </p:nvSpPr>
        <p:spPr>
          <a:xfrm>
            <a:off x="4622515" y="2322013"/>
            <a:ext cx="1155123" cy="1360987"/>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20" name="Picture 19">
            <a:hlinkClick r:id="rId6"/>
            <a:extLst>
              <a:ext uri="{FF2B5EF4-FFF2-40B4-BE49-F238E27FC236}">
                <a16:creationId xmlns:a16="http://schemas.microsoft.com/office/drawing/2014/main" id="{EA30A453-08AD-4A8C-81F3-C85844C405C2}"/>
              </a:ext>
            </a:extLst>
          </p:cNvPr>
          <p:cNvPicPr>
            <a:picLocks noChangeAspect="1"/>
          </p:cNvPicPr>
          <p:nvPr/>
        </p:nvPicPr>
        <p:blipFill>
          <a:blip r:embed="rId7"/>
          <a:stretch>
            <a:fillRect/>
          </a:stretch>
        </p:blipFill>
        <p:spPr>
          <a:xfrm>
            <a:off x="2213695" y="4561899"/>
            <a:ext cx="6970074" cy="1844578"/>
          </a:xfrm>
          <a:prstGeom prst="rect">
            <a:avLst/>
          </a:prstGeom>
        </p:spPr>
      </p:pic>
    </p:spTree>
    <p:extLst>
      <p:ext uri="{BB962C8B-B14F-4D97-AF65-F5344CB8AC3E}">
        <p14:creationId xmlns:p14="http://schemas.microsoft.com/office/powerpoint/2010/main" val="238703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defRPr/>
            </a:pPr>
            <a:r>
              <a:rPr lang="en-IN" sz="3600" dirty="0">
                <a:solidFill>
                  <a:prstClr val="black"/>
                </a:solidFill>
                <a:latin typeface="Cooper Black" panose="0208090404030B020404" pitchFamily="18" charset="0"/>
              </a:rPr>
              <a:t>Building GetEntity(Single Record) Method</a:t>
            </a: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2" name="TextBox 11">
            <a:extLst>
              <a:ext uri="{FF2B5EF4-FFF2-40B4-BE49-F238E27FC236}">
                <a16:creationId xmlns:a16="http://schemas.microsoft.com/office/drawing/2014/main" id="{5C430C02-DD67-4E7F-81BC-3FE9A4559CC3}"/>
              </a:ext>
            </a:extLst>
          </p:cNvPr>
          <p:cNvSpPr txBox="1"/>
          <p:nvPr/>
        </p:nvSpPr>
        <p:spPr>
          <a:xfrm>
            <a:off x="668164" y="1153721"/>
            <a:ext cx="975969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pitchFamily="34" charset="0"/>
              </a:rPr>
              <a:t>Go to DPC Extension of over service and redefine the method  PRODUCTSET_GET_ENTITY </a:t>
            </a:r>
            <a:endParaRPr kumimoji="0" lang="en-IN" sz="1800" b="1" i="0" u="none" strike="noStrike" kern="1200" cap="none" spc="0" normalizeH="0" baseline="0" noProof="0" dirty="0">
              <a:ln>
                <a:noFill/>
              </a:ln>
              <a:solidFill>
                <a:srgbClr val="B4DCFA">
                  <a:lumMod val="75000"/>
                </a:srgbClr>
              </a:solidFill>
              <a:effectLst/>
              <a:uLnTx/>
              <a:uFillTx/>
              <a:latin typeface="Calibri" panose="020F0502020204030204" pitchFamily="34" charset="0"/>
              <a:ea typeface="+mn-ea"/>
              <a:cs typeface="Calibri" panose="020F0502020204030204" pitchFamily="34" charset="0"/>
            </a:endParaRPr>
          </a:p>
        </p:txBody>
      </p:sp>
      <p:pic>
        <p:nvPicPr>
          <p:cNvPr id="16" name="Picture 15">
            <a:extLst>
              <a:ext uri="{FF2B5EF4-FFF2-40B4-BE49-F238E27FC236}">
                <a16:creationId xmlns:a16="http://schemas.microsoft.com/office/drawing/2014/main" id="{FC7AB8DB-CCDC-455E-8898-70D845BAA620}"/>
              </a:ext>
            </a:extLst>
          </p:cNvPr>
          <p:cNvPicPr>
            <a:picLocks noChangeAspect="1"/>
          </p:cNvPicPr>
          <p:nvPr/>
        </p:nvPicPr>
        <p:blipFill>
          <a:blip r:embed="rId4"/>
          <a:stretch>
            <a:fillRect/>
          </a:stretch>
        </p:blipFill>
        <p:spPr>
          <a:xfrm>
            <a:off x="261764" y="1661348"/>
            <a:ext cx="5201785" cy="3681888"/>
          </a:xfrm>
          <a:prstGeom prst="rect">
            <a:avLst/>
          </a:prstGeom>
        </p:spPr>
      </p:pic>
      <p:pic>
        <p:nvPicPr>
          <p:cNvPr id="17" name="Picture 16">
            <a:hlinkClick r:id="rId5"/>
            <a:extLst>
              <a:ext uri="{FF2B5EF4-FFF2-40B4-BE49-F238E27FC236}">
                <a16:creationId xmlns:a16="http://schemas.microsoft.com/office/drawing/2014/main" id="{5D421BD9-5F93-492D-8CCD-1DAF800DDD35}"/>
              </a:ext>
            </a:extLst>
          </p:cNvPr>
          <p:cNvPicPr>
            <a:picLocks noChangeAspect="1"/>
          </p:cNvPicPr>
          <p:nvPr/>
        </p:nvPicPr>
        <p:blipFill>
          <a:blip r:embed="rId6"/>
          <a:stretch>
            <a:fillRect/>
          </a:stretch>
        </p:blipFill>
        <p:spPr>
          <a:xfrm>
            <a:off x="6613884" y="1523053"/>
            <a:ext cx="5429431" cy="3820183"/>
          </a:xfrm>
          <a:prstGeom prst="rect">
            <a:avLst/>
          </a:prstGeom>
        </p:spPr>
      </p:pic>
      <p:sp>
        <p:nvSpPr>
          <p:cNvPr id="18" name="Arrow: Chevron 12">
            <a:extLst>
              <a:ext uri="{FF2B5EF4-FFF2-40B4-BE49-F238E27FC236}">
                <a16:creationId xmlns:a16="http://schemas.microsoft.com/office/drawing/2014/main" id="{08730ADA-C23E-49C5-864D-DD01521B1C68}"/>
              </a:ext>
            </a:extLst>
          </p:cNvPr>
          <p:cNvSpPr/>
          <p:nvPr/>
        </p:nvSpPr>
        <p:spPr>
          <a:xfrm>
            <a:off x="5576898" y="2672597"/>
            <a:ext cx="923636" cy="122630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TextBox 18">
            <a:extLst>
              <a:ext uri="{FF2B5EF4-FFF2-40B4-BE49-F238E27FC236}">
                <a16:creationId xmlns:a16="http://schemas.microsoft.com/office/drawing/2014/main" id="{8165F807-9779-447C-A4FC-40A2A9E7A837}"/>
              </a:ext>
            </a:extLst>
          </p:cNvPr>
          <p:cNvSpPr txBox="1"/>
          <p:nvPr/>
        </p:nvSpPr>
        <p:spPr>
          <a:xfrm>
            <a:off x="1588" y="6488668"/>
            <a:ext cx="5163127" cy="369332"/>
          </a:xfrm>
          <a:prstGeom prst="rect">
            <a:avLst/>
          </a:prstGeom>
          <a:noFill/>
        </p:spPr>
        <p:txBody>
          <a:bodyPr wrap="square" rtlCol="0">
            <a:spAutoFit/>
          </a:bodyPr>
          <a:lstStyle/>
          <a:p>
            <a:r>
              <a:rPr lang="en-US" dirty="0"/>
              <a:t>Note: Click on the image to get Complete code.</a:t>
            </a:r>
            <a:endParaRPr lang="en-IN" dirty="0"/>
          </a:p>
        </p:txBody>
      </p:sp>
    </p:spTree>
    <p:extLst>
      <p:ext uri="{BB962C8B-B14F-4D97-AF65-F5344CB8AC3E}">
        <p14:creationId xmlns:p14="http://schemas.microsoft.com/office/powerpoint/2010/main" val="2340395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solidFill>
                  <a:prstClr val="black"/>
                </a:solidFill>
                <a:latin typeface="Cooper Black" panose="0208090404030B020404" pitchFamily="18" charset="0"/>
              </a:rPr>
              <a:t>Building CreateEntity(POST) Method</a:t>
            </a: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2" name="TextBox 11">
            <a:extLst>
              <a:ext uri="{FF2B5EF4-FFF2-40B4-BE49-F238E27FC236}">
                <a16:creationId xmlns:a16="http://schemas.microsoft.com/office/drawing/2014/main" id="{5C430C02-DD67-4E7F-81BC-3FE9A4559CC3}"/>
              </a:ext>
            </a:extLst>
          </p:cNvPr>
          <p:cNvSpPr txBox="1"/>
          <p:nvPr/>
        </p:nvSpPr>
        <p:spPr>
          <a:xfrm>
            <a:off x="706264" y="1039421"/>
            <a:ext cx="8894619" cy="369332"/>
          </a:xfrm>
          <a:prstGeom prst="rect">
            <a:avLst/>
          </a:prstGeom>
          <a:noFill/>
        </p:spPr>
        <p:txBody>
          <a:bodyPr wrap="square" rtlCol="0">
            <a:spAutoFit/>
          </a:bodyPr>
          <a:lstStyle/>
          <a:p>
            <a:pPr>
              <a:defRPr/>
            </a:pP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pitchFamily="34" charset="0"/>
              </a:rPr>
              <a:t>Go to DPC Extension of over service and redefine the method  PRODUCTSET_CREATE_ENTITY </a:t>
            </a:r>
            <a:endParaRPr kumimoji="0" lang="en-IN" sz="1800" b="1" i="0" u="none" strike="noStrike" kern="1200" cap="none" spc="0" normalizeH="0" baseline="0" noProof="0" dirty="0">
              <a:ln>
                <a:noFill/>
              </a:ln>
              <a:solidFill>
                <a:srgbClr val="B4DCFA">
                  <a:lumMod val="75000"/>
                </a:srgbClr>
              </a:solidFill>
              <a:effectLst/>
              <a:uLnTx/>
              <a:uFillTx/>
              <a:latin typeface="Calibri" panose="020F0502020204030204" pitchFamily="34" charset="0"/>
              <a:ea typeface="+mn-ea"/>
              <a:cs typeface="Calibri" panose="020F0502020204030204" pitchFamily="34" charset="0"/>
            </a:endParaRPr>
          </a:p>
        </p:txBody>
      </p:sp>
      <p:pic>
        <p:nvPicPr>
          <p:cNvPr id="16" name="Picture 15">
            <a:extLst>
              <a:ext uri="{FF2B5EF4-FFF2-40B4-BE49-F238E27FC236}">
                <a16:creationId xmlns:a16="http://schemas.microsoft.com/office/drawing/2014/main" id="{2B40F1E4-8F72-40C7-BCCC-F14F7C4D591A}"/>
              </a:ext>
            </a:extLst>
          </p:cNvPr>
          <p:cNvPicPr>
            <a:picLocks noChangeAspect="1"/>
          </p:cNvPicPr>
          <p:nvPr/>
        </p:nvPicPr>
        <p:blipFill>
          <a:blip r:embed="rId4"/>
          <a:stretch>
            <a:fillRect/>
          </a:stretch>
        </p:blipFill>
        <p:spPr>
          <a:xfrm>
            <a:off x="261764" y="1706634"/>
            <a:ext cx="4882891" cy="4246201"/>
          </a:xfrm>
          <a:prstGeom prst="rect">
            <a:avLst/>
          </a:prstGeom>
        </p:spPr>
      </p:pic>
      <p:pic>
        <p:nvPicPr>
          <p:cNvPr id="17" name="Picture 16">
            <a:hlinkClick r:id="rId5"/>
            <a:extLst>
              <a:ext uri="{FF2B5EF4-FFF2-40B4-BE49-F238E27FC236}">
                <a16:creationId xmlns:a16="http://schemas.microsoft.com/office/drawing/2014/main" id="{C34F3A3E-5456-49EA-A3EE-D3FB2268A2AF}"/>
              </a:ext>
            </a:extLst>
          </p:cNvPr>
          <p:cNvPicPr>
            <a:picLocks noChangeAspect="1"/>
          </p:cNvPicPr>
          <p:nvPr/>
        </p:nvPicPr>
        <p:blipFill>
          <a:blip r:embed="rId6"/>
          <a:stretch>
            <a:fillRect/>
          </a:stretch>
        </p:blipFill>
        <p:spPr>
          <a:xfrm>
            <a:off x="6352810" y="1720281"/>
            <a:ext cx="5577425" cy="4246201"/>
          </a:xfrm>
          <a:prstGeom prst="rect">
            <a:avLst/>
          </a:prstGeom>
        </p:spPr>
      </p:pic>
      <p:sp>
        <p:nvSpPr>
          <p:cNvPr id="18" name="Arrow: Chevron 8">
            <a:extLst>
              <a:ext uri="{FF2B5EF4-FFF2-40B4-BE49-F238E27FC236}">
                <a16:creationId xmlns:a16="http://schemas.microsoft.com/office/drawing/2014/main" id="{B138AF71-B407-4667-B294-0ED2E1FA9C10}"/>
              </a:ext>
            </a:extLst>
          </p:cNvPr>
          <p:cNvSpPr/>
          <p:nvPr/>
        </p:nvSpPr>
        <p:spPr>
          <a:xfrm>
            <a:off x="5144656" y="2888673"/>
            <a:ext cx="1160068" cy="14506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97711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Testing the Create Method at Sap Gateway client</a:t>
            </a: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2" name="TextBox 11">
            <a:extLst>
              <a:ext uri="{FF2B5EF4-FFF2-40B4-BE49-F238E27FC236}">
                <a16:creationId xmlns:a16="http://schemas.microsoft.com/office/drawing/2014/main" id="{5C430C02-DD67-4E7F-81BC-3FE9A4559CC3}"/>
              </a:ext>
            </a:extLst>
          </p:cNvPr>
          <p:cNvSpPr txBox="1"/>
          <p:nvPr/>
        </p:nvSpPr>
        <p:spPr>
          <a:xfrm>
            <a:off x="655464" y="1511300"/>
            <a:ext cx="889461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Step:1</a:t>
            </a:r>
            <a:r>
              <a:rPr lang="en-US" dirty="0">
                <a:solidFill>
                  <a:prstClr val="black"/>
                </a:solidFill>
                <a:latin typeface="Calibri" panose="020F0502020204030204"/>
              </a:rPr>
              <a:t> Go to sap service maintance(tcode- </a:t>
            </a:r>
            <a:r>
              <a:rPr lang="en-US" b="1" dirty="0">
                <a:solidFill>
                  <a:prstClr val="black"/>
                </a:solidFill>
                <a:latin typeface="Calibri" panose="020F0502020204030204"/>
              </a:rPr>
              <a:t>/iwfnd/maint_service</a:t>
            </a:r>
            <a:r>
              <a:rPr lang="en-US" dirty="0">
                <a:solidFill>
                  <a:prstClr val="black"/>
                </a:solidFill>
                <a:latin typeface="Calibri" panose="020F0502020204030204"/>
              </a:rPr>
              <a:t>) and search for the service and then select the service and click on the sap gateway client</a:t>
            </a:r>
            <a:endParaRPr kumimoji="0" lang="en-IN" sz="1800" i="0" u="none" strike="noStrike" kern="1200" cap="none" spc="0" normalizeH="0" baseline="0" noProof="0" dirty="0">
              <a:ln>
                <a:noFill/>
              </a:ln>
              <a:solidFill>
                <a:srgbClr val="B4DCFA">
                  <a:lumMod val="75000"/>
                </a:srgbClr>
              </a:solidFill>
              <a:effectLst/>
              <a:uLnTx/>
              <a:uFillTx/>
              <a:latin typeface="Calibri" panose="020F0502020204030204" pitchFamily="34" charset="0"/>
              <a:ea typeface="+mn-ea"/>
              <a:cs typeface="Calibri" panose="020F0502020204030204" pitchFamily="34" charset="0"/>
            </a:endParaRPr>
          </a:p>
        </p:txBody>
      </p:sp>
      <p:pic>
        <p:nvPicPr>
          <p:cNvPr id="16" name="Picture 15">
            <a:extLst>
              <a:ext uri="{FF2B5EF4-FFF2-40B4-BE49-F238E27FC236}">
                <a16:creationId xmlns:a16="http://schemas.microsoft.com/office/drawing/2014/main" id="{E5AB8295-6E76-455B-9627-6D538756C975}"/>
              </a:ext>
            </a:extLst>
          </p:cNvPr>
          <p:cNvPicPr>
            <a:picLocks noChangeAspect="1"/>
          </p:cNvPicPr>
          <p:nvPr/>
        </p:nvPicPr>
        <p:blipFill>
          <a:blip r:embed="rId4"/>
          <a:stretch>
            <a:fillRect/>
          </a:stretch>
        </p:blipFill>
        <p:spPr>
          <a:xfrm>
            <a:off x="363363" y="2398930"/>
            <a:ext cx="5150745" cy="3353015"/>
          </a:xfrm>
          <a:prstGeom prst="rect">
            <a:avLst/>
          </a:prstGeom>
        </p:spPr>
      </p:pic>
      <p:pic>
        <p:nvPicPr>
          <p:cNvPr id="17" name="Picture 16">
            <a:extLst>
              <a:ext uri="{FF2B5EF4-FFF2-40B4-BE49-F238E27FC236}">
                <a16:creationId xmlns:a16="http://schemas.microsoft.com/office/drawing/2014/main" id="{9F5F1AB6-69C6-4725-9AE7-30A7E9298CEA}"/>
              </a:ext>
            </a:extLst>
          </p:cNvPr>
          <p:cNvPicPr>
            <a:picLocks noChangeAspect="1"/>
          </p:cNvPicPr>
          <p:nvPr/>
        </p:nvPicPr>
        <p:blipFill>
          <a:blip r:embed="rId5"/>
          <a:stretch>
            <a:fillRect/>
          </a:stretch>
        </p:blipFill>
        <p:spPr>
          <a:xfrm>
            <a:off x="6426200" y="2398929"/>
            <a:ext cx="5284677" cy="3353015"/>
          </a:xfrm>
          <a:prstGeom prst="rect">
            <a:avLst/>
          </a:prstGeom>
        </p:spPr>
      </p:pic>
      <p:sp>
        <p:nvSpPr>
          <p:cNvPr id="18" name="Arrow: Chevron 8">
            <a:extLst>
              <a:ext uri="{FF2B5EF4-FFF2-40B4-BE49-F238E27FC236}">
                <a16:creationId xmlns:a16="http://schemas.microsoft.com/office/drawing/2014/main" id="{979DC7D6-4978-46AA-B436-3F7300274B44}"/>
              </a:ext>
            </a:extLst>
          </p:cNvPr>
          <p:cNvSpPr/>
          <p:nvPr/>
        </p:nvSpPr>
        <p:spPr>
          <a:xfrm>
            <a:off x="5612244" y="3590528"/>
            <a:ext cx="750455" cy="96981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3083731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sp>
        <p:nvSpPr>
          <p:cNvPr id="15" name="Title 1">
            <a:extLst>
              <a:ext uri="{FF2B5EF4-FFF2-40B4-BE49-F238E27FC236}">
                <a16:creationId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Testing the Create Method at Sap Gateway client</a:t>
            </a:r>
          </a:p>
        </p:txBody>
      </p:sp>
      <p:sp>
        <p:nvSpPr>
          <p:cNvPr id="19" name="TextBox 18">
            <a:extLst>
              <a:ext uri="{FF2B5EF4-FFF2-40B4-BE49-F238E27FC236}">
                <a16:creationId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4" name="TextBox 23">
            <a:extLst>
              <a:ext uri="{FF2B5EF4-FFF2-40B4-BE49-F238E27FC236}">
                <a16:creationId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2" name="TextBox 11">
            <a:extLst>
              <a:ext uri="{FF2B5EF4-FFF2-40B4-BE49-F238E27FC236}">
                <a16:creationId xmlns:a16="http://schemas.microsoft.com/office/drawing/2014/main" id="{5C430C02-DD67-4E7F-81BC-3FE9A4559CC3}"/>
              </a:ext>
            </a:extLst>
          </p:cNvPr>
          <p:cNvSpPr txBox="1"/>
          <p:nvPr/>
        </p:nvSpPr>
        <p:spPr>
          <a:xfrm>
            <a:off x="693564" y="1383973"/>
            <a:ext cx="889461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bri" panose="020F0502020204030204"/>
              </a:rPr>
              <a:t>Step:2</a:t>
            </a:r>
            <a:r>
              <a:rPr lang="en-US" dirty="0">
                <a:solidFill>
                  <a:prstClr val="black"/>
                </a:solidFill>
                <a:latin typeface="Calibri" panose="020F0502020204030204"/>
              </a:rPr>
              <a:t> Go to sap service maintance(tcode- </a:t>
            </a:r>
            <a:r>
              <a:rPr lang="en-US" b="1" dirty="0">
                <a:solidFill>
                  <a:prstClr val="black"/>
                </a:solidFill>
                <a:latin typeface="Calibri" panose="020F0502020204030204"/>
              </a:rPr>
              <a:t>/iwfnd/maint_service</a:t>
            </a:r>
            <a:r>
              <a:rPr lang="en-US" dirty="0">
                <a:solidFill>
                  <a:prstClr val="black"/>
                </a:solidFill>
                <a:latin typeface="Calibri" panose="020F0502020204030204"/>
              </a:rPr>
              <a:t>) and search for the service and then select the service and click on the sap gateway client</a:t>
            </a:r>
            <a:endParaRPr kumimoji="0" lang="en-IN" sz="1800" i="0" u="none" strike="noStrike" kern="1200" cap="none" spc="0" normalizeH="0" baseline="0" noProof="0" dirty="0">
              <a:ln>
                <a:noFill/>
              </a:ln>
              <a:solidFill>
                <a:srgbClr val="B4DCFA">
                  <a:lumMod val="75000"/>
                </a:srgbClr>
              </a:solidFill>
              <a:effectLst/>
              <a:uLnTx/>
              <a:uFillTx/>
              <a:latin typeface="Calibri" panose="020F0502020204030204" pitchFamily="34" charset="0"/>
              <a:ea typeface="+mn-ea"/>
              <a:cs typeface="Calibri" panose="020F0502020204030204" pitchFamily="34" charset="0"/>
            </a:endParaRPr>
          </a:p>
        </p:txBody>
      </p:sp>
      <p:pic>
        <p:nvPicPr>
          <p:cNvPr id="16" name="Picture 15">
            <a:extLst>
              <a:ext uri="{FF2B5EF4-FFF2-40B4-BE49-F238E27FC236}">
                <a16:creationId xmlns:a16="http://schemas.microsoft.com/office/drawing/2014/main" id="{31F29B25-5278-4E5C-AC2B-96C2C42AD005}"/>
              </a:ext>
            </a:extLst>
          </p:cNvPr>
          <p:cNvPicPr>
            <a:picLocks noChangeAspect="1"/>
          </p:cNvPicPr>
          <p:nvPr/>
        </p:nvPicPr>
        <p:blipFill>
          <a:blip r:embed="rId4"/>
          <a:stretch>
            <a:fillRect/>
          </a:stretch>
        </p:blipFill>
        <p:spPr>
          <a:xfrm>
            <a:off x="261764" y="2109641"/>
            <a:ext cx="6092854" cy="4396840"/>
          </a:xfrm>
          <a:prstGeom prst="rect">
            <a:avLst/>
          </a:prstGeom>
        </p:spPr>
      </p:pic>
      <p:pic>
        <p:nvPicPr>
          <p:cNvPr id="17" name="Picture 16">
            <a:extLst>
              <a:ext uri="{FF2B5EF4-FFF2-40B4-BE49-F238E27FC236}">
                <a16:creationId xmlns:a16="http://schemas.microsoft.com/office/drawing/2014/main" id="{E2E3F4DA-2A48-4981-A35B-5A8546B09CDF}"/>
              </a:ext>
            </a:extLst>
          </p:cNvPr>
          <p:cNvPicPr>
            <a:picLocks noChangeAspect="1"/>
          </p:cNvPicPr>
          <p:nvPr/>
        </p:nvPicPr>
        <p:blipFill>
          <a:blip r:embed="rId5"/>
          <a:stretch>
            <a:fillRect/>
          </a:stretch>
        </p:blipFill>
        <p:spPr>
          <a:xfrm>
            <a:off x="7219691" y="2109640"/>
            <a:ext cx="4261109" cy="4396841"/>
          </a:xfrm>
          <a:prstGeom prst="rect">
            <a:avLst/>
          </a:prstGeom>
        </p:spPr>
      </p:pic>
      <p:sp>
        <p:nvSpPr>
          <p:cNvPr id="18" name="Arrow: Chevron 11">
            <a:extLst>
              <a:ext uri="{FF2B5EF4-FFF2-40B4-BE49-F238E27FC236}">
                <a16:creationId xmlns:a16="http://schemas.microsoft.com/office/drawing/2014/main" id="{B66BC43F-C2DE-4FFE-B00E-41570408B619}"/>
              </a:ext>
            </a:extLst>
          </p:cNvPr>
          <p:cNvSpPr/>
          <p:nvPr/>
        </p:nvSpPr>
        <p:spPr>
          <a:xfrm>
            <a:off x="6354618" y="3583005"/>
            <a:ext cx="784311" cy="124299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2090481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7148</TotalTime>
  <Words>625</Words>
  <Application>Microsoft Office PowerPoint</Application>
  <PresentationFormat>Widescreen</PresentationFormat>
  <Paragraphs>136</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sc</cp:lastModifiedBy>
  <cp:revision>684</cp:revision>
  <dcterms:created xsi:type="dcterms:W3CDTF">2016-07-10T03:33:26Z</dcterms:created>
  <dcterms:modified xsi:type="dcterms:W3CDTF">2022-12-02T11:15:21Z</dcterms:modified>
</cp:coreProperties>
</file>