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  <p:sldMasterId id="2147483648" r:id="rId2"/>
  </p:sldMasterIdLst>
  <p:notesMasterIdLst>
    <p:notesMasterId r:id="rId36"/>
  </p:notesMasterIdLst>
  <p:sldIdLst>
    <p:sldId id="530" r:id="rId3"/>
    <p:sldId id="556" r:id="rId4"/>
    <p:sldId id="565" r:id="rId5"/>
    <p:sldId id="557" r:id="rId6"/>
    <p:sldId id="558" r:id="rId7"/>
    <p:sldId id="559" r:id="rId8"/>
    <p:sldId id="560" r:id="rId9"/>
    <p:sldId id="546" r:id="rId10"/>
    <p:sldId id="547" r:id="rId11"/>
    <p:sldId id="548" r:id="rId12"/>
    <p:sldId id="564" r:id="rId13"/>
    <p:sldId id="549" r:id="rId14"/>
    <p:sldId id="550" r:id="rId15"/>
    <p:sldId id="551" r:id="rId16"/>
    <p:sldId id="552" r:id="rId17"/>
    <p:sldId id="553" r:id="rId18"/>
    <p:sldId id="567" r:id="rId19"/>
    <p:sldId id="554" r:id="rId20"/>
    <p:sldId id="555" r:id="rId21"/>
    <p:sldId id="561" r:id="rId22"/>
    <p:sldId id="562" r:id="rId23"/>
    <p:sldId id="563" r:id="rId24"/>
    <p:sldId id="578" r:id="rId25"/>
    <p:sldId id="577" r:id="rId26"/>
    <p:sldId id="576" r:id="rId27"/>
    <p:sldId id="575" r:id="rId28"/>
    <p:sldId id="574" r:id="rId29"/>
    <p:sldId id="573" r:id="rId30"/>
    <p:sldId id="572" r:id="rId31"/>
    <p:sldId id="571" r:id="rId32"/>
    <p:sldId id="570" r:id="rId33"/>
    <p:sldId id="569" r:id="rId34"/>
    <p:sldId id="5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67638-F6A3-40ED-A294-F63FBB32D5FE}" v="165" dt="2022-12-02T10:25:37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20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906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9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6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8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0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8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0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52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34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9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6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1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13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53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39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80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97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04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5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3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6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42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6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2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1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0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2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0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2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16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39BE-18A6-1948-BE82-02455FBCC5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4215" y="338345"/>
            <a:ext cx="892157" cy="7913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31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79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2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73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6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9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39BE-18A6-1948-BE82-02455FBCC5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4215" y="338345"/>
            <a:ext cx="892157" cy="7913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680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201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1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3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1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2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5/Orders%20Get%20EntitySet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hyperlink" Target="https://github.com/soyuztechnologies/CapgeminiODataTraining/blob/master/Day%205/Orders%20Get%20Entity.txt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hyperlink" Target="https://github.com/soyuztechnologies/CapgeminiODataTraining/blob/master/Day%205/OrderItem%20Get%20EntitySet.tx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5/Products%20Get%20Entity%20Set.t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5/TS_Deep_Entity%20MPC_EXT.tx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5/Deep%20Entity.tx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6/Define%20Method.t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9.png"/><Relationship Id="rId4" Type="http://schemas.openxmlformats.org/officeDocument/2006/relationships/hyperlink" Target="https://github.com/soyuztechnologies/CapgeminiODataTraining/blob/master/Day%206/GET_STREAM.tx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tcfin.st.com:8021/sap/opu/odata/sap/ZBIP_ODATA_SRV/?$format=json" TargetMode="Externa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hyperlink" Target="https://github.com/soyuztechnologies/CapgeminiODataTraining/blob/master/Day%205/function%20Import.tx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5/salesorder%20header%20and%20item/SalesOrder%20Get%20EntitySet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5/salesorder%20header%20and%20item/SalesOrder%20Get%20Entity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CapgeminiODataTraining/blob/master/Day%205/salesorder%20header%20and%20item/OrderItem%20Get%20EntitySet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hyperlink" Target="http://stcfin.st.com:8021/sap/opu/odata/sap/ZSL_EMP_DEMO_SRV/?$format=json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088" y="419996"/>
            <a:ext cx="892498" cy="7913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/>
              </a:rPr>
              <a:t>Day - 3</a:t>
            </a:r>
            <a:endParaRPr lang="en-US" dirty="0"/>
          </a:p>
          <a:p>
            <a:endParaRPr lang="en-IN" sz="3600" dirty="0">
              <a:latin typeface="Cooper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BD2BC-59B0-4D30-97AE-9B4A2D8F7B41}"/>
              </a:ext>
            </a:extLst>
          </p:cNvPr>
          <p:cNvSpPr txBox="1"/>
          <p:nvPr/>
        </p:nvSpPr>
        <p:spPr>
          <a:xfrm>
            <a:off x="1108285" y="1191817"/>
            <a:ext cx="867071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Order , Sales Order Item – Get Method’s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Sales Order and Order Items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Defining Deep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Deep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Payload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in Postman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Use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Function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OData Service Extension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Work Agenda Images | Free Vectors, Stock Photos &amp; PSD"/>
          <p:cNvSpPr>
            <a:spLocks noChangeAspect="1" noChangeArrowheads="1"/>
          </p:cNvSpPr>
          <p:nvPr/>
        </p:nvSpPr>
        <p:spPr bwMode="auto">
          <a:xfrm>
            <a:off x="7308690" y="2382837"/>
            <a:ext cx="426991" cy="4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Create OData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30" y="1436148"/>
            <a:ext cx="2832253" cy="2475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717" y="2331976"/>
            <a:ext cx="7015328" cy="709258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4013200" y="2463800"/>
            <a:ext cx="342900" cy="4461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1" y="1017566"/>
            <a:ext cx="9872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an OData Service With 3 Entity Types and One Association Between Orders And Order Item( 1..N)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30" y="4308673"/>
            <a:ext cx="2832253" cy="2207483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4013200" y="5080000"/>
            <a:ext cx="342900" cy="4461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552" y="4946249"/>
            <a:ext cx="6941114" cy="7353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54829" y="5726668"/>
            <a:ext cx="445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Association Between Orders and Order Items </a:t>
            </a:r>
          </a:p>
        </p:txBody>
      </p:sp>
    </p:spTree>
    <p:extLst>
      <p:ext uri="{BB962C8B-B14F-4D97-AF65-F5344CB8AC3E}">
        <p14:creationId xmlns:p14="http://schemas.microsoft.com/office/powerpoint/2010/main" val="189312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Entity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911" y="2866903"/>
            <a:ext cx="2555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Order Items Properties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9" y="3251200"/>
            <a:ext cx="8209524" cy="12571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55321" y="1100783"/>
            <a:ext cx="206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Orders Properties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76" y="1427243"/>
            <a:ext cx="8419048" cy="128571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5321" y="4686143"/>
            <a:ext cx="22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Products Properties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90" y="5083247"/>
            <a:ext cx="844761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Get Entity Set for 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2" y="1083356"/>
            <a:ext cx="8512122" cy="2334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821" y="3525179"/>
            <a:ext cx="619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ooper Black" panose="0208090404030B020404" pitchFamily="18" charset="0"/>
              </a:rPr>
              <a:t>Building Get Entity(Single Record) for Orders</a:t>
            </a:r>
          </a:p>
        </p:txBody>
      </p:sp>
      <p:pic>
        <p:nvPicPr>
          <p:cNvPr id="4" name="Picture 3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57" y="3927814"/>
            <a:ext cx="8415843" cy="2638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35958" y="1083397"/>
            <a:ext cx="2538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DPC extension and redefine the method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Orders Get Entity Set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75658" y="3928197"/>
            <a:ext cx="2538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DPC extension and redefine the method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Orders Get Entity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5F807-9779-447C-A4FC-40A2A9E7A837}"/>
              </a:ext>
            </a:extLst>
          </p:cNvPr>
          <p:cNvSpPr txBox="1"/>
          <p:nvPr/>
        </p:nvSpPr>
        <p:spPr>
          <a:xfrm>
            <a:off x="1588" y="6488668"/>
            <a:ext cx="516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Click on the image to get Complete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1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088" y="419996"/>
            <a:ext cx="892498" cy="791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Get Entity Set for OrderItems</a:t>
            </a:r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0" y="1579687"/>
            <a:ext cx="9098279" cy="416547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2284" y="1136049"/>
            <a:ext cx="10172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DPC extension and redefine the method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OrderItems Get Entity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Get Entity Set for Products</a:t>
            </a: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1" y="1479993"/>
            <a:ext cx="8761905" cy="286666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2284" y="1097949"/>
            <a:ext cx="10172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DPC extension and redefine the method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OrderItems Get Entity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Create Type in MPC_EXT Class</a:t>
            </a: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r="6799" b="7841"/>
          <a:stretch/>
        </p:blipFill>
        <p:spPr>
          <a:xfrm>
            <a:off x="3833939" y="3123215"/>
            <a:ext cx="8104061" cy="3379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6619" r="14382" b="33467"/>
          <a:stretch/>
        </p:blipFill>
        <p:spPr>
          <a:xfrm>
            <a:off x="665005" y="1014946"/>
            <a:ext cx="4287995" cy="20220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03161" y="1396263"/>
            <a:ext cx="4165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MPC extension and Create Types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Deep Entity “TS_DEEP_ENTITY”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6961" y="4368063"/>
            <a:ext cx="2947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Create Structure of Deep Entity their.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5164715" y="1524000"/>
            <a:ext cx="486785" cy="5185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 rot="-10800000">
            <a:off x="3135825" y="4445537"/>
            <a:ext cx="496015" cy="5688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3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Code for Deep Entity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r="7812"/>
          <a:stretch/>
        </p:blipFill>
        <p:spPr>
          <a:xfrm>
            <a:off x="787401" y="1629430"/>
            <a:ext cx="9462656" cy="47204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430C02-DD67-4E7F-81BC-3FE9A4559CC3}"/>
              </a:ext>
            </a:extLst>
          </p:cNvPr>
          <p:cNvSpPr txBox="1"/>
          <p:nvPr/>
        </p:nvSpPr>
        <p:spPr>
          <a:xfrm>
            <a:off x="718964" y="988621"/>
            <a:ext cx="1038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DPC Extension and search for the method--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/IWBEP/IF_MGW_APPL_SRV_RUNTIME</a:t>
            </a: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CREATE_DEEP_ENTITY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redefine the class</a:t>
            </a:r>
            <a:r>
              <a:rPr lang="en-US" dirty="0"/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method.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Image Processing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30C02-DD67-4E7F-81BC-3FE9A4559CC3}"/>
              </a:ext>
            </a:extLst>
          </p:cNvPr>
          <p:cNvSpPr txBox="1"/>
          <p:nvPr/>
        </p:nvSpPr>
        <p:spPr>
          <a:xfrm>
            <a:off x="604664" y="963221"/>
            <a:ext cx="11257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In ABAP all images are store in MIME Repository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see MIME Repository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I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se80 &gt; utilities &gt; settings &gt; MIME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to add Image in OData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Step1: Go to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service &gt; entity Type &gt; Create Copy of Product &gt;select the media check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Step2: Now add two new property to Product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	- Product_pic_url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	- MIME_TYPE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Step3: Go To MPC Extension Class and redefine the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DEFINE method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(for code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  <a:hlinkClick r:id="rId3"/>
              </a:rPr>
              <a:t>ClickHere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Step4: Go to DPC Extension class and redefine the Method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Get_Stream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(for code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  <a:hlinkClick r:id="rId4"/>
              </a:rPr>
              <a:t>ClickHere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6CE216-A933-4B06-BA13-EA111B872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1" y="3877192"/>
            <a:ext cx="9984865" cy="25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088" y="419996"/>
            <a:ext cx="892498" cy="791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Test OData Service in Postman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1" y="1695039"/>
            <a:ext cx="8771428" cy="4619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5321" y="1198666"/>
            <a:ext cx="8295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5"/>
              </a:rPr>
              <a:t>Service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2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Preparing Payload for Deep Entity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762" y="1174686"/>
            <a:ext cx="6217281" cy="53617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"OrderId": "",</a:t>
            </a:r>
          </a:p>
          <a:p>
            <a:r>
              <a:rPr lang="en-US" sz="1400" dirty="0"/>
              <a:t>"OrderNo": 6,</a:t>
            </a:r>
          </a:p>
          <a:p>
            <a:r>
              <a:rPr lang="en-US" sz="1400" dirty="0"/>
              <a:t>"OrderDate": "2021-09-28T05:54:13",</a:t>
            </a:r>
          </a:p>
          <a:p>
            <a:r>
              <a:rPr lang="en-US" sz="1400" dirty="0"/>
              <a:t>"CustomerName": “Anubhav",</a:t>
            </a:r>
          </a:p>
          <a:p>
            <a:r>
              <a:rPr lang="en-US" sz="1400" dirty="0"/>
              <a:t>"TotalAmount": "600.00",</a:t>
            </a:r>
          </a:p>
          <a:p>
            <a:r>
              <a:rPr lang="en-US" sz="1400" dirty="0"/>
              <a:t>"Currency": "INR",</a:t>
            </a:r>
          </a:p>
          <a:p>
            <a:r>
              <a:rPr lang="en-US" sz="1400" dirty="0"/>
              <a:t>"OItemSus": [{</a:t>
            </a:r>
          </a:p>
          <a:p>
            <a:r>
              <a:rPr lang="en-US" sz="1400" dirty="0"/>
              <a:t>		"ItemId": "",</a:t>
            </a:r>
          </a:p>
          <a:p>
            <a:r>
              <a:rPr lang="en-US" sz="1400" dirty="0"/>
              <a:t>		"OrderId": "",</a:t>
            </a:r>
          </a:p>
          <a:p>
            <a:r>
              <a:rPr lang="en-US" sz="1400" dirty="0"/>
              <a:t>		"ItemNo": 1,			</a:t>
            </a:r>
          </a:p>
          <a:p>
            <a:r>
              <a:rPr lang="en-US" sz="1400" dirty="0"/>
              <a:t>                                              "ProductId": "74867AD200E41EEB90B694C4944180B5",</a:t>
            </a:r>
          </a:p>
          <a:p>
            <a:r>
              <a:rPr lang="en-US" sz="1400" dirty="0"/>
              <a:t>		"Qty": "1",</a:t>
            </a:r>
          </a:p>
          <a:p>
            <a:r>
              <a:rPr lang="en-US" sz="1400" dirty="0"/>
              <a:t>		"Uom": "PC"</a:t>
            </a:r>
          </a:p>
          <a:p>
            <a:r>
              <a:rPr lang="en-US" sz="1400" dirty="0"/>
              <a:t>		},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"ItemId": "",</a:t>
            </a:r>
          </a:p>
          <a:p>
            <a:r>
              <a:rPr lang="en-US" sz="1400" dirty="0"/>
              <a:t>		"OrderId": "",</a:t>
            </a:r>
          </a:p>
          <a:p>
            <a:r>
              <a:rPr lang="en-US" sz="1400" dirty="0"/>
              <a:t>		"ItemNo": 2,</a:t>
            </a:r>
          </a:p>
          <a:p>
            <a:r>
              <a:rPr lang="en-US" sz="1400" dirty="0"/>
              <a:t>		"ProductId": "74867AD200E41EEB90B6968C5DA840B7",</a:t>
            </a:r>
          </a:p>
          <a:p>
            <a:r>
              <a:rPr lang="en-US" sz="1400" dirty="0"/>
              <a:t>		"Qty": "1",</a:t>
            </a:r>
          </a:p>
          <a:p>
            <a:r>
              <a:rPr lang="en-US" sz="1400" dirty="0"/>
              <a:t>		"Uom": "PC"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]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52" y="1698692"/>
            <a:ext cx="5606425" cy="38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 OData Service for Sales Order Header And Sales Order Item Data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62" y="1810950"/>
            <a:ext cx="5217445" cy="34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088" y="419996"/>
            <a:ext cx="892498" cy="791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Function Import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30C02-DD67-4E7F-81BC-3FE9A4559CC3}"/>
              </a:ext>
            </a:extLst>
          </p:cNvPr>
          <p:cNvSpPr txBox="1"/>
          <p:nvPr/>
        </p:nvSpPr>
        <p:spPr>
          <a:xfrm>
            <a:off x="749300" y="988621"/>
            <a:ext cx="10631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times, we need to implement the logic inside of OData which is not a direct CRUD operation e.g. calling a workflow, calling a BAPI which does some processing, Sending request to another server and </a:t>
            </a:r>
            <a:r>
              <a:rPr lang="en-US" b="0" i="0" dirty="0">
                <a:effectLst/>
              </a:rPr>
              <a:t>can be invoked by the HTTP methods GET or POST .</a:t>
            </a:r>
          </a:p>
          <a:p>
            <a:pPr algn="just"/>
            <a:endParaRPr lang="en-US" b="0" i="0" dirty="0">
              <a:effectLst/>
            </a:endParaRPr>
          </a:p>
          <a:p>
            <a:pPr algn="just"/>
            <a:r>
              <a:rPr lang="en-US" b="1" dirty="0"/>
              <a:t>For example: </a:t>
            </a:r>
            <a:r>
              <a:rPr lang="en-US" dirty="0"/>
              <a:t>we can create the function import to </a:t>
            </a:r>
            <a:r>
              <a:rPr lang="en-US" b="1" dirty="0"/>
              <a:t>GetMostExpensiveProduct</a:t>
            </a:r>
            <a:r>
              <a:rPr lang="en-US" dirty="0"/>
              <a:t> in our Product set by the Category.</a:t>
            </a:r>
          </a:p>
          <a:p>
            <a:pPr algn="just"/>
            <a:endParaRPr lang="en-IN" b="1" dirty="0"/>
          </a:p>
          <a:p>
            <a:pPr algn="just"/>
            <a:r>
              <a:rPr lang="en-US" b="1" dirty="0"/>
              <a:t>Step1: </a:t>
            </a:r>
            <a:r>
              <a:rPr lang="en-US" dirty="0"/>
              <a:t>Right click the Data Model folder, and select Create and then select Function Import. Create Function Import dialog opens </a:t>
            </a:r>
            <a:endParaRPr lang="en-IN" dirty="0"/>
          </a:p>
          <a:p>
            <a:pPr algn="just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5E166-4599-41F9-AF92-B92B4BD8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9" y="3871476"/>
            <a:ext cx="3528366" cy="23928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EFEB2-74A7-4442-8B8B-FF3091A07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743" y="3871476"/>
            <a:ext cx="4938188" cy="2392887"/>
          </a:xfrm>
          <a:prstGeom prst="rect">
            <a:avLst/>
          </a:prstGeom>
        </p:spPr>
      </p:pic>
      <p:sp>
        <p:nvSpPr>
          <p:cNvPr id="18" name="Arrow: Chevron 11">
            <a:extLst>
              <a:ext uri="{FF2B5EF4-FFF2-40B4-BE49-F238E27FC236}">
                <a16:creationId xmlns:a16="http://schemas.microsoft.com/office/drawing/2014/main" id="{37E1A1BD-84A4-4D94-9EE8-859124A8B28B}"/>
              </a:ext>
            </a:extLst>
          </p:cNvPr>
          <p:cNvSpPr/>
          <p:nvPr/>
        </p:nvSpPr>
        <p:spPr>
          <a:xfrm>
            <a:off x="4809837" y="4442691"/>
            <a:ext cx="971032" cy="10945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4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Steps for Creating Function Import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30C02-DD67-4E7F-81BC-3FE9A4559CC3}"/>
              </a:ext>
            </a:extLst>
          </p:cNvPr>
          <p:cNvSpPr txBox="1"/>
          <p:nvPr/>
        </p:nvSpPr>
        <p:spPr>
          <a:xfrm>
            <a:off x="655464" y="1280721"/>
            <a:ext cx="88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Step2: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Enter return type kind, return type, return cardinality &amp; HTTP method Type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B7C9EB-8F8A-4108-A4C7-427F9AD1A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0" b="61563"/>
          <a:stretch/>
        </p:blipFill>
        <p:spPr>
          <a:xfrm>
            <a:off x="701245" y="1742417"/>
            <a:ext cx="10928157" cy="1051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1D4727-05F9-42FE-8FFB-C95726DDF9A2}"/>
              </a:ext>
            </a:extLst>
          </p:cNvPr>
          <p:cNvSpPr txBox="1"/>
          <p:nvPr/>
        </p:nvSpPr>
        <p:spPr>
          <a:xfrm>
            <a:off x="655464" y="3161145"/>
            <a:ext cx="109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Step3: </a:t>
            </a:r>
            <a:r>
              <a:rPr lang="en-US" dirty="0"/>
              <a:t>Giving function import parameters (I_CATEGORY)</a:t>
            </a:r>
            <a:endParaRPr lang="en-IN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043991-4891-4FF7-A6CC-926285D41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16"/>
          <a:stretch/>
        </p:blipFill>
        <p:spPr>
          <a:xfrm>
            <a:off x="655464" y="3643873"/>
            <a:ext cx="10973938" cy="24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54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Steps for Creating Function Import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30C02-DD67-4E7F-81BC-3FE9A4559CC3}"/>
              </a:ext>
            </a:extLst>
          </p:cNvPr>
          <p:cNvSpPr txBox="1"/>
          <p:nvPr/>
        </p:nvSpPr>
        <p:spPr>
          <a:xfrm>
            <a:off x="718964" y="988621"/>
            <a:ext cx="1038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Step4: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DPC Extension and search for the method--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/IWBEP/IF_MGW_APPL_SRV_RUNTIME</a:t>
            </a: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EXECUTE_ACTION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redefine the class</a:t>
            </a:r>
            <a:r>
              <a:rPr lang="en-US" dirty="0"/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method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16C1C1-2186-4E9D-9699-BA592905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6" y="1792510"/>
            <a:ext cx="5360873" cy="4604048"/>
          </a:xfrm>
          <a:prstGeom prst="rect">
            <a:avLst/>
          </a:prstGeom>
        </p:spPr>
      </p:pic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98651AD8-CA5F-4C55-A9A8-D071A84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53" y="1764358"/>
            <a:ext cx="5671124" cy="4566369"/>
          </a:xfrm>
          <a:prstGeom prst="rect">
            <a:avLst/>
          </a:prstGeom>
        </p:spPr>
      </p:pic>
      <p:sp>
        <p:nvSpPr>
          <p:cNvPr id="18" name="Arrow: Chevron 8">
            <a:extLst>
              <a:ext uri="{FF2B5EF4-FFF2-40B4-BE49-F238E27FC236}">
                <a16:creationId xmlns:a16="http://schemas.microsoft.com/office/drawing/2014/main" id="{6293501A-2BB1-4094-911A-1A095AE823BF}"/>
              </a:ext>
            </a:extLst>
          </p:cNvPr>
          <p:cNvSpPr/>
          <p:nvPr/>
        </p:nvSpPr>
        <p:spPr>
          <a:xfrm>
            <a:off x="5676900" y="3470565"/>
            <a:ext cx="718128" cy="8215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2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" y="1257594"/>
            <a:ext cx="107253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Extend Standard OData Service with use of following Steps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the standard app OData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the corresponding ABAP DDIC Structure for the entity to be extended.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custom GW project &amp; redefine the standard OData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custom fields to entities (you want to extend).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BADI for fetching and manipulating the new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Regenerate &amp; Register the new app.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8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088" y="419996"/>
            <a:ext cx="892498" cy="791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3121055"/>
            <a:ext cx="5382685" cy="3120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1" y="1224088"/>
            <a:ext cx="5484666" cy="2527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478" y="3891697"/>
            <a:ext cx="568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 – Add Standard OData Service in our Service Builder</a:t>
            </a:r>
          </a:p>
          <a:p>
            <a:r>
              <a:rPr lang="en-US" dirty="0">
                <a:solidFill>
                  <a:srgbClr val="202124"/>
                </a:solidFill>
              </a:rPr>
              <a:t>               “PAOC_TRV”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38078" y="2443897"/>
            <a:ext cx="476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2 – Go to Expense Entity Type and Grab the </a:t>
            </a:r>
          </a:p>
          <a:p>
            <a:r>
              <a:rPr lang="en-US" dirty="0">
                <a:solidFill>
                  <a:srgbClr val="202124"/>
                </a:solidFill>
              </a:rPr>
              <a:t>               ABAP Structure “SPAOC_TRV_EXPENSE”.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6139987" y="3121055"/>
            <a:ext cx="425913" cy="40954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36" y="2546595"/>
            <a:ext cx="5704762" cy="3923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7" y="1076216"/>
            <a:ext cx="4975193" cy="2901503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5641168" y="3022600"/>
            <a:ext cx="454068" cy="469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8578" y="3942497"/>
            <a:ext cx="505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3 – Go to se11 and See the Structure.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7078" y="2151797"/>
            <a:ext cx="553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4 – Append Structure “ZAB_SPAOC_TRV_EXPENSE”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45" y="4377153"/>
            <a:ext cx="6333333" cy="21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1" y="1116147"/>
            <a:ext cx="6342379" cy="27948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38755" y="1563036"/>
            <a:ext cx="4341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5 – Append 2 Fields </a:t>
            </a:r>
          </a:p>
          <a:p>
            <a:r>
              <a:rPr lang="en-US" dirty="0">
                <a:solidFill>
                  <a:srgbClr val="202124"/>
                </a:solidFill>
              </a:rPr>
              <a:t>                DOCUMENT_NUMBER</a:t>
            </a:r>
            <a:br>
              <a:rPr lang="en-US" dirty="0">
                <a:solidFill>
                  <a:srgbClr val="202124"/>
                </a:solidFill>
              </a:rPr>
            </a:br>
            <a:r>
              <a:rPr lang="en-US" dirty="0">
                <a:solidFill>
                  <a:srgbClr val="202124"/>
                </a:solidFill>
              </a:rPr>
              <a:t>                NO_EMPLOYEE.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527" y="5243867"/>
            <a:ext cx="505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6 – Go to Extras select Enhancement Category.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5934977" y="3875608"/>
            <a:ext cx="368838" cy="5225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0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25" y="3454772"/>
            <a:ext cx="6418945" cy="3082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30" y="1068199"/>
            <a:ext cx="5817233" cy="18634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21393" y="1101597"/>
            <a:ext cx="505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7 – Select “Can Be Enhanced ( Deep )”.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5568" y="4937353"/>
            <a:ext cx="4360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8 – See fields in our main Structure and               Activate it.</a:t>
            </a:r>
          </a:p>
        </p:txBody>
      </p:sp>
      <p:sp>
        <p:nvSpPr>
          <p:cNvPr id="5" name="Chevron 4"/>
          <p:cNvSpPr/>
          <p:nvPr/>
        </p:nvSpPr>
        <p:spPr>
          <a:xfrm rot="5340000">
            <a:off x="5643790" y="2882551"/>
            <a:ext cx="480098" cy="6150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9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633" y="3169421"/>
            <a:ext cx="5409712" cy="3266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1" y="1136049"/>
            <a:ext cx="4763652" cy="3529245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5780868" y="3429000"/>
            <a:ext cx="562006" cy="6020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5568" y="4937353"/>
            <a:ext cx="4360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9 – Create new project and Redefine</a:t>
            </a:r>
          </a:p>
          <a:p>
            <a:r>
              <a:rPr lang="en-US" dirty="0">
                <a:solidFill>
                  <a:srgbClr val="202124"/>
                </a:solidFill>
              </a:rPr>
              <a:t>                and Click on OData Service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84525" y="2475346"/>
            <a:ext cx="516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10 – Gave the Name of Standard OData Service </a:t>
            </a:r>
          </a:p>
          <a:p>
            <a:r>
              <a:rPr lang="en-US" dirty="0">
                <a:solidFill>
                  <a:srgbClr val="202124"/>
                </a:solidFill>
              </a:rPr>
              <a:t>                   and Click on Next.</a:t>
            </a:r>
          </a:p>
        </p:txBody>
      </p:sp>
    </p:spTree>
    <p:extLst>
      <p:ext uri="{BB962C8B-B14F-4D97-AF65-F5344CB8AC3E}">
        <p14:creationId xmlns:p14="http://schemas.microsoft.com/office/powerpoint/2010/main" val="374761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3800"/>
          <a:stretch/>
        </p:blipFill>
        <p:spPr>
          <a:xfrm>
            <a:off x="718478" y="5171195"/>
            <a:ext cx="8554312" cy="133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77" y="1107255"/>
            <a:ext cx="5669444" cy="3413574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 rot="5400000">
            <a:off x="4371365" y="4474740"/>
            <a:ext cx="592428" cy="6805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87921" y="1417734"/>
            <a:ext cx="5168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11 – Select all Field and Next.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72790" y="5111232"/>
            <a:ext cx="273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12 – Append two more Property</a:t>
            </a:r>
          </a:p>
        </p:txBody>
      </p:sp>
    </p:spTree>
    <p:extLst>
      <p:ext uri="{BB962C8B-B14F-4D97-AF65-F5344CB8AC3E}">
        <p14:creationId xmlns:p14="http://schemas.microsoft.com/office/powerpoint/2010/main" val="4496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088" y="419996"/>
            <a:ext cx="892498" cy="7913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Entity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1" y="1671271"/>
            <a:ext cx="8400000" cy="11333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2621" y="1295194"/>
            <a:ext cx="337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Type Properties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1" y="2869994"/>
            <a:ext cx="394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Type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07" y="3239326"/>
            <a:ext cx="9238095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4432"/>
          <a:stretch/>
        </p:blipFill>
        <p:spPr>
          <a:xfrm>
            <a:off x="4940300" y="4094289"/>
            <a:ext cx="3876456" cy="2700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15" y="856574"/>
            <a:ext cx="4318001" cy="2572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23283" b="45446"/>
          <a:stretch/>
        </p:blipFill>
        <p:spPr>
          <a:xfrm>
            <a:off x="698625" y="1053576"/>
            <a:ext cx="4448561" cy="2375424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692464" y="1674255"/>
            <a:ext cx="850006" cy="7984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7501587" y="3400142"/>
            <a:ext cx="531730" cy="7241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0221" y="3449734"/>
            <a:ext cx="4486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13 – Go to se18 Tcode and gave the </a:t>
            </a:r>
          </a:p>
          <a:p>
            <a:r>
              <a:rPr lang="en-US" dirty="0">
                <a:solidFill>
                  <a:srgbClr val="202124"/>
                </a:solidFill>
              </a:rPr>
              <a:t>BADI “PAOC_MY_TRAVEL_EXPENSES_BADI”.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16756" y="4121106"/>
            <a:ext cx="3172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14 – Go to se19 Tcode and Paste the Enhancement spot name “PAOC_MY_TRAVEL_EXPENSES”</a:t>
            </a:r>
          </a:p>
          <a:p>
            <a:r>
              <a:rPr lang="en-US" dirty="0">
                <a:solidFill>
                  <a:srgbClr val="202124"/>
                </a:solidFill>
              </a:rPr>
              <a:t>And Click on Create</a:t>
            </a:r>
          </a:p>
        </p:txBody>
      </p:sp>
    </p:spTree>
    <p:extLst>
      <p:ext uri="{BB962C8B-B14F-4D97-AF65-F5344CB8AC3E}">
        <p14:creationId xmlns:p14="http://schemas.microsoft.com/office/powerpoint/2010/main" val="2820666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941" y="2867925"/>
            <a:ext cx="4502875" cy="3490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7" y="2893683"/>
            <a:ext cx="6223407" cy="3272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1" y="1136049"/>
            <a:ext cx="7200000" cy="1314286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6860613" y="4314423"/>
            <a:ext cx="490014" cy="5128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rot="5400000">
            <a:off x="3619534" y="2383279"/>
            <a:ext cx="396014" cy="55170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9356" y="1162006"/>
            <a:ext cx="372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15 – Give Name of new Enhancement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63957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088" y="419996"/>
            <a:ext cx="892498" cy="7913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39" y="1673348"/>
            <a:ext cx="5799747" cy="3358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1" y="1675122"/>
            <a:ext cx="4514330" cy="3356875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259804" y="2910625"/>
            <a:ext cx="600084" cy="6954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1" y="5247904"/>
            <a:ext cx="451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16 – Click On Copy Sample Class and new Enhancement Implementation Created.</a:t>
            </a:r>
          </a:p>
        </p:txBody>
      </p:sp>
    </p:spTree>
    <p:extLst>
      <p:ext uri="{BB962C8B-B14F-4D97-AF65-F5344CB8AC3E}">
        <p14:creationId xmlns:p14="http://schemas.microsoft.com/office/powerpoint/2010/main" val="138786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OData Extension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2551714"/>
            <a:ext cx="11780952" cy="39142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5320" y="1272387"/>
            <a:ext cx="10515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Step 17 Register the Service and Regenerate it &amp; Test the Service in Browser for see the metadata .</a:t>
            </a:r>
          </a:p>
        </p:txBody>
      </p:sp>
    </p:spTree>
    <p:extLst>
      <p:ext uri="{BB962C8B-B14F-4D97-AF65-F5344CB8AC3E}">
        <p14:creationId xmlns:p14="http://schemas.microsoft.com/office/powerpoint/2010/main" val="41165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Get EntitySet for Sales Order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17" y="1601293"/>
            <a:ext cx="8673989" cy="48074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5320" y="1186629"/>
            <a:ext cx="884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DPC extension and redefine the method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SalesOrderSet Get EntitySet</a:t>
            </a:r>
            <a:endParaRPr lang="en-IN" b="1" dirty="0">
              <a:solidFill>
                <a:srgbClr val="B4DCFA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F807-9779-447C-A4FC-40A2A9E7A837}"/>
              </a:ext>
            </a:extLst>
          </p:cNvPr>
          <p:cNvSpPr txBox="1"/>
          <p:nvPr/>
        </p:nvSpPr>
        <p:spPr>
          <a:xfrm>
            <a:off x="1588" y="6488668"/>
            <a:ext cx="516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Click on the image to get Complete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88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sz="3600" dirty="0">
                <a:solidFill>
                  <a:prstClr val="black"/>
                </a:solidFill>
                <a:latin typeface="Cooper Black" panose="0208090404030B020404" pitchFamily="18" charset="0"/>
              </a:rPr>
              <a:t>Building Get Entity(Single Record) Method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1" y="1595666"/>
            <a:ext cx="10008386" cy="472209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55320" y="1186629"/>
            <a:ext cx="884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DPC extension and redefine the method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SalesOrderSet Get Entity</a:t>
            </a:r>
            <a:endParaRPr lang="en-IN" b="1" dirty="0">
              <a:solidFill>
                <a:srgbClr val="B4DCFA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Get Entity Set Method for OrderItems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472351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47" y="1881091"/>
            <a:ext cx="7522764" cy="428491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68199" y="1444209"/>
            <a:ext cx="884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Go to DPC extension and redefine the method for </a:t>
            </a:r>
            <a:r>
              <a:rPr lang="en-US" b="1" dirty="0">
                <a:solidFill>
                  <a:prstClr val="black"/>
                </a:solidFill>
                <a:cs typeface="Calibri" panose="020F0502020204030204" pitchFamily="34" charset="0"/>
              </a:rPr>
              <a:t>OrderItmsSet Get EntitySet</a:t>
            </a:r>
            <a:endParaRPr lang="en-IN" b="1" dirty="0">
              <a:solidFill>
                <a:srgbClr val="B4DCFA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8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Association Between Sales Order and Sales Order Item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863464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1" y="1845951"/>
            <a:ext cx="3620465" cy="2650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1" y="5510365"/>
            <a:ext cx="8133333" cy="400000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 rot="5400000">
            <a:off x="1879630" y="4466161"/>
            <a:ext cx="788044" cy="9669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979" y="2149766"/>
            <a:ext cx="6619048" cy="194285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30332" y="2910625"/>
            <a:ext cx="553792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Defining Deep Insert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504111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1" y="1026296"/>
            <a:ext cx="10608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</a:rPr>
              <a:t>Deep insert is </a:t>
            </a:r>
            <a:r>
              <a:rPr lang="en-US" b="1" dirty="0">
                <a:solidFill>
                  <a:srgbClr val="202124"/>
                </a:solidFill>
              </a:rPr>
              <a:t>used to POST the nested structure of feed/collections to the back-end system. It</a:t>
            </a:r>
            <a:r>
              <a:rPr lang="en-US" dirty="0">
                <a:solidFill>
                  <a:srgbClr val="202124"/>
                </a:solidFill>
              </a:rPr>
              <a:t> is opposite to the $expand in which we GET the nested structure of collections. By implementing this you can reduce the no. of OData calls made to the SAP NetWeaver Gateway server.</a:t>
            </a:r>
          </a:p>
          <a:p>
            <a:pPr algn="just"/>
            <a:r>
              <a:rPr lang="en-US" dirty="0"/>
              <a:t>SAP Gateway Deep Inset </a:t>
            </a:r>
            <a:r>
              <a:rPr lang="en-US" b="1" dirty="0"/>
              <a:t>allows to store hierarchical data like in our case Sales Order that has both header and item data</a:t>
            </a:r>
            <a:r>
              <a:rPr lang="en-US" dirty="0"/>
              <a:t> (one can not exist without another). ... Deep Inset is an opposite to $expand URI option.</a:t>
            </a:r>
          </a:p>
        </p:txBody>
      </p:sp>
    </p:spTree>
    <p:extLst>
      <p:ext uri="{BB962C8B-B14F-4D97-AF65-F5344CB8AC3E}">
        <p14:creationId xmlns:p14="http://schemas.microsoft.com/office/powerpoint/2010/main" val="205396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486808" y="3059668"/>
            <a:ext cx="52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42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EBA3E6-25D4-4BA0-BF9B-28343460C110}"/>
              </a:ext>
            </a:extLst>
          </p:cNvPr>
          <p:cNvSpPr txBox="1">
            <a:spLocks/>
          </p:cNvSpPr>
          <p:nvPr/>
        </p:nvSpPr>
        <p:spPr>
          <a:xfrm>
            <a:off x="655321" y="495335"/>
            <a:ext cx="10515600" cy="640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ooper Black" panose="0208090404030B020404" pitchFamily="18" charset="0"/>
              </a:rPr>
              <a:t>Building Deep Insert Scenario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831704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1" y="1588244"/>
            <a:ext cx="3983761" cy="2444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67" y="1537443"/>
            <a:ext cx="4034233" cy="2504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694" y="4202943"/>
            <a:ext cx="5440348" cy="2507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303" y="1078835"/>
            <a:ext cx="6124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Custom Table for Orders, Order Items and Products Data</a:t>
            </a:r>
          </a:p>
        </p:txBody>
      </p:sp>
      <p:sp>
        <p:nvSpPr>
          <p:cNvPr id="6" name="Oval 5"/>
          <p:cNvSpPr/>
          <p:nvPr/>
        </p:nvSpPr>
        <p:spPr>
          <a:xfrm>
            <a:off x="393700" y="1625600"/>
            <a:ext cx="636478" cy="6125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588000" y="1574800"/>
            <a:ext cx="636478" cy="6125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413000" y="4203700"/>
            <a:ext cx="636478" cy="6125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195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8426</TotalTime>
  <Words>959</Words>
  <Application>Microsoft Office PowerPoint</Application>
  <PresentationFormat>Widescreen</PresentationFormat>
  <Paragraphs>245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722</cp:revision>
  <dcterms:created xsi:type="dcterms:W3CDTF">2016-07-10T03:33:26Z</dcterms:created>
  <dcterms:modified xsi:type="dcterms:W3CDTF">2022-12-02T11:15:30Z</dcterms:modified>
</cp:coreProperties>
</file>