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6" r:id="rId4"/>
    <p:sldId id="259" r:id="rId5"/>
    <p:sldId id="260" r:id="rId6"/>
    <p:sldId id="261" r:id="rId7"/>
    <p:sldId id="262" r:id="rId8"/>
    <p:sldId id="265" r:id="rId9"/>
    <p:sldId id="263"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3722"/>
    <a:srgbClr val="034329"/>
    <a:srgbClr val="04643D"/>
    <a:srgbClr val="07B56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215EE-D297-AB26-BAB4-0918A90A12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2B491B1-6592-A2E7-0220-F74312464C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B633229-8415-EA81-C076-56754AFB5162}"/>
              </a:ext>
            </a:extLst>
          </p:cNvPr>
          <p:cNvSpPr>
            <a:spLocks noGrp="1"/>
          </p:cNvSpPr>
          <p:nvPr>
            <p:ph type="dt" sz="half" idx="10"/>
          </p:nvPr>
        </p:nvSpPr>
        <p:spPr/>
        <p:txBody>
          <a:bodyPr/>
          <a:lstStyle/>
          <a:p>
            <a:fld id="{4AD56D77-E087-49B0-8F15-7C6F25930B27}" type="datetimeFigureOut">
              <a:rPr lang="en-IN" smtClean="0"/>
              <a:t>11-05-2025</a:t>
            </a:fld>
            <a:endParaRPr lang="en-IN"/>
          </a:p>
        </p:txBody>
      </p:sp>
      <p:sp>
        <p:nvSpPr>
          <p:cNvPr id="5" name="Footer Placeholder 4">
            <a:extLst>
              <a:ext uri="{FF2B5EF4-FFF2-40B4-BE49-F238E27FC236}">
                <a16:creationId xmlns:a16="http://schemas.microsoft.com/office/drawing/2014/main" id="{1C0277CD-0D13-BF23-6B44-31F1CC3332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98F05E-5BA2-03B0-7ACA-3F07C01E9619}"/>
              </a:ext>
            </a:extLst>
          </p:cNvPr>
          <p:cNvSpPr>
            <a:spLocks noGrp="1"/>
          </p:cNvSpPr>
          <p:nvPr>
            <p:ph type="sldNum" sz="quarter" idx="12"/>
          </p:nvPr>
        </p:nvSpPr>
        <p:spPr/>
        <p:txBody>
          <a:bodyPr/>
          <a:lstStyle/>
          <a:p>
            <a:fld id="{AA6B35FF-A7DD-4BEA-B68C-2EC7FFFF183B}" type="slidenum">
              <a:rPr lang="en-IN" smtClean="0"/>
              <a:t>‹#›</a:t>
            </a:fld>
            <a:endParaRPr lang="en-IN"/>
          </a:p>
        </p:txBody>
      </p:sp>
    </p:spTree>
    <p:extLst>
      <p:ext uri="{BB962C8B-B14F-4D97-AF65-F5344CB8AC3E}">
        <p14:creationId xmlns:p14="http://schemas.microsoft.com/office/powerpoint/2010/main" val="2016043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4C925-0743-C811-F7E1-8EF7C089F3F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E7F8183-9202-3782-2231-610014B3FF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53DE05-4F34-B00E-1E4F-8FCE2C89EC8E}"/>
              </a:ext>
            </a:extLst>
          </p:cNvPr>
          <p:cNvSpPr>
            <a:spLocks noGrp="1"/>
          </p:cNvSpPr>
          <p:nvPr>
            <p:ph type="dt" sz="half" idx="10"/>
          </p:nvPr>
        </p:nvSpPr>
        <p:spPr/>
        <p:txBody>
          <a:bodyPr/>
          <a:lstStyle/>
          <a:p>
            <a:fld id="{4AD56D77-E087-49B0-8F15-7C6F25930B27}" type="datetimeFigureOut">
              <a:rPr lang="en-IN" smtClean="0"/>
              <a:t>11-05-2025</a:t>
            </a:fld>
            <a:endParaRPr lang="en-IN"/>
          </a:p>
        </p:txBody>
      </p:sp>
      <p:sp>
        <p:nvSpPr>
          <p:cNvPr id="5" name="Footer Placeholder 4">
            <a:extLst>
              <a:ext uri="{FF2B5EF4-FFF2-40B4-BE49-F238E27FC236}">
                <a16:creationId xmlns:a16="http://schemas.microsoft.com/office/drawing/2014/main" id="{C7110D37-730C-56A9-C845-F2D48723A4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8CC0B6-CC1C-E7FA-781F-645B99B39926}"/>
              </a:ext>
            </a:extLst>
          </p:cNvPr>
          <p:cNvSpPr>
            <a:spLocks noGrp="1"/>
          </p:cNvSpPr>
          <p:nvPr>
            <p:ph type="sldNum" sz="quarter" idx="12"/>
          </p:nvPr>
        </p:nvSpPr>
        <p:spPr/>
        <p:txBody>
          <a:bodyPr/>
          <a:lstStyle/>
          <a:p>
            <a:fld id="{AA6B35FF-A7DD-4BEA-B68C-2EC7FFFF183B}" type="slidenum">
              <a:rPr lang="en-IN" smtClean="0"/>
              <a:t>‹#›</a:t>
            </a:fld>
            <a:endParaRPr lang="en-IN"/>
          </a:p>
        </p:txBody>
      </p:sp>
    </p:spTree>
    <p:extLst>
      <p:ext uri="{BB962C8B-B14F-4D97-AF65-F5344CB8AC3E}">
        <p14:creationId xmlns:p14="http://schemas.microsoft.com/office/powerpoint/2010/main" val="393993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27E03D-8D2D-C4ED-7753-628C3F17137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93FFADB-FBCE-EE5E-1381-A204A09180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0C841D-7BC5-9FB9-25BE-94A9F19C541B}"/>
              </a:ext>
            </a:extLst>
          </p:cNvPr>
          <p:cNvSpPr>
            <a:spLocks noGrp="1"/>
          </p:cNvSpPr>
          <p:nvPr>
            <p:ph type="dt" sz="half" idx="10"/>
          </p:nvPr>
        </p:nvSpPr>
        <p:spPr/>
        <p:txBody>
          <a:bodyPr/>
          <a:lstStyle/>
          <a:p>
            <a:fld id="{4AD56D77-E087-49B0-8F15-7C6F25930B27}" type="datetimeFigureOut">
              <a:rPr lang="en-IN" smtClean="0"/>
              <a:t>11-05-2025</a:t>
            </a:fld>
            <a:endParaRPr lang="en-IN"/>
          </a:p>
        </p:txBody>
      </p:sp>
      <p:sp>
        <p:nvSpPr>
          <p:cNvPr id="5" name="Footer Placeholder 4">
            <a:extLst>
              <a:ext uri="{FF2B5EF4-FFF2-40B4-BE49-F238E27FC236}">
                <a16:creationId xmlns:a16="http://schemas.microsoft.com/office/drawing/2014/main" id="{DEE65257-A991-8304-686A-BA20647804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073489-46C1-ADC5-7C02-0254181D01E9}"/>
              </a:ext>
            </a:extLst>
          </p:cNvPr>
          <p:cNvSpPr>
            <a:spLocks noGrp="1"/>
          </p:cNvSpPr>
          <p:nvPr>
            <p:ph type="sldNum" sz="quarter" idx="12"/>
          </p:nvPr>
        </p:nvSpPr>
        <p:spPr/>
        <p:txBody>
          <a:bodyPr/>
          <a:lstStyle/>
          <a:p>
            <a:fld id="{AA6B35FF-A7DD-4BEA-B68C-2EC7FFFF183B}" type="slidenum">
              <a:rPr lang="en-IN" smtClean="0"/>
              <a:t>‹#›</a:t>
            </a:fld>
            <a:endParaRPr lang="en-IN"/>
          </a:p>
        </p:txBody>
      </p:sp>
    </p:spTree>
    <p:extLst>
      <p:ext uri="{BB962C8B-B14F-4D97-AF65-F5344CB8AC3E}">
        <p14:creationId xmlns:p14="http://schemas.microsoft.com/office/powerpoint/2010/main" val="679107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93BB-EA1E-1F43-EF1B-02587655448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B7178CF-1FAD-6AFC-0C5A-24C8425DF3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22664E-6916-A07E-35E3-55E530AD7BDF}"/>
              </a:ext>
            </a:extLst>
          </p:cNvPr>
          <p:cNvSpPr>
            <a:spLocks noGrp="1"/>
          </p:cNvSpPr>
          <p:nvPr>
            <p:ph type="dt" sz="half" idx="10"/>
          </p:nvPr>
        </p:nvSpPr>
        <p:spPr/>
        <p:txBody>
          <a:bodyPr/>
          <a:lstStyle/>
          <a:p>
            <a:fld id="{4AD56D77-E087-49B0-8F15-7C6F25930B27}" type="datetimeFigureOut">
              <a:rPr lang="en-IN" smtClean="0"/>
              <a:t>11-05-2025</a:t>
            </a:fld>
            <a:endParaRPr lang="en-IN"/>
          </a:p>
        </p:txBody>
      </p:sp>
      <p:sp>
        <p:nvSpPr>
          <p:cNvPr id="5" name="Footer Placeholder 4">
            <a:extLst>
              <a:ext uri="{FF2B5EF4-FFF2-40B4-BE49-F238E27FC236}">
                <a16:creationId xmlns:a16="http://schemas.microsoft.com/office/drawing/2014/main" id="{AADA6ADB-F6B4-377F-3373-AED0DB3755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285863-7A95-F711-81AA-3BF8D5B0E203}"/>
              </a:ext>
            </a:extLst>
          </p:cNvPr>
          <p:cNvSpPr>
            <a:spLocks noGrp="1"/>
          </p:cNvSpPr>
          <p:nvPr>
            <p:ph type="sldNum" sz="quarter" idx="12"/>
          </p:nvPr>
        </p:nvSpPr>
        <p:spPr/>
        <p:txBody>
          <a:bodyPr/>
          <a:lstStyle/>
          <a:p>
            <a:fld id="{AA6B35FF-A7DD-4BEA-B68C-2EC7FFFF183B}" type="slidenum">
              <a:rPr lang="en-IN" smtClean="0"/>
              <a:t>‹#›</a:t>
            </a:fld>
            <a:endParaRPr lang="en-IN"/>
          </a:p>
        </p:txBody>
      </p:sp>
    </p:spTree>
    <p:extLst>
      <p:ext uri="{BB962C8B-B14F-4D97-AF65-F5344CB8AC3E}">
        <p14:creationId xmlns:p14="http://schemas.microsoft.com/office/powerpoint/2010/main" val="4159435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9801-7CEB-6659-7EF9-C2FA85CF2B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504EBBB-9ED2-EF9E-D347-B6DDFCB3FD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F80121-AB50-7F35-0907-8E407A8860F1}"/>
              </a:ext>
            </a:extLst>
          </p:cNvPr>
          <p:cNvSpPr>
            <a:spLocks noGrp="1"/>
          </p:cNvSpPr>
          <p:nvPr>
            <p:ph type="dt" sz="half" idx="10"/>
          </p:nvPr>
        </p:nvSpPr>
        <p:spPr/>
        <p:txBody>
          <a:bodyPr/>
          <a:lstStyle/>
          <a:p>
            <a:fld id="{4AD56D77-E087-49B0-8F15-7C6F25930B27}" type="datetimeFigureOut">
              <a:rPr lang="en-IN" smtClean="0"/>
              <a:t>11-05-2025</a:t>
            </a:fld>
            <a:endParaRPr lang="en-IN"/>
          </a:p>
        </p:txBody>
      </p:sp>
      <p:sp>
        <p:nvSpPr>
          <p:cNvPr id="5" name="Footer Placeholder 4">
            <a:extLst>
              <a:ext uri="{FF2B5EF4-FFF2-40B4-BE49-F238E27FC236}">
                <a16:creationId xmlns:a16="http://schemas.microsoft.com/office/drawing/2014/main" id="{A9A5DFE7-D2AD-6441-ED27-41B863CEAB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067208-9D2C-7126-CE1F-9ABD90918150}"/>
              </a:ext>
            </a:extLst>
          </p:cNvPr>
          <p:cNvSpPr>
            <a:spLocks noGrp="1"/>
          </p:cNvSpPr>
          <p:nvPr>
            <p:ph type="sldNum" sz="quarter" idx="12"/>
          </p:nvPr>
        </p:nvSpPr>
        <p:spPr/>
        <p:txBody>
          <a:bodyPr/>
          <a:lstStyle/>
          <a:p>
            <a:fld id="{AA6B35FF-A7DD-4BEA-B68C-2EC7FFFF183B}" type="slidenum">
              <a:rPr lang="en-IN" smtClean="0"/>
              <a:t>‹#›</a:t>
            </a:fld>
            <a:endParaRPr lang="en-IN"/>
          </a:p>
        </p:txBody>
      </p:sp>
    </p:spTree>
    <p:extLst>
      <p:ext uri="{BB962C8B-B14F-4D97-AF65-F5344CB8AC3E}">
        <p14:creationId xmlns:p14="http://schemas.microsoft.com/office/powerpoint/2010/main" val="1180571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8E177-6486-9CE2-3C03-A02CCF43C4E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92415E6-CE24-0275-95F3-65EBBE4C09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5FE25B1-0F16-6C2B-FF27-DADD5A4EDD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2C25200-3EFA-E839-D7C0-9B61CAA47711}"/>
              </a:ext>
            </a:extLst>
          </p:cNvPr>
          <p:cNvSpPr>
            <a:spLocks noGrp="1"/>
          </p:cNvSpPr>
          <p:nvPr>
            <p:ph type="dt" sz="half" idx="10"/>
          </p:nvPr>
        </p:nvSpPr>
        <p:spPr/>
        <p:txBody>
          <a:bodyPr/>
          <a:lstStyle/>
          <a:p>
            <a:fld id="{4AD56D77-E087-49B0-8F15-7C6F25930B27}" type="datetimeFigureOut">
              <a:rPr lang="en-IN" smtClean="0"/>
              <a:t>11-05-2025</a:t>
            </a:fld>
            <a:endParaRPr lang="en-IN"/>
          </a:p>
        </p:txBody>
      </p:sp>
      <p:sp>
        <p:nvSpPr>
          <p:cNvPr id="6" name="Footer Placeholder 5">
            <a:extLst>
              <a:ext uri="{FF2B5EF4-FFF2-40B4-BE49-F238E27FC236}">
                <a16:creationId xmlns:a16="http://schemas.microsoft.com/office/drawing/2014/main" id="{9588387C-A4A8-889A-D37A-CEBF7384B7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ABE7BE-527A-AF43-4E17-EF08584CD0FE}"/>
              </a:ext>
            </a:extLst>
          </p:cNvPr>
          <p:cNvSpPr>
            <a:spLocks noGrp="1"/>
          </p:cNvSpPr>
          <p:nvPr>
            <p:ph type="sldNum" sz="quarter" idx="12"/>
          </p:nvPr>
        </p:nvSpPr>
        <p:spPr/>
        <p:txBody>
          <a:bodyPr/>
          <a:lstStyle/>
          <a:p>
            <a:fld id="{AA6B35FF-A7DD-4BEA-B68C-2EC7FFFF183B}" type="slidenum">
              <a:rPr lang="en-IN" smtClean="0"/>
              <a:t>‹#›</a:t>
            </a:fld>
            <a:endParaRPr lang="en-IN"/>
          </a:p>
        </p:txBody>
      </p:sp>
    </p:spTree>
    <p:extLst>
      <p:ext uri="{BB962C8B-B14F-4D97-AF65-F5344CB8AC3E}">
        <p14:creationId xmlns:p14="http://schemas.microsoft.com/office/powerpoint/2010/main" val="2877269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7BA4A-0EB3-9A6D-4D30-C87FAE5071E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AC7B9A5-436C-BA39-E8F4-407D5821A7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940DC2-71EC-6249-7911-64779DB925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25A510A-EA8D-E66A-2D4A-EB7B2FFD8B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4A520B-2AA8-3FB5-FFEB-9DFE33823B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CAE98E8-8C8F-B10D-0B68-8B6AF70DEE5B}"/>
              </a:ext>
            </a:extLst>
          </p:cNvPr>
          <p:cNvSpPr>
            <a:spLocks noGrp="1"/>
          </p:cNvSpPr>
          <p:nvPr>
            <p:ph type="dt" sz="half" idx="10"/>
          </p:nvPr>
        </p:nvSpPr>
        <p:spPr/>
        <p:txBody>
          <a:bodyPr/>
          <a:lstStyle/>
          <a:p>
            <a:fld id="{4AD56D77-E087-49B0-8F15-7C6F25930B27}" type="datetimeFigureOut">
              <a:rPr lang="en-IN" smtClean="0"/>
              <a:t>11-05-2025</a:t>
            </a:fld>
            <a:endParaRPr lang="en-IN"/>
          </a:p>
        </p:txBody>
      </p:sp>
      <p:sp>
        <p:nvSpPr>
          <p:cNvPr id="8" name="Footer Placeholder 7">
            <a:extLst>
              <a:ext uri="{FF2B5EF4-FFF2-40B4-BE49-F238E27FC236}">
                <a16:creationId xmlns:a16="http://schemas.microsoft.com/office/drawing/2014/main" id="{2AA011F1-8057-3D32-2857-03E1AF006B7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0D6EABA-F14D-11A7-E345-559823BBDA13}"/>
              </a:ext>
            </a:extLst>
          </p:cNvPr>
          <p:cNvSpPr>
            <a:spLocks noGrp="1"/>
          </p:cNvSpPr>
          <p:nvPr>
            <p:ph type="sldNum" sz="quarter" idx="12"/>
          </p:nvPr>
        </p:nvSpPr>
        <p:spPr/>
        <p:txBody>
          <a:bodyPr/>
          <a:lstStyle/>
          <a:p>
            <a:fld id="{AA6B35FF-A7DD-4BEA-B68C-2EC7FFFF183B}" type="slidenum">
              <a:rPr lang="en-IN" smtClean="0"/>
              <a:t>‹#›</a:t>
            </a:fld>
            <a:endParaRPr lang="en-IN"/>
          </a:p>
        </p:txBody>
      </p:sp>
    </p:spTree>
    <p:extLst>
      <p:ext uri="{BB962C8B-B14F-4D97-AF65-F5344CB8AC3E}">
        <p14:creationId xmlns:p14="http://schemas.microsoft.com/office/powerpoint/2010/main" val="1512535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17AA8-61AE-7E30-08F6-F2F5CB08D92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DE97377-E79C-AB9A-1099-08D0B5452554}"/>
              </a:ext>
            </a:extLst>
          </p:cNvPr>
          <p:cNvSpPr>
            <a:spLocks noGrp="1"/>
          </p:cNvSpPr>
          <p:nvPr>
            <p:ph type="dt" sz="half" idx="10"/>
          </p:nvPr>
        </p:nvSpPr>
        <p:spPr/>
        <p:txBody>
          <a:bodyPr/>
          <a:lstStyle/>
          <a:p>
            <a:fld id="{4AD56D77-E087-49B0-8F15-7C6F25930B27}" type="datetimeFigureOut">
              <a:rPr lang="en-IN" smtClean="0"/>
              <a:t>11-05-2025</a:t>
            </a:fld>
            <a:endParaRPr lang="en-IN"/>
          </a:p>
        </p:txBody>
      </p:sp>
      <p:sp>
        <p:nvSpPr>
          <p:cNvPr id="4" name="Footer Placeholder 3">
            <a:extLst>
              <a:ext uri="{FF2B5EF4-FFF2-40B4-BE49-F238E27FC236}">
                <a16:creationId xmlns:a16="http://schemas.microsoft.com/office/drawing/2014/main" id="{AF61E707-A95A-1BA6-1AA5-7DB423621EF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67E4AEA-CB19-1678-7BF8-729003FD6335}"/>
              </a:ext>
            </a:extLst>
          </p:cNvPr>
          <p:cNvSpPr>
            <a:spLocks noGrp="1"/>
          </p:cNvSpPr>
          <p:nvPr>
            <p:ph type="sldNum" sz="quarter" idx="12"/>
          </p:nvPr>
        </p:nvSpPr>
        <p:spPr/>
        <p:txBody>
          <a:bodyPr/>
          <a:lstStyle/>
          <a:p>
            <a:fld id="{AA6B35FF-A7DD-4BEA-B68C-2EC7FFFF183B}" type="slidenum">
              <a:rPr lang="en-IN" smtClean="0"/>
              <a:t>‹#›</a:t>
            </a:fld>
            <a:endParaRPr lang="en-IN"/>
          </a:p>
        </p:txBody>
      </p:sp>
    </p:spTree>
    <p:extLst>
      <p:ext uri="{BB962C8B-B14F-4D97-AF65-F5344CB8AC3E}">
        <p14:creationId xmlns:p14="http://schemas.microsoft.com/office/powerpoint/2010/main" val="3694905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69A4B0-EC67-8004-320C-E38814E6AE55}"/>
              </a:ext>
            </a:extLst>
          </p:cNvPr>
          <p:cNvSpPr>
            <a:spLocks noGrp="1"/>
          </p:cNvSpPr>
          <p:nvPr>
            <p:ph type="dt" sz="half" idx="10"/>
          </p:nvPr>
        </p:nvSpPr>
        <p:spPr/>
        <p:txBody>
          <a:bodyPr/>
          <a:lstStyle/>
          <a:p>
            <a:fld id="{4AD56D77-E087-49B0-8F15-7C6F25930B27}" type="datetimeFigureOut">
              <a:rPr lang="en-IN" smtClean="0"/>
              <a:t>11-05-2025</a:t>
            </a:fld>
            <a:endParaRPr lang="en-IN"/>
          </a:p>
        </p:txBody>
      </p:sp>
      <p:sp>
        <p:nvSpPr>
          <p:cNvPr id="3" name="Footer Placeholder 2">
            <a:extLst>
              <a:ext uri="{FF2B5EF4-FFF2-40B4-BE49-F238E27FC236}">
                <a16:creationId xmlns:a16="http://schemas.microsoft.com/office/drawing/2014/main" id="{D47570D2-A42D-1C27-5A1A-B433D151878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21903B6-259D-EC95-73BD-4F3BF835665E}"/>
              </a:ext>
            </a:extLst>
          </p:cNvPr>
          <p:cNvSpPr>
            <a:spLocks noGrp="1"/>
          </p:cNvSpPr>
          <p:nvPr>
            <p:ph type="sldNum" sz="quarter" idx="12"/>
          </p:nvPr>
        </p:nvSpPr>
        <p:spPr/>
        <p:txBody>
          <a:bodyPr/>
          <a:lstStyle/>
          <a:p>
            <a:fld id="{AA6B35FF-A7DD-4BEA-B68C-2EC7FFFF183B}" type="slidenum">
              <a:rPr lang="en-IN" smtClean="0"/>
              <a:t>‹#›</a:t>
            </a:fld>
            <a:endParaRPr lang="en-IN"/>
          </a:p>
        </p:txBody>
      </p:sp>
    </p:spTree>
    <p:extLst>
      <p:ext uri="{BB962C8B-B14F-4D97-AF65-F5344CB8AC3E}">
        <p14:creationId xmlns:p14="http://schemas.microsoft.com/office/powerpoint/2010/main" val="2630233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8669D-CF28-7F8E-2839-715839CFAA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A27040E-7379-F864-59C8-F00878A466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B62AECF-1E2E-31D7-3063-BDCA5359C9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225D88-F87B-49D8-0178-1BD385151429}"/>
              </a:ext>
            </a:extLst>
          </p:cNvPr>
          <p:cNvSpPr>
            <a:spLocks noGrp="1"/>
          </p:cNvSpPr>
          <p:nvPr>
            <p:ph type="dt" sz="half" idx="10"/>
          </p:nvPr>
        </p:nvSpPr>
        <p:spPr/>
        <p:txBody>
          <a:bodyPr/>
          <a:lstStyle/>
          <a:p>
            <a:fld id="{4AD56D77-E087-49B0-8F15-7C6F25930B27}" type="datetimeFigureOut">
              <a:rPr lang="en-IN" smtClean="0"/>
              <a:t>11-05-2025</a:t>
            </a:fld>
            <a:endParaRPr lang="en-IN"/>
          </a:p>
        </p:txBody>
      </p:sp>
      <p:sp>
        <p:nvSpPr>
          <p:cNvPr id="6" name="Footer Placeholder 5">
            <a:extLst>
              <a:ext uri="{FF2B5EF4-FFF2-40B4-BE49-F238E27FC236}">
                <a16:creationId xmlns:a16="http://schemas.microsoft.com/office/drawing/2014/main" id="{E7EF538F-5B87-BDD6-4520-1C03FC7A37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AEDDF54-397B-C78A-83AC-29C4D1494EC8}"/>
              </a:ext>
            </a:extLst>
          </p:cNvPr>
          <p:cNvSpPr>
            <a:spLocks noGrp="1"/>
          </p:cNvSpPr>
          <p:nvPr>
            <p:ph type="sldNum" sz="quarter" idx="12"/>
          </p:nvPr>
        </p:nvSpPr>
        <p:spPr/>
        <p:txBody>
          <a:bodyPr/>
          <a:lstStyle/>
          <a:p>
            <a:fld id="{AA6B35FF-A7DD-4BEA-B68C-2EC7FFFF183B}" type="slidenum">
              <a:rPr lang="en-IN" smtClean="0"/>
              <a:t>‹#›</a:t>
            </a:fld>
            <a:endParaRPr lang="en-IN"/>
          </a:p>
        </p:txBody>
      </p:sp>
    </p:spTree>
    <p:extLst>
      <p:ext uri="{BB962C8B-B14F-4D97-AF65-F5344CB8AC3E}">
        <p14:creationId xmlns:p14="http://schemas.microsoft.com/office/powerpoint/2010/main" val="149776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3FDF1-CC3D-5E3C-877F-79D16017F1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142A58F-BA4F-DAD6-FE52-B3EA4EB99E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6FF6FD3-8060-771D-969B-82B5A56D81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B22AE6-E74E-0795-CD7D-ECC6C1BBE17D}"/>
              </a:ext>
            </a:extLst>
          </p:cNvPr>
          <p:cNvSpPr>
            <a:spLocks noGrp="1"/>
          </p:cNvSpPr>
          <p:nvPr>
            <p:ph type="dt" sz="half" idx="10"/>
          </p:nvPr>
        </p:nvSpPr>
        <p:spPr/>
        <p:txBody>
          <a:bodyPr/>
          <a:lstStyle/>
          <a:p>
            <a:fld id="{4AD56D77-E087-49B0-8F15-7C6F25930B27}" type="datetimeFigureOut">
              <a:rPr lang="en-IN" smtClean="0"/>
              <a:t>11-05-2025</a:t>
            </a:fld>
            <a:endParaRPr lang="en-IN"/>
          </a:p>
        </p:txBody>
      </p:sp>
      <p:sp>
        <p:nvSpPr>
          <p:cNvPr id="6" name="Footer Placeholder 5">
            <a:extLst>
              <a:ext uri="{FF2B5EF4-FFF2-40B4-BE49-F238E27FC236}">
                <a16:creationId xmlns:a16="http://schemas.microsoft.com/office/drawing/2014/main" id="{F06AE077-784B-C712-DEBA-BC5DEE1C89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710DCD-340B-441E-B543-CD21F563BB32}"/>
              </a:ext>
            </a:extLst>
          </p:cNvPr>
          <p:cNvSpPr>
            <a:spLocks noGrp="1"/>
          </p:cNvSpPr>
          <p:nvPr>
            <p:ph type="sldNum" sz="quarter" idx="12"/>
          </p:nvPr>
        </p:nvSpPr>
        <p:spPr/>
        <p:txBody>
          <a:bodyPr/>
          <a:lstStyle/>
          <a:p>
            <a:fld id="{AA6B35FF-A7DD-4BEA-B68C-2EC7FFFF183B}" type="slidenum">
              <a:rPr lang="en-IN" smtClean="0"/>
              <a:t>‹#›</a:t>
            </a:fld>
            <a:endParaRPr lang="en-IN"/>
          </a:p>
        </p:txBody>
      </p:sp>
    </p:spTree>
    <p:extLst>
      <p:ext uri="{BB962C8B-B14F-4D97-AF65-F5344CB8AC3E}">
        <p14:creationId xmlns:p14="http://schemas.microsoft.com/office/powerpoint/2010/main" val="4093951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C72111-5A28-3031-FA4E-FECD1468D7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5C0D495-20D0-5BD3-E82E-16CB7F3123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B0E192-7D7E-FC86-BD81-F62E060E91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D56D77-E087-49B0-8F15-7C6F25930B27}" type="datetimeFigureOut">
              <a:rPr lang="en-IN" smtClean="0"/>
              <a:t>11-05-2025</a:t>
            </a:fld>
            <a:endParaRPr lang="en-IN"/>
          </a:p>
        </p:txBody>
      </p:sp>
      <p:sp>
        <p:nvSpPr>
          <p:cNvPr id="5" name="Footer Placeholder 4">
            <a:extLst>
              <a:ext uri="{FF2B5EF4-FFF2-40B4-BE49-F238E27FC236}">
                <a16:creationId xmlns:a16="http://schemas.microsoft.com/office/drawing/2014/main" id="{84AF42C0-A650-AA15-C023-F989FA7ED5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E70F9B9-34A9-1ED6-394D-8DB7A1F6F1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6B35FF-A7DD-4BEA-B68C-2EC7FFFF183B}" type="slidenum">
              <a:rPr lang="en-IN" smtClean="0"/>
              <a:t>‹#›</a:t>
            </a:fld>
            <a:endParaRPr lang="en-IN"/>
          </a:p>
        </p:txBody>
      </p:sp>
    </p:spTree>
    <p:extLst>
      <p:ext uri="{BB962C8B-B14F-4D97-AF65-F5344CB8AC3E}">
        <p14:creationId xmlns:p14="http://schemas.microsoft.com/office/powerpoint/2010/main" val="9892269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FC5CE3-F652-D97E-4577-DB20EF232FCB}"/>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D6EA1949-F4F2-2DD0-0591-D19F5DF3CC46}"/>
              </a:ext>
            </a:extLst>
          </p:cNvPr>
          <p:cNvSpPr/>
          <p:nvPr/>
        </p:nvSpPr>
        <p:spPr>
          <a:xfrm>
            <a:off x="0" y="0"/>
            <a:ext cx="12192000" cy="7182658"/>
          </a:xfrm>
          <a:prstGeom prst="rect">
            <a:avLst/>
          </a:prstGeom>
          <a:solidFill>
            <a:srgbClr val="033722">
              <a:alpha val="92941"/>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2" name="Picture 11">
            <a:extLst>
              <a:ext uri="{FF2B5EF4-FFF2-40B4-BE49-F238E27FC236}">
                <a16:creationId xmlns:a16="http://schemas.microsoft.com/office/drawing/2014/main" id="{BF4643AB-D61C-2ABC-E9E7-2B5D6DBB6F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755" y="0"/>
            <a:ext cx="10858490" cy="7182658"/>
          </a:xfrm>
          <a:prstGeom prst="rect">
            <a:avLst/>
          </a:prstGeom>
        </p:spPr>
      </p:pic>
    </p:spTree>
    <p:extLst>
      <p:ext uri="{BB962C8B-B14F-4D97-AF65-F5344CB8AC3E}">
        <p14:creationId xmlns:p14="http://schemas.microsoft.com/office/powerpoint/2010/main" val="3837837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52F3F5-FB54-729D-CA93-4A2FC682BFFA}"/>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F99303FE-1FD4-37B0-2F24-57189BA3467A}"/>
              </a:ext>
            </a:extLst>
          </p:cNvPr>
          <p:cNvPicPr>
            <a:picLocks noChangeAspect="1"/>
          </p:cNvPicPr>
          <p:nvPr/>
        </p:nvPicPr>
        <p:blipFill>
          <a:blip r:embed="rId2"/>
          <a:stretch>
            <a:fillRect/>
          </a:stretch>
        </p:blipFill>
        <p:spPr>
          <a:xfrm>
            <a:off x="0" y="-13802"/>
            <a:ext cx="12192000" cy="7182658"/>
          </a:xfrm>
          <a:prstGeom prst="rect">
            <a:avLst/>
          </a:prstGeom>
        </p:spPr>
      </p:pic>
      <p:sp>
        <p:nvSpPr>
          <p:cNvPr id="6" name="Rectangle 5">
            <a:extLst>
              <a:ext uri="{FF2B5EF4-FFF2-40B4-BE49-F238E27FC236}">
                <a16:creationId xmlns:a16="http://schemas.microsoft.com/office/drawing/2014/main" id="{C68FCBA0-6AB1-84DC-6671-FDD404442E59}"/>
              </a:ext>
            </a:extLst>
          </p:cNvPr>
          <p:cNvSpPr/>
          <p:nvPr/>
        </p:nvSpPr>
        <p:spPr>
          <a:xfrm>
            <a:off x="0" y="-13802"/>
            <a:ext cx="12192000" cy="7182658"/>
          </a:xfrm>
          <a:prstGeom prst="rect">
            <a:avLst/>
          </a:prstGeom>
          <a:solidFill>
            <a:srgbClr val="033722">
              <a:alpha val="92941"/>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2">
            <a:extLst>
              <a:ext uri="{FF2B5EF4-FFF2-40B4-BE49-F238E27FC236}">
                <a16:creationId xmlns:a16="http://schemas.microsoft.com/office/drawing/2014/main" id="{D95B9ADF-D9B4-4CE0-D55F-8DC714409447}"/>
              </a:ext>
            </a:extLst>
          </p:cNvPr>
          <p:cNvSpPr txBox="1"/>
          <p:nvPr/>
        </p:nvSpPr>
        <p:spPr>
          <a:xfrm>
            <a:off x="371473" y="1028701"/>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2800" b="1" dirty="0">
                <a:solidFill>
                  <a:schemeClr val="bg1"/>
                </a:solidFill>
                <a:latin typeface="Arial Rounded MT Bold" panose="020F0704030504030204" pitchFamily="34" charset="0"/>
                <a:ea typeface="Segoe UI Black" panose="020B0A02040204020203" pitchFamily="34" charset="0"/>
              </a:rPr>
              <a:t>ARTISTS ANALYSIS</a:t>
            </a:r>
          </a:p>
        </p:txBody>
      </p:sp>
      <p:pic>
        <p:nvPicPr>
          <p:cNvPr id="4" name="Picture 3">
            <a:extLst>
              <a:ext uri="{FF2B5EF4-FFF2-40B4-BE49-F238E27FC236}">
                <a16:creationId xmlns:a16="http://schemas.microsoft.com/office/drawing/2014/main" id="{379E8CB8-0DE4-4C52-19F1-A0AC75ED3949}"/>
              </a:ext>
            </a:extLst>
          </p:cNvPr>
          <p:cNvPicPr>
            <a:picLocks noChangeAspect="1"/>
          </p:cNvPicPr>
          <p:nvPr/>
        </p:nvPicPr>
        <p:blipFill>
          <a:blip r:embed="rId3">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tretch>
            <a:fillRect/>
          </a:stretch>
        </p:blipFill>
        <p:spPr>
          <a:xfrm>
            <a:off x="4630340" y="-1008460"/>
            <a:ext cx="2931320" cy="2931320"/>
          </a:xfrm>
          <a:prstGeom prst="rect">
            <a:avLst/>
          </a:prstGeom>
        </p:spPr>
      </p:pic>
      <p:sp>
        <p:nvSpPr>
          <p:cNvPr id="7" name="TextBox 6">
            <a:extLst>
              <a:ext uri="{FF2B5EF4-FFF2-40B4-BE49-F238E27FC236}">
                <a16:creationId xmlns:a16="http://schemas.microsoft.com/office/drawing/2014/main" id="{D84DA46E-830A-A0B2-FC64-71018BD5919F}"/>
              </a:ext>
            </a:extLst>
          </p:cNvPr>
          <p:cNvSpPr txBox="1"/>
          <p:nvPr/>
        </p:nvSpPr>
        <p:spPr>
          <a:xfrm>
            <a:off x="390524" y="2283945"/>
            <a:ext cx="11296651" cy="3747436"/>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sz="1600" b="1" dirty="0">
                <a:solidFill>
                  <a:schemeClr val="accent4">
                    <a:lumMod val="40000"/>
                    <a:lumOff val="60000"/>
                  </a:schemeClr>
                </a:solidFill>
              </a:rPr>
              <a:t>Total Artists Played Over Time</a:t>
            </a:r>
            <a:r>
              <a:rPr lang="en-US" sz="1600" dirty="0">
                <a:solidFill>
                  <a:schemeClr val="accent4">
                    <a:lumMod val="40000"/>
                    <a:lumOff val="60000"/>
                  </a:schemeClr>
                </a:solidFill>
              </a:rPr>
              <a:t> – </a:t>
            </a:r>
            <a:r>
              <a:rPr lang="en-US" sz="1600" dirty="0">
                <a:solidFill>
                  <a:schemeClr val="bg1">
                    <a:lumMod val="95000"/>
                  </a:schemeClr>
                </a:solidFill>
              </a:rPr>
              <a:t>Artist listening trends across years evolves have increased gradually, </a:t>
            </a:r>
            <a:r>
              <a:rPr lang="en-US" sz="1600" b="1" u="sng" dirty="0">
                <a:solidFill>
                  <a:srgbClr val="FF0000"/>
                </a:solidFill>
              </a:rPr>
              <a:t>4112</a:t>
            </a:r>
            <a:r>
              <a:rPr lang="en-US" sz="1600" dirty="0">
                <a:solidFill>
                  <a:schemeClr val="bg1">
                    <a:lumMod val="95000"/>
                  </a:schemeClr>
                </a:solidFill>
              </a:rPr>
              <a:t> artist played over time.</a:t>
            </a:r>
          </a:p>
          <a:p>
            <a:pPr marL="285750" indent="-285750">
              <a:lnSpc>
                <a:spcPct val="150000"/>
              </a:lnSpc>
              <a:buFont typeface="Wingdings" panose="05000000000000000000" pitchFamily="2" charset="2"/>
              <a:buChar char="q"/>
            </a:pPr>
            <a:r>
              <a:rPr lang="en-US" sz="1600" b="1" dirty="0">
                <a:solidFill>
                  <a:schemeClr val="accent4">
                    <a:lumMod val="40000"/>
                    <a:lumOff val="60000"/>
                  </a:schemeClr>
                </a:solidFill>
              </a:rPr>
              <a:t>Number of Artists Listened by Year</a:t>
            </a:r>
            <a:r>
              <a:rPr lang="en-US" sz="1600" dirty="0">
                <a:solidFill>
                  <a:schemeClr val="accent4">
                    <a:lumMod val="40000"/>
                    <a:lumOff val="60000"/>
                  </a:schemeClr>
                </a:solidFill>
              </a:rPr>
              <a:t> – </a:t>
            </a:r>
            <a:r>
              <a:rPr lang="en-US" sz="1600" dirty="0">
                <a:solidFill>
                  <a:schemeClr val="bg1">
                    <a:lumMod val="95000"/>
                  </a:schemeClr>
                </a:solidFill>
              </a:rPr>
              <a:t>As per analysis annual listening habits and artist diversity is increased consistently, minimum no. of artist are </a:t>
            </a:r>
            <a:r>
              <a:rPr lang="en-US" sz="1600" b="1" u="sng" dirty="0">
                <a:solidFill>
                  <a:srgbClr val="FF0000"/>
                </a:solidFill>
              </a:rPr>
              <a:t>21 </a:t>
            </a:r>
            <a:r>
              <a:rPr lang="en-US" sz="1600" b="1" dirty="0">
                <a:solidFill>
                  <a:srgbClr val="FF0000"/>
                </a:solidFill>
              </a:rPr>
              <a:t>(</a:t>
            </a:r>
            <a:r>
              <a:rPr lang="en-US" sz="1600" b="1" u="sng" dirty="0">
                <a:solidFill>
                  <a:srgbClr val="FF0000"/>
                </a:solidFill>
              </a:rPr>
              <a:t>in 2014</a:t>
            </a:r>
            <a:r>
              <a:rPr lang="en-US" sz="1600" b="1" dirty="0">
                <a:solidFill>
                  <a:srgbClr val="FF0000"/>
                </a:solidFill>
              </a:rPr>
              <a:t>) </a:t>
            </a:r>
            <a:r>
              <a:rPr lang="en-US" sz="1600" dirty="0">
                <a:solidFill>
                  <a:schemeClr val="bg1">
                    <a:lumMod val="95000"/>
                  </a:schemeClr>
                </a:solidFill>
              </a:rPr>
              <a:t>and maximum no.</a:t>
            </a:r>
            <a:r>
              <a:rPr lang="en-US" sz="1600" dirty="0">
                <a:solidFill>
                  <a:schemeClr val="accent5">
                    <a:lumMod val="40000"/>
                    <a:lumOff val="60000"/>
                  </a:schemeClr>
                </a:solidFill>
              </a:rPr>
              <a:t> of artist are </a:t>
            </a:r>
            <a:r>
              <a:rPr lang="en-US" sz="1600" b="1" u="sng" dirty="0">
                <a:solidFill>
                  <a:srgbClr val="FF0000"/>
                </a:solidFill>
              </a:rPr>
              <a:t>1578 </a:t>
            </a:r>
            <a:r>
              <a:rPr lang="en-US" sz="1600" b="1" dirty="0">
                <a:solidFill>
                  <a:srgbClr val="FF0000"/>
                </a:solidFill>
              </a:rPr>
              <a:t>(</a:t>
            </a:r>
            <a:r>
              <a:rPr lang="en-US" sz="1600" b="1" u="sng" dirty="0">
                <a:solidFill>
                  <a:srgbClr val="FF0000"/>
                </a:solidFill>
              </a:rPr>
              <a:t>in 2021</a:t>
            </a:r>
            <a:r>
              <a:rPr lang="en-US" sz="1600" b="1" dirty="0">
                <a:solidFill>
                  <a:srgbClr val="FF0000"/>
                </a:solidFill>
              </a:rPr>
              <a:t>)</a:t>
            </a:r>
            <a:r>
              <a:rPr lang="en-US" sz="1600" dirty="0">
                <a:solidFill>
                  <a:schemeClr val="accent5">
                    <a:lumMod val="40000"/>
                    <a:lumOff val="60000"/>
                  </a:schemeClr>
                </a:solidFill>
              </a:rPr>
              <a:t>.</a:t>
            </a:r>
          </a:p>
          <a:p>
            <a:pPr marL="285750" indent="-285750">
              <a:lnSpc>
                <a:spcPct val="150000"/>
              </a:lnSpc>
              <a:buFont typeface="Wingdings" panose="05000000000000000000" pitchFamily="2" charset="2"/>
              <a:buChar char="q"/>
            </a:pPr>
            <a:r>
              <a:rPr lang="en-US" sz="1600" b="1" dirty="0">
                <a:solidFill>
                  <a:schemeClr val="accent4">
                    <a:lumMod val="40000"/>
                    <a:lumOff val="60000"/>
                  </a:schemeClr>
                </a:solidFill>
              </a:rPr>
              <a:t>Artists Played on Weekday &amp; Weekend – </a:t>
            </a:r>
            <a:r>
              <a:rPr lang="en-US" sz="1600" dirty="0">
                <a:solidFill>
                  <a:schemeClr val="accent5">
                    <a:lumMod val="40000"/>
                    <a:lumOff val="60000"/>
                  </a:schemeClr>
                </a:solidFill>
              </a:rPr>
              <a:t>Pattern of music listening of different artist on weekdays is </a:t>
            </a:r>
            <a:r>
              <a:rPr lang="en-US" sz="1600" b="1" u="sng" dirty="0">
                <a:solidFill>
                  <a:srgbClr val="FF0000"/>
                </a:solidFill>
              </a:rPr>
              <a:t>3393 </a:t>
            </a:r>
            <a:r>
              <a:rPr lang="en-US" sz="1600" b="1" dirty="0">
                <a:solidFill>
                  <a:srgbClr val="FF0000"/>
                </a:solidFill>
              </a:rPr>
              <a:t>(</a:t>
            </a:r>
            <a:r>
              <a:rPr lang="en-US" sz="1600" b="1" u="sng" dirty="0">
                <a:solidFill>
                  <a:srgbClr val="FF0000"/>
                </a:solidFill>
              </a:rPr>
              <a:t>63.15%</a:t>
            </a:r>
            <a:r>
              <a:rPr lang="en-US" sz="1600" b="1" dirty="0">
                <a:solidFill>
                  <a:srgbClr val="FF0000"/>
                </a:solidFill>
              </a:rPr>
              <a:t>)</a:t>
            </a:r>
            <a:r>
              <a:rPr lang="en-US" sz="1600" b="1" u="sng" dirty="0">
                <a:solidFill>
                  <a:srgbClr val="FF0000"/>
                </a:solidFill>
              </a:rPr>
              <a:t> </a:t>
            </a:r>
            <a:r>
              <a:rPr lang="en-US" sz="1600" dirty="0">
                <a:solidFill>
                  <a:schemeClr val="accent5">
                    <a:lumMod val="40000"/>
                    <a:lumOff val="60000"/>
                  </a:schemeClr>
                </a:solidFill>
              </a:rPr>
              <a:t>and weekends is </a:t>
            </a:r>
            <a:r>
              <a:rPr lang="en-US" sz="1600" b="1" u="sng" dirty="0">
                <a:solidFill>
                  <a:srgbClr val="FF0000"/>
                </a:solidFill>
              </a:rPr>
              <a:t>1980 </a:t>
            </a:r>
            <a:r>
              <a:rPr lang="en-US" sz="1600" b="1" dirty="0">
                <a:solidFill>
                  <a:srgbClr val="FF0000"/>
                </a:solidFill>
              </a:rPr>
              <a:t>(</a:t>
            </a:r>
            <a:r>
              <a:rPr lang="en-US" sz="1600" b="1" u="sng" dirty="0">
                <a:solidFill>
                  <a:srgbClr val="FF0000"/>
                </a:solidFill>
              </a:rPr>
              <a:t>36.85%</a:t>
            </a:r>
            <a:r>
              <a:rPr lang="en-US" sz="1600" b="1" dirty="0">
                <a:solidFill>
                  <a:srgbClr val="FF0000"/>
                </a:solidFill>
              </a:rPr>
              <a:t>)</a:t>
            </a:r>
            <a:r>
              <a:rPr lang="en-US" sz="1600" dirty="0">
                <a:solidFill>
                  <a:schemeClr val="accent5">
                    <a:lumMod val="40000"/>
                    <a:lumOff val="60000"/>
                  </a:schemeClr>
                </a:solidFill>
              </a:rPr>
              <a:t>.</a:t>
            </a:r>
            <a:endParaRPr lang="en-US" sz="1600" dirty="0">
              <a:solidFill>
                <a:schemeClr val="accent4">
                  <a:lumMod val="40000"/>
                  <a:lumOff val="60000"/>
                </a:schemeClr>
              </a:solidFill>
            </a:endParaRPr>
          </a:p>
          <a:p>
            <a:pPr marL="285750" indent="-285750">
              <a:lnSpc>
                <a:spcPct val="150000"/>
              </a:lnSpc>
              <a:buFont typeface="Wingdings" panose="05000000000000000000" pitchFamily="2" charset="2"/>
              <a:buChar char="q"/>
            </a:pPr>
            <a:r>
              <a:rPr lang="en-US" sz="1600" dirty="0">
                <a:solidFill>
                  <a:schemeClr val="accent4">
                    <a:lumMod val="40000"/>
                    <a:lumOff val="60000"/>
                  </a:schemeClr>
                </a:solidFill>
              </a:rPr>
              <a:t> </a:t>
            </a:r>
            <a:r>
              <a:rPr lang="en-US" sz="1600" b="1" dirty="0">
                <a:solidFill>
                  <a:schemeClr val="accent4">
                    <a:lumMod val="40000"/>
                    <a:lumOff val="60000"/>
                  </a:schemeClr>
                </a:solidFill>
              </a:rPr>
              <a:t>Top 5 Artists</a:t>
            </a:r>
            <a:r>
              <a:rPr lang="en-US" sz="1600" dirty="0">
                <a:solidFill>
                  <a:schemeClr val="accent4">
                    <a:lumMod val="40000"/>
                    <a:lumOff val="60000"/>
                  </a:schemeClr>
                </a:solidFill>
              </a:rPr>
              <a:t> </a:t>
            </a:r>
            <a:r>
              <a:rPr lang="en-US" sz="1600" dirty="0">
                <a:solidFill>
                  <a:schemeClr val="bg1">
                    <a:lumMod val="95000"/>
                  </a:schemeClr>
                </a:solidFill>
              </a:rPr>
              <a:t>– The most played artists based on listening frequency are </a:t>
            </a:r>
            <a:r>
              <a:rPr lang="en-US" sz="1600" b="1" u="sng" dirty="0">
                <a:solidFill>
                  <a:srgbClr val="FF0000"/>
                </a:solidFill>
              </a:rPr>
              <a:t>The Beatles</a:t>
            </a:r>
            <a:r>
              <a:rPr lang="en-US" sz="1600" dirty="0">
                <a:solidFill>
                  <a:schemeClr val="bg1">
                    <a:lumMod val="95000"/>
                  </a:schemeClr>
                </a:solidFill>
              </a:rPr>
              <a:t>, </a:t>
            </a:r>
            <a:r>
              <a:rPr lang="en-US" sz="1600" b="1" u="sng" dirty="0">
                <a:solidFill>
                  <a:srgbClr val="FF0000"/>
                </a:solidFill>
              </a:rPr>
              <a:t>The Killers</a:t>
            </a:r>
            <a:r>
              <a:rPr lang="en-US" sz="1600" dirty="0">
                <a:solidFill>
                  <a:schemeClr val="bg1">
                    <a:lumMod val="95000"/>
                  </a:schemeClr>
                </a:solidFill>
              </a:rPr>
              <a:t>, </a:t>
            </a:r>
            <a:r>
              <a:rPr lang="en-US" sz="1600" b="1" u="sng" dirty="0">
                <a:solidFill>
                  <a:srgbClr val="FF0000"/>
                </a:solidFill>
              </a:rPr>
              <a:t>John Mayer</a:t>
            </a:r>
            <a:r>
              <a:rPr lang="en-US" sz="1600" dirty="0">
                <a:solidFill>
                  <a:schemeClr val="bg1">
                    <a:lumMod val="95000"/>
                  </a:schemeClr>
                </a:solidFill>
              </a:rPr>
              <a:t>, </a:t>
            </a:r>
            <a:r>
              <a:rPr lang="en-US" sz="1600" b="1" u="sng" dirty="0">
                <a:solidFill>
                  <a:srgbClr val="FF0000"/>
                </a:solidFill>
              </a:rPr>
              <a:t>Bob Dylan</a:t>
            </a:r>
            <a:r>
              <a:rPr lang="en-US" sz="1600" dirty="0">
                <a:solidFill>
                  <a:schemeClr val="bg1">
                    <a:lumMod val="95000"/>
                  </a:schemeClr>
                </a:solidFill>
              </a:rPr>
              <a:t>, </a:t>
            </a:r>
            <a:r>
              <a:rPr lang="en-US" sz="1600" b="1" u="sng" dirty="0">
                <a:solidFill>
                  <a:srgbClr val="FF0000"/>
                </a:solidFill>
              </a:rPr>
              <a:t>Paul McCartney</a:t>
            </a:r>
            <a:r>
              <a:rPr lang="en-US" sz="1600" dirty="0">
                <a:solidFill>
                  <a:schemeClr val="bg1">
                    <a:lumMod val="95000"/>
                  </a:schemeClr>
                </a:solidFill>
              </a:rPr>
              <a:t>.</a:t>
            </a:r>
          </a:p>
          <a:p>
            <a:pPr marL="285750" indent="-285750">
              <a:lnSpc>
                <a:spcPct val="150000"/>
              </a:lnSpc>
              <a:buFont typeface="Wingdings" panose="05000000000000000000" pitchFamily="2" charset="2"/>
              <a:buChar char="q"/>
            </a:pPr>
            <a:r>
              <a:rPr lang="en-US" sz="1600" dirty="0">
                <a:solidFill>
                  <a:schemeClr val="accent4">
                    <a:lumMod val="40000"/>
                    <a:lumOff val="60000"/>
                  </a:schemeClr>
                </a:solidFill>
              </a:rPr>
              <a:t> </a:t>
            </a:r>
            <a:r>
              <a:rPr lang="en-US" sz="1600" b="1" dirty="0">
                <a:solidFill>
                  <a:schemeClr val="accent4">
                    <a:lumMod val="40000"/>
                    <a:lumOff val="60000"/>
                  </a:schemeClr>
                </a:solidFill>
              </a:rPr>
              <a:t>Latest Year vs Previous Year Analysis</a:t>
            </a:r>
            <a:r>
              <a:rPr lang="en-US" sz="1600" dirty="0">
                <a:solidFill>
                  <a:schemeClr val="accent4">
                    <a:lumMod val="40000"/>
                    <a:lumOff val="60000"/>
                  </a:schemeClr>
                </a:solidFill>
              </a:rPr>
              <a:t> – </a:t>
            </a:r>
            <a:r>
              <a:rPr lang="en-US" sz="1600" dirty="0">
                <a:solidFill>
                  <a:schemeClr val="bg1">
                    <a:lumMod val="95000"/>
                  </a:schemeClr>
                </a:solidFill>
              </a:rPr>
              <a:t>By the analysis of artist engagement between the latest and previous years, including:</a:t>
            </a:r>
          </a:p>
          <a:p>
            <a:pPr marL="800100" lvl="1" indent="-342900">
              <a:lnSpc>
                <a:spcPct val="150000"/>
              </a:lnSpc>
              <a:buFont typeface="Wingdings" panose="05000000000000000000" pitchFamily="2" charset="2"/>
              <a:buChar char="v"/>
            </a:pPr>
            <a:r>
              <a:rPr lang="en-US" sz="1600" b="1" dirty="0">
                <a:solidFill>
                  <a:schemeClr val="accent4">
                    <a:lumMod val="40000"/>
                    <a:lumOff val="60000"/>
                  </a:schemeClr>
                </a:solidFill>
              </a:rPr>
              <a:t>LY (Latest Year) vs PY (Previous Year) Trends : </a:t>
            </a:r>
            <a:r>
              <a:rPr lang="en-US" sz="1600" dirty="0">
                <a:solidFill>
                  <a:schemeClr val="bg1">
                    <a:lumMod val="95000"/>
                  </a:schemeClr>
                </a:solidFill>
              </a:rPr>
              <a:t>Shows that artist engagement is decreased a little as </a:t>
            </a:r>
            <a:r>
              <a:rPr lang="en-US" sz="1600" b="1" u="sng" dirty="0">
                <a:solidFill>
                  <a:srgbClr val="FF0000"/>
                </a:solidFill>
              </a:rPr>
              <a:t>LY: 1071</a:t>
            </a:r>
            <a:r>
              <a:rPr lang="en-US" sz="1600" b="1" dirty="0">
                <a:solidFill>
                  <a:srgbClr val="FF0000"/>
                </a:solidFill>
              </a:rPr>
              <a:t> </a:t>
            </a:r>
            <a:r>
              <a:rPr lang="en-US" sz="1600" dirty="0">
                <a:solidFill>
                  <a:schemeClr val="bg1">
                    <a:lumMod val="95000"/>
                  </a:schemeClr>
                </a:solidFill>
              </a:rPr>
              <a:t>&amp; </a:t>
            </a:r>
            <a:r>
              <a:rPr lang="en-US" sz="1600" b="1" u="sng" dirty="0">
                <a:solidFill>
                  <a:srgbClr val="FF0000"/>
                </a:solidFill>
              </a:rPr>
              <a:t>PY: 1455</a:t>
            </a:r>
            <a:r>
              <a:rPr lang="en-US" sz="1600" dirty="0">
                <a:solidFill>
                  <a:schemeClr val="bg1">
                    <a:lumMod val="95000"/>
                  </a:schemeClr>
                </a:solidFill>
              </a:rPr>
              <a:t>.</a:t>
            </a:r>
            <a:endParaRPr lang="en-US" sz="1600" b="1" u="sng" dirty="0">
              <a:solidFill>
                <a:srgbClr val="FF0000"/>
              </a:solidFill>
            </a:endParaRPr>
          </a:p>
          <a:p>
            <a:pPr marL="800100" lvl="1" indent="-342900">
              <a:lnSpc>
                <a:spcPct val="150000"/>
              </a:lnSpc>
              <a:buFont typeface="Wingdings" panose="05000000000000000000" pitchFamily="2" charset="2"/>
              <a:buChar char="v"/>
            </a:pPr>
            <a:r>
              <a:rPr lang="en-US" sz="1600" b="1" dirty="0">
                <a:solidFill>
                  <a:schemeClr val="accent4">
                    <a:lumMod val="40000"/>
                    <a:lumOff val="60000"/>
                  </a:schemeClr>
                </a:solidFill>
              </a:rPr>
              <a:t>YoY (Year-over-Year) Growth Analysis: </a:t>
            </a:r>
            <a:r>
              <a:rPr lang="en-US" sz="1600" dirty="0">
                <a:solidFill>
                  <a:schemeClr val="bg1">
                    <a:lumMod val="95000"/>
                  </a:schemeClr>
                </a:solidFill>
              </a:rPr>
              <a:t>Analysis shows that growth of artist year over year is </a:t>
            </a:r>
            <a:r>
              <a:rPr lang="en-US" sz="1600" b="1" u="sng" dirty="0">
                <a:solidFill>
                  <a:srgbClr val="FF0000"/>
                </a:solidFill>
              </a:rPr>
              <a:t>declined by 26.39%</a:t>
            </a:r>
            <a:r>
              <a:rPr lang="en-US" sz="1600" dirty="0">
                <a:solidFill>
                  <a:schemeClr val="bg1">
                    <a:lumMod val="95000"/>
                  </a:schemeClr>
                </a:solidFill>
              </a:rPr>
              <a:t>.</a:t>
            </a:r>
          </a:p>
        </p:txBody>
      </p:sp>
      <p:sp>
        <p:nvSpPr>
          <p:cNvPr id="11" name="TextBox 2">
            <a:extLst>
              <a:ext uri="{FF2B5EF4-FFF2-40B4-BE49-F238E27FC236}">
                <a16:creationId xmlns:a16="http://schemas.microsoft.com/office/drawing/2014/main" id="{122778EC-843A-B87F-F681-38A1B25359F7}"/>
              </a:ext>
            </a:extLst>
          </p:cNvPr>
          <p:cNvSpPr txBox="1"/>
          <p:nvPr/>
        </p:nvSpPr>
        <p:spPr>
          <a:xfrm>
            <a:off x="390524" y="1797251"/>
            <a:ext cx="200977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2800" b="1" dirty="0">
                <a:solidFill>
                  <a:srgbClr val="00B0F0"/>
                </a:solidFill>
                <a:latin typeface="Algerian" panose="04020705040A02060702" pitchFamily="82" charset="0"/>
                <a:ea typeface="Segoe UI Black" panose="020B0A02040204020203" pitchFamily="34" charset="0"/>
              </a:rPr>
              <a:t>ARTISTS</a:t>
            </a:r>
          </a:p>
        </p:txBody>
      </p:sp>
    </p:spTree>
    <p:extLst>
      <p:ext uri="{BB962C8B-B14F-4D97-AF65-F5344CB8AC3E}">
        <p14:creationId xmlns:p14="http://schemas.microsoft.com/office/powerpoint/2010/main" val="1753103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E4C02E-7D35-B80E-FBA3-36F80149515F}"/>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40FDA20-8283-8396-85DF-DDBDA03FA624}"/>
              </a:ext>
            </a:extLst>
          </p:cNvPr>
          <p:cNvPicPr>
            <a:picLocks noChangeAspect="1"/>
          </p:cNvPicPr>
          <p:nvPr/>
        </p:nvPicPr>
        <p:blipFill>
          <a:blip r:embed="rId2"/>
          <a:stretch>
            <a:fillRect/>
          </a:stretch>
        </p:blipFill>
        <p:spPr>
          <a:xfrm>
            <a:off x="0" y="-13802"/>
            <a:ext cx="12192000" cy="7182658"/>
          </a:xfrm>
          <a:prstGeom prst="rect">
            <a:avLst/>
          </a:prstGeom>
        </p:spPr>
      </p:pic>
      <p:sp>
        <p:nvSpPr>
          <p:cNvPr id="6" name="Rectangle 5">
            <a:extLst>
              <a:ext uri="{FF2B5EF4-FFF2-40B4-BE49-F238E27FC236}">
                <a16:creationId xmlns:a16="http://schemas.microsoft.com/office/drawing/2014/main" id="{B147BB00-9375-58ED-8881-43B079A221A2}"/>
              </a:ext>
            </a:extLst>
          </p:cNvPr>
          <p:cNvSpPr/>
          <p:nvPr/>
        </p:nvSpPr>
        <p:spPr>
          <a:xfrm>
            <a:off x="0" y="-13802"/>
            <a:ext cx="12192000" cy="7182658"/>
          </a:xfrm>
          <a:prstGeom prst="rect">
            <a:avLst/>
          </a:prstGeom>
          <a:solidFill>
            <a:srgbClr val="033722">
              <a:alpha val="92941"/>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2">
            <a:extLst>
              <a:ext uri="{FF2B5EF4-FFF2-40B4-BE49-F238E27FC236}">
                <a16:creationId xmlns:a16="http://schemas.microsoft.com/office/drawing/2014/main" id="{09CE49B3-2AA1-444C-D482-BBD27550867A}"/>
              </a:ext>
            </a:extLst>
          </p:cNvPr>
          <p:cNvSpPr txBox="1"/>
          <p:nvPr/>
        </p:nvSpPr>
        <p:spPr>
          <a:xfrm>
            <a:off x="371473" y="1028701"/>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2800" b="1" dirty="0">
                <a:solidFill>
                  <a:schemeClr val="bg1"/>
                </a:solidFill>
                <a:latin typeface="Arial Rounded MT Bold" panose="020F0704030504030204" pitchFamily="34" charset="0"/>
                <a:ea typeface="Segoe UI Black" panose="020B0A02040204020203" pitchFamily="34" charset="0"/>
              </a:rPr>
              <a:t>TRACKS ANALYSIS</a:t>
            </a:r>
          </a:p>
        </p:txBody>
      </p:sp>
      <p:pic>
        <p:nvPicPr>
          <p:cNvPr id="4" name="Picture 3">
            <a:extLst>
              <a:ext uri="{FF2B5EF4-FFF2-40B4-BE49-F238E27FC236}">
                <a16:creationId xmlns:a16="http://schemas.microsoft.com/office/drawing/2014/main" id="{C13B6A66-B6FB-4311-0BFA-C99A576E6969}"/>
              </a:ext>
            </a:extLst>
          </p:cNvPr>
          <p:cNvPicPr>
            <a:picLocks noChangeAspect="1"/>
          </p:cNvPicPr>
          <p:nvPr/>
        </p:nvPicPr>
        <p:blipFill>
          <a:blip r:embed="rId3">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tretch>
            <a:fillRect/>
          </a:stretch>
        </p:blipFill>
        <p:spPr>
          <a:xfrm>
            <a:off x="4630340" y="-1008460"/>
            <a:ext cx="2931320" cy="2931320"/>
          </a:xfrm>
          <a:prstGeom prst="rect">
            <a:avLst/>
          </a:prstGeom>
        </p:spPr>
      </p:pic>
      <p:sp>
        <p:nvSpPr>
          <p:cNvPr id="7" name="TextBox 6">
            <a:extLst>
              <a:ext uri="{FF2B5EF4-FFF2-40B4-BE49-F238E27FC236}">
                <a16:creationId xmlns:a16="http://schemas.microsoft.com/office/drawing/2014/main" id="{742953B6-CDDC-45C3-63DD-762BB0FE3F37}"/>
              </a:ext>
            </a:extLst>
          </p:cNvPr>
          <p:cNvSpPr txBox="1"/>
          <p:nvPr/>
        </p:nvSpPr>
        <p:spPr>
          <a:xfrm>
            <a:off x="390524" y="2283945"/>
            <a:ext cx="11296651" cy="4486100"/>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sz="1600" b="1" dirty="0">
                <a:solidFill>
                  <a:schemeClr val="accent6">
                    <a:lumMod val="60000"/>
                    <a:lumOff val="40000"/>
                  </a:schemeClr>
                </a:solidFill>
              </a:rPr>
              <a:t>Total Tracks Played Over Time</a:t>
            </a:r>
            <a:r>
              <a:rPr lang="en-US" sz="1600" dirty="0">
                <a:solidFill>
                  <a:schemeClr val="accent6">
                    <a:lumMod val="60000"/>
                    <a:lumOff val="40000"/>
                  </a:schemeClr>
                </a:solidFill>
              </a:rPr>
              <a:t> –</a:t>
            </a:r>
            <a:r>
              <a:rPr lang="en-US" sz="1600" dirty="0">
                <a:solidFill>
                  <a:schemeClr val="bg1">
                    <a:lumMod val="95000"/>
                  </a:schemeClr>
                </a:solidFill>
              </a:rPr>
              <a:t> As per the analysis, track listening trends in years engagement increased significantly. Over time the total tracks played were </a:t>
            </a:r>
            <a:r>
              <a:rPr lang="en-US" sz="1600" b="1" u="sng" dirty="0">
                <a:solidFill>
                  <a:srgbClr val="FF0000"/>
                </a:solidFill>
              </a:rPr>
              <a:t>12724</a:t>
            </a:r>
            <a:r>
              <a:rPr lang="en-US" sz="1600" dirty="0">
                <a:solidFill>
                  <a:schemeClr val="accent5">
                    <a:lumMod val="40000"/>
                    <a:lumOff val="60000"/>
                  </a:schemeClr>
                </a:solidFill>
              </a:rPr>
              <a:t>.</a:t>
            </a:r>
            <a:endParaRPr lang="en-US" sz="1600" dirty="0">
              <a:solidFill>
                <a:schemeClr val="accent6">
                  <a:lumMod val="60000"/>
                  <a:lumOff val="40000"/>
                </a:schemeClr>
              </a:solidFill>
            </a:endParaRPr>
          </a:p>
          <a:p>
            <a:pPr marL="285750" indent="-285750">
              <a:lnSpc>
                <a:spcPct val="150000"/>
              </a:lnSpc>
              <a:buFont typeface="Wingdings" panose="05000000000000000000" pitchFamily="2" charset="2"/>
              <a:buChar char="§"/>
            </a:pPr>
            <a:r>
              <a:rPr lang="en-US" sz="1600" b="1" dirty="0">
                <a:solidFill>
                  <a:schemeClr val="accent6">
                    <a:lumMod val="60000"/>
                    <a:lumOff val="40000"/>
                  </a:schemeClr>
                </a:solidFill>
              </a:rPr>
              <a:t>Number of Tracks Listened by Year</a:t>
            </a:r>
            <a:r>
              <a:rPr lang="en-US" sz="1600" dirty="0">
                <a:solidFill>
                  <a:schemeClr val="accent6">
                    <a:lumMod val="60000"/>
                    <a:lumOff val="40000"/>
                  </a:schemeClr>
                </a:solidFill>
              </a:rPr>
              <a:t> – </a:t>
            </a:r>
            <a:r>
              <a:rPr lang="en-US" sz="1600" dirty="0">
                <a:solidFill>
                  <a:schemeClr val="bg1">
                    <a:lumMod val="95000"/>
                  </a:schemeClr>
                </a:solidFill>
              </a:rPr>
              <a:t>Annual listening habits and track diversity after reviewing the data gave insight of minimum tracks played over time was </a:t>
            </a:r>
            <a:r>
              <a:rPr lang="en-US" sz="1600" b="1" u="sng" dirty="0">
                <a:solidFill>
                  <a:srgbClr val="FF0000"/>
                </a:solidFill>
              </a:rPr>
              <a:t>23 in 2014</a:t>
            </a:r>
            <a:r>
              <a:rPr lang="en-US" sz="1600" b="1" dirty="0">
                <a:solidFill>
                  <a:srgbClr val="FF0000"/>
                </a:solidFill>
              </a:rPr>
              <a:t> </a:t>
            </a:r>
            <a:r>
              <a:rPr lang="en-US" sz="1600" dirty="0">
                <a:solidFill>
                  <a:schemeClr val="bg1">
                    <a:lumMod val="95000"/>
                  </a:schemeClr>
                </a:solidFill>
              </a:rPr>
              <a:t>and maximum was </a:t>
            </a:r>
            <a:r>
              <a:rPr lang="en-US" sz="1600" b="1" u="sng" dirty="0">
                <a:solidFill>
                  <a:srgbClr val="FF0000"/>
                </a:solidFill>
              </a:rPr>
              <a:t>5106 in 2021</a:t>
            </a:r>
            <a:r>
              <a:rPr lang="en-US" sz="1600" dirty="0">
                <a:solidFill>
                  <a:schemeClr val="bg1">
                    <a:lumMod val="95000"/>
                  </a:schemeClr>
                </a:solidFill>
              </a:rPr>
              <a:t>.</a:t>
            </a:r>
            <a:r>
              <a:rPr lang="en-US" sz="1600" dirty="0">
                <a:solidFill>
                  <a:schemeClr val="accent5">
                    <a:lumMod val="40000"/>
                    <a:lumOff val="60000"/>
                  </a:schemeClr>
                </a:solidFill>
              </a:rPr>
              <a:t> </a:t>
            </a:r>
          </a:p>
          <a:p>
            <a:pPr marL="285750" indent="-285750">
              <a:lnSpc>
                <a:spcPct val="150000"/>
              </a:lnSpc>
              <a:buFont typeface="Wingdings" panose="05000000000000000000" pitchFamily="2" charset="2"/>
              <a:buChar char="§"/>
            </a:pPr>
            <a:r>
              <a:rPr lang="en-US" sz="1600" b="1" dirty="0">
                <a:solidFill>
                  <a:schemeClr val="accent6">
                    <a:lumMod val="60000"/>
                    <a:lumOff val="40000"/>
                  </a:schemeClr>
                </a:solidFill>
              </a:rPr>
              <a:t>Tracks Played on Weekday &amp; Weekend – </a:t>
            </a:r>
            <a:r>
              <a:rPr lang="en-US" sz="1600" dirty="0">
                <a:solidFill>
                  <a:schemeClr val="bg1">
                    <a:lumMod val="95000"/>
                  </a:schemeClr>
                </a:solidFill>
              </a:rPr>
              <a:t>The Pattern of music listening on weekdays is </a:t>
            </a:r>
            <a:r>
              <a:rPr lang="en-US" sz="1600" b="1" u="sng" dirty="0">
                <a:solidFill>
                  <a:srgbClr val="FF0000"/>
                </a:solidFill>
              </a:rPr>
              <a:t>11714 (64.26%</a:t>
            </a:r>
            <a:r>
              <a:rPr lang="en-US" sz="1600" b="1" dirty="0">
                <a:solidFill>
                  <a:srgbClr val="FF0000"/>
                </a:solidFill>
              </a:rPr>
              <a:t>) </a:t>
            </a:r>
            <a:r>
              <a:rPr lang="en-US" sz="1600" dirty="0">
                <a:solidFill>
                  <a:schemeClr val="bg1">
                    <a:lumMod val="95000"/>
                  </a:schemeClr>
                </a:solidFill>
              </a:rPr>
              <a:t>and weekends is </a:t>
            </a:r>
            <a:r>
              <a:rPr lang="en-US" sz="1600" b="1" u="sng" dirty="0">
                <a:solidFill>
                  <a:srgbClr val="FF0000"/>
                </a:solidFill>
              </a:rPr>
              <a:t>6516 (35.74%</a:t>
            </a:r>
            <a:r>
              <a:rPr lang="en-US" sz="1600" b="1" dirty="0">
                <a:solidFill>
                  <a:srgbClr val="FF0000"/>
                </a:solidFill>
              </a:rPr>
              <a:t>)</a:t>
            </a:r>
            <a:r>
              <a:rPr lang="en-US" sz="1600" dirty="0">
                <a:solidFill>
                  <a:schemeClr val="bg1">
                    <a:lumMod val="95000"/>
                  </a:schemeClr>
                </a:solidFill>
              </a:rPr>
              <a:t>.</a:t>
            </a:r>
          </a:p>
          <a:p>
            <a:pPr marL="285750" indent="-285750">
              <a:lnSpc>
                <a:spcPct val="150000"/>
              </a:lnSpc>
              <a:buFont typeface="Wingdings" panose="05000000000000000000" pitchFamily="2" charset="2"/>
              <a:buChar char="§"/>
            </a:pPr>
            <a:r>
              <a:rPr lang="en-US" sz="1600" b="1" dirty="0">
                <a:solidFill>
                  <a:schemeClr val="accent6">
                    <a:lumMod val="60000"/>
                    <a:lumOff val="40000"/>
                  </a:schemeClr>
                </a:solidFill>
              </a:rPr>
              <a:t>Top 5 Tracks</a:t>
            </a:r>
            <a:r>
              <a:rPr lang="en-US" sz="1600" dirty="0">
                <a:solidFill>
                  <a:schemeClr val="accent6">
                    <a:lumMod val="60000"/>
                    <a:lumOff val="40000"/>
                  </a:schemeClr>
                </a:solidFill>
              </a:rPr>
              <a:t> – </a:t>
            </a:r>
            <a:r>
              <a:rPr lang="en-US" sz="1600" dirty="0">
                <a:solidFill>
                  <a:schemeClr val="bg1">
                    <a:lumMod val="95000"/>
                  </a:schemeClr>
                </a:solidFill>
              </a:rPr>
              <a:t>The 5 most played tracks based on listening frequency are </a:t>
            </a:r>
            <a:r>
              <a:rPr lang="en-US" sz="1600" b="1" u="sng" dirty="0">
                <a:solidFill>
                  <a:srgbClr val="FF0000"/>
                </a:solidFill>
              </a:rPr>
              <a:t>Ode to the Mets</a:t>
            </a:r>
            <a:r>
              <a:rPr lang="en-US" sz="1600" dirty="0">
                <a:solidFill>
                  <a:schemeClr val="bg1">
                    <a:lumMod val="95000"/>
                  </a:schemeClr>
                </a:solidFill>
              </a:rPr>
              <a:t>, </a:t>
            </a:r>
            <a:r>
              <a:rPr lang="en-US" sz="1600" b="1" u="sng" dirty="0">
                <a:solidFill>
                  <a:srgbClr val="FF0000"/>
                </a:solidFill>
              </a:rPr>
              <a:t>In the Blood</a:t>
            </a:r>
            <a:r>
              <a:rPr lang="en-US" sz="1600" dirty="0">
                <a:solidFill>
                  <a:schemeClr val="bg1">
                    <a:lumMod val="95000"/>
                  </a:schemeClr>
                </a:solidFill>
              </a:rPr>
              <a:t>, </a:t>
            </a:r>
            <a:r>
              <a:rPr lang="en-US" sz="1600" b="1" u="sng" dirty="0">
                <a:solidFill>
                  <a:srgbClr val="FF0000"/>
                </a:solidFill>
              </a:rPr>
              <a:t>Dying Breed</a:t>
            </a:r>
            <a:r>
              <a:rPr lang="en-US" sz="1600" dirty="0">
                <a:solidFill>
                  <a:schemeClr val="bg1">
                    <a:lumMod val="95000"/>
                  </a:schemeClr>
                </a:solidFill>
              </a:rPr>
              <a:t>, </a:t>
            </a:r>
            <a:r>
              <a:rPr lang="en-US" sz="1600" b="1" u="sng" dirty="0">
                <a:solidFill>
                  <a:srgbClr val="FF0000"/>
                </a:solidFill>
              </a:rPr>
              <a:t>Caution</a:t>
            </a:r>
            <a:r>
              <a:rPr lang="en-US" sz="1600" dirty="0">
                <a:solidFill>
                  <a:schemeClr val="bg1">
                    <a:lumMod val="95000"/>
                  </a:schemeClr>
                </a:solidFill>
              </a:rPr>
              <a:t>, </a:t>
            </a:r>
            <a:r>
              <a:rPr lang="en-US" sz="1600" b="1" u="sng" dirty="0">
                <a:solidFill>
                  <a:srgbClr val="FF0000"/>
                </a:solidFill>
              </a:rPr>
              <a:t>19 Dias y 500 Noches</a:t>
            </a:r>
            <a:r>
              <a:rPr lang="en-US" sz="1600" dirty="0">
                <a:solidFill>
                  <a:schemeClr val="bg1">
                    <a:lumMod val="95000"/>
                  </a:schemeClr>
                </a:solidFill>
              </a:rPr>
              <a:t>.</a:t>
            </a:r>
          </a:p>
          <a:p>
            <a:pPr marL="285750" indent="-285750">
              <a:lnSpc>
                <a:spcPct val="150000"/>
              </a:lnSpc>
              <a:buFont typeface="Wingdings" panose="05000000000000000000" pitchFamily="2" charset="2"/>
              <a:buChar char="§"/>
            </a:pPr>
            <a:r>
              <a:rPr lang="en-US" sz="1600" b="1" dirty="0">
                <a:solidFill>
                  <a:schemeClr val="accent6">
                    <a:lumMod val="60000"/>
                    <a:lumOff val="40000"/>
                  </a:schemeClr>
                </a:solidFill>
              </a:rPr>
              <a:t>Latest Year vs Previous Year Analysis</a:t>
            </a:r>
            <a:r>
              <a:rPr lang="en-US" sz="1600" dirty="0">
                <a:solidFill>
                  <a:schemeClr val="accent6">
                    <a:lumMod val="60000"/>
                    <a:lumOff val="40000"/>
                  </a:schemeClr>
                </a:solidFill>
              </a:rPr>
              <a:t> – </a:t>
            </a:r>
            <a:r>
              <a:rPr lang="en-US" sz="1600" dirty="0">
                <a:solidFill>
                  <a:schemeClr val="bg1">
                    <a:lumMod val="95000"/>
                  </a:schemeClr>
                </a:solidFill>
              </a:rPr>
              <a:t>Track engagement between the latest and previous years, including:</a:t>
            </a:r>
          </a:p>
          <a:p>
            <a:pPr marL="800100" lvl="1" indent="-342900">
              <a:lnSpc>
                <a:spcPct val="150000"/>
              </a:lnSpc>
              <a:buFont typeface="Wingdings" panose="05000000000000000000" pitchFamily="2" charset="2"/>
              <a:buChar char="v"/>
            </a:pPr>
            <a:r>
              <a:rPr lang="en-US" sz="1600" b="1" dirty="0">
                <a:solidFill>
                  <a:schemeClr val="accent6">
                    <a:lumMod val="60000"/>
                    <a:lumOff val="40000"/>
                  </a:schemeClr>
                </a:solidFill>
              </a:rPr>
              <a:t>LY (Latest Year) vs PY (Previous Year) Trends: </a:t>
            </a:r>
            <a:r>
              <a:rPr lang="en-US" sz="1600" dirty="0">
                <a:solidFill>
                  <a:schemeClr val="bg1">
                    <a:lumMod val="95000"/>
                  </a:schemeClr>
                </a:solidFill>
              </a:rPr>
              <a:t>Engagement between LY and PY is decreased significantly</a:t>
            </a:r>
            <a:r>
              <a:rPr lang="en-US" sz="1600" b="1" dirty="0">
                <a:solidFill>
                  <a:schemeClr val="accent6">
                    <a:lumMod val="60000"/>
                    <a:lumOff val="40000"/>
                  </a:schemeClr>
                </a:solidFill>
              </a:rPr>
              <a:t> </a:t>
            </a:r>
            <a:r>
              <a:rPr lang="en-US" sz="1600" dirty="0">
                <a:solidFill>
                  <a:schemeClr val="bg1">
                    <a:lumMod val="95000"/>
                  </a:schemeClr>
                </a:solidFill>
              </a:rPr>
              <a:t>as </a:t>
            </a:r>
            <a:r>
              <a:rPr lang="en-US" sz="1600" b="1" u="sng" dirty="0">
                <a:solidFill>
                  <a:srgbClr val="FF0000"/>
                </a:solidFill>
              </a:rPr>
              <a:t>LY: 3568</a:t>
            </a:r>
            <a:r>
              <a:rPr lang="en-US" sz="1600" dirty="0">
                <a:solidFill>
                  <a:schemeClr val="bg1">
                    <a:lumMod val="95000"/>
                  </a:schemeClr>
                </a:solidFill>
              </a:rPr>
              <a:t> &amp; </a:t>
            </a:r>
            <a:r>
              <a:rPr lang="en-US" sz="1600" b="1" u="sng" dirty="0">
                <a:solidFill>
                  <a:srgbClr val="FF0000"/>
                </a:solidFill>
              </a:rPr>
              <a:t>PY: 4031</a:t>
            </a:r>
            <a:r>
              <a:rPr lang="en-US" sz="1600" dirty="0">
                <a:solidFill>
                  <a:schemeClr val="bg1">
                    <a:lumMod val="95000"/>
                  </a:schemeClr>
                </a:solidFill>
              </a:rPr>
              <a:t>.</a:t>
            </a:r>
          </a:p>
          <a:p>
            <a:pPr marL="800100" lvl="1" indent="-342900">
              <a:lnSpc>
                <a:spcPct val="150000"/>
              </a:lnSpc>
              <a:buFont typeface="Wingdings" panose="05000000000000000000" pitchFamily="2" charset="2"/>
              <a:buChar char="v"/>
            </a:pPr>
            <a:r>
              <a:rPr lang="en-US" sz="1600" b="1" dirty="0">
                <a:solidFill>
                  <a:schemeClr val="accent6">
                    <a:lumMod val="60000"/>
                    <a:lumOff val="40000"/>
                  </a:schemeClr>
                </a:solidFill>
              </a:rPr>
              <a:t>YoY (Year-over-Year) Growth Analysis: </a:t>
            </a:r>
            <a:r>
              <a:rPr lang="en-US" sz="1600" dirty="0">
                <a:solidFill>
                  <a:schemeClr val="bg1">
                    <a:lumMod val="95000"/>
                  </a:schemeClr>
                </a:solidFill>
              </a:rPr>
              <a:t>Analysis shows that engagement of track year over year is </a:t>
            </a:r>
            <a:r>
              <a:rPr lang="en-US" sz="1600" b="1" u="sng" dirty="0">
                <a:solidFill>
                  <a:srgbClr val="FF0000"/>
                </a:solidFill>
              </a:rPr>
              <a:t>declined by 11.49%</a:t>
            </a:r>
            <a:r>
              <a:rPr lang="en-US" sz="1600" dirty="0">
                <a:solidFill>
                  <a:schemeClr val="bg1">
                    <a:lumMod val="95000"/>
                  </a:schemeClr>
                </a:solidFill>
              </a:rPr>
              <a:t>.</a:t>
            </a:r>
            <a:endParaRPr lang="en-US" sz="1600" b="1" dirty="0">
              <a:solidFill>
                <a:schemeClr val="accent6">
                  <a:lumMod val="60000"/>
                  <a:lumOff val="40000"/>
                </a:schemeClr>
              </a:solidFill>
            </a:endParaRPr>
          </a:p>
        </p:txBody>
      </p:sp>
      <p:sp>
        <p:nvSpPr>
          <p:cNvPr id="11" name="TextBox 2">
            <a:extLst>
              <a:ext uri="{FF2B5EF4-FFF2-40B4-BE49-F238E27FC236}">
                <a16:creationId xmlns:a16="http://schemas.microsoft.com/office/drawing/2014/main" id="{C91B49D8-B0CE-8649-C2E3-FBCD53FD18BA}"/>
              </a:ext>
            </a:extLst>
          </p:cNvPr>
          <p:cNvSpPr txBox="1"/>
          <p:nvPr/>
        </p:nvSpPr>
        <p:spPr>
          <a:xfrm>
            <a:off x="390524" y="1797251"/>
            <a:ext cx="200977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2800" b="1" dirty="0">
                <a:solidFill>
                  <a:srgbClr val="00B0F0"/>
                </a:solidFill>
                <a:latin typeface="Algerian" panose="04020705040A02060702" pitchFamily="82" charset="0"/>
                <a:ea typeface="Segoe UI Black" panose="020B0A02040204020203" pitchFamily="34" charset="0"/>
              </a:rPr>
              <a:t>TRACKS</a:t>
            </a:r>
          </a:p>
        </p:txBody>
      </p:sp>
    </p:spTree>
    <p:extLst>
      <p:ext uri="{BB962C8B-B14F-4D97-AF65-F5344CB8AC3E}">
        <p14:creationId xmlns:p14="http://schemas.microsoft.com/office/powerpoint/2010/main" val="933511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FD564D-3CE3-6322-5987-CC39AED504DF}"/>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E942FB19-E4F5-F97C-3B1B-EC37E756BA18}"/>
              </a:ext>
            </a:extLst>
          </p:cNvPr>
          <p:cNvPicPr>
            <a:picLocks noChangeAspect="1"/>
          </p:cNvPicPr>
          <p:nvPr/>
        </p:nvPicPr>
        <p:blipFill>
          <a:blip r:embed="rId2"/>
          <a:stretch>
            <a:fillRect/>
          </a:stretch>
        </p:blipFill>
        <p:spPr>
          <a:xfrm>
            <a:off x="0" y="-13802"/>
            <a:ext cx="12192000" cy="7182658"/>
          </a:xfrm>
          <a:prstGeom prst="rect">
            <a:avLst/>
          </a:prstGeom>
        </p:spPr>
      </p:pic>
      <p:sp>
        <p:nvSpPr>
          <p:cNvPr id="6" name="Rectangle 5">
            <a:extLst>
              <a:ext uri="{FF2B5EF4-FFF2-40B4-BE49-F238E27FC236}">
                <a16:creationId xmlns:a16="http://schemas.microsoft.com/office/drawing/2014/main" id="{6DDB2367-C023-6E9A-6899-9F45F70ECD28}"/>
              </a:ext>
            </a:extLst>
          </p:cNvPr>
          <p:cNvSpPr/>
          <p:nvPr/>
        </p:nvSpPr>
        <p:spPr>
          <a:xfrm>
            <a:off x="0" y="-13802"/>
            <a:ext cx="12192000" cy="7182658"/>
          </a:xfrm>
          <a:prstGeom prst="rect">
            <a:avLst/>
          </a:prstGeom>
          <a:solidFill>
            <a:srgbClr val="033722">
              <a:alpha val="92941"/>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2">
            <a:extLst>
              <a:ext uri="{FF2B5EF4-FFF2-40B4-BE49-F238E27FC236}">
                <a16:creationId xmlns:a16="http://schemas.microsoft.com/office/drawing/2014/main" id="{71EC3AF1-D2A2-657A-D1F5-C0743BF9FC58}"/>
              </a:ext>
            </a:extLst>
          </p:cNvPr>
          <p:cNvSpPr txBox="1"/>
          <p:nvPr/>
        </p:nvSpPr>
        <p:spPr>
          <a:xfrm>
            <a:off x="371473" y="1028701"/>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2400" b="1" dirty="0">
                <a:solidFill>
                  <a:schemeClr val="bg1"/>
                </a:solidFill>
                <a:latin typeface="Arial Rounded MT Bold" panose="020F0704030504030204" pitchFamily="34" charset="0"/>
                <a:ea typeface="Segoe UI Black" panose="020B0A02040204020203" pitchFamily="34" charset="0"/>
              </a:rPr>
              <a:t>LISTENING PATTERNS ANALYSIS</a:t>
            </a:r>
          </a:p>
        </p:txBody>
      </p:sp>
      <p:pic>
        <p:nvPicPr>
          <p:cNvPr id="4" name="Picture 3">
            <a:extLst>
              <a:ext uri="{FF2B5EF4-FFF2-40B4-BE49-F238E27FC236}">
                <a16:creationId xmlns:a16="http://schemas.microsoft.com/office/drawing/2014/main" id="{88958D60-0831-772D-F514-62038ADDE42A}"/>
              </a:ext>
            </a:extLst>
          </p:cNvPr>
          <p:cNvPicPr>
            <a:picLocks noChangeAspect="1"/>
          </p:cNvPicPr>
          <p:nvPr/>
        </p:nvPicPr>
        <p:blipFill>
          <a:blip r:embed="rId3">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tretch>
            <a:fillRect/>
          </a:stretch>
        </p:blipFill>
        <p:spPr>
          <a:xfrm>
            <a:off x="4630340" y="-1008460"/>
            <a:ext cx="2931320" cy="2931320"/>
          </a:xfrm>
          <a:prstGeom prst="rect">
            <a:avLst/>
          </a:prstGeom>
        </p:spPr>
      </p:pic>
      <p:sp>
        <p:nvSpPr>
          <p:cNvPr id="11" name="TextBox 2">
            <a:extLst>
              <a:ext uri="{FF2B5EF4-FFF2-40B4-BE49-F238E27FC236}">
                <a16:creationId xmlns:a16="http://schemas.microsoft.com/office/drawing/2014/main" id="{A8D2C5A6-0559-B7D6-A567-2CD78CDB9795}"/>
              </a:ext>
            </a:extLst>
          </p:cNvPr>
          <p:cNvSpPr txBox="1"/>
          <p:nvPr/>
        </p:nvSpPr>
        <p:spPr>
          <a:xfrm>
            <a:off x="390523" y="1657245"/>
            <a:ext cx="4343401"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2800" b="1" dirty="0">
                <a:solidFill>
                  <a:srgbClr val="FFFF00"/>
                </a:solidFill>
                <a:latin typeface="Algerian" panose="04020705040A02060702" pitchFamily="82" charset="0"/>
                <a:ea typeface="Segoe UI Black" panose="020B0A02040204020203" pitchFamily="34" charset="0"/>
              </a:rPr>
              <a:t>LISTENING PATTERNS</a:t>
            </a:r>
          </a:p>
        </p:txBody>
      </p:sp>
      <p:sp>
        <p:nvSpPr>
          <p:cNvPr id="3" name="TextBox 2">
            <a:extLst>
              <a:ext uri="{FF2B5EF4-FFF2-40B4-BE49-F238E27FC236}">
                <a16:creationId xmlns:a16="http://schemas.microsoft.com/office/drawing/2014/main" id="{0BDDEBC9-9D5E-2909-624C-A09CBE15BB46}"/>
              </a:ext>
            </a:extLst>
          </p:cNvPr>
          <p:cNvSpPr txBox="1"/>
          <p:nvPr/>
        </p:nvSpPr>
        <p:spPr>
          <a:xfrm>
            <a:off x="390523" y="2285789"/>
            <a:ext cx="11430002" cy="189128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b="1" dirty="0">
                <a:solidFill>
                  <a:schemeClr val="accent4">
                    <a:lumMod val="60000"/>
                    <a:lumOff val="40000"/>
                  </a:schemeClr>
                </a:solidFill>
              </a:rPr>
              <a:t>Listening Hours Analysis</a:t>
            </a:r>
            <a:r>
              <a:rPr lang="en-US" sz="2000" dirty="0">
                <a:solidFill>
                  <a:schemeClr val="accent4">
                    <a:lumMod val="60000"/>
                    <a:lumOff val="40000"/>
                  </a:schemeClr>
                </a:solidFill>
              </a:rPr>
              <a:t> </a:t>
            </a:r>
            <a:r>
              <a:rPr lang="en-US" sz="2000" dirty="0">
                <a:solidFill>
                  <a:schemeClr val="bg1"/>
                </a:solidFill>
              </a:rPr>
              <a:t>– After analyzing peak listening times using a </a:t>
            </a:r>
            <a:r>
              <a:rPr lang="en-US" sz="2000" b="1" dirty="0">
                <a:solidFill>
                  <a:schemeClr val="bg1"/>
                </a:solidFill>
              </a:rPr>
              <a:t>Heat Map</a:t>
            </a:r>
            <a:r>
              <a:rPr lang="en-US" sz="2000" dirty="0">
                <a:solidFill>
                  <a:schemeClr val="bg1"/>
                </a:solidFill>
              </a:rPr>
              <a:t> that visualizes patterns across hours and days with color intensity, we got that mostly on </a:t>
            </a:r>
            <a:r>
              <a:rPr lang="en-US" sz="2000" b="1" dirty="0">
                <a:solidFill>
                  <a:srgbClr val="FF0000"/>
                </a:solidFill>
              </a:rPr>
              <a:t>Friday &amp; Saturday night </a:t>
            </a:r>
            <a:r>
              <a:rPr lang="en-US" sz="2000" dirty="0">
                <a:solidFill>
                  <a:schemeClr val="bg1"/>
                </a:solidFill>
              </a:rPr>
              <a:t>is peak time.</a:t>
            </a:r>
          </a:p>
          <a:p>
            <a:pPr marL="342900" indent="-342900">
              <a:lnSpc>
                <a:spcPct val="150000"/>
              </a:lnSpc>
              <a:buFont typeface="Arial" panose="020B0604020202020204" pitchFamily="34" charset="0"/>
              <a:buChar char="•"/>
            </a:pPr>
            <a:r>
              <a:rPr lang="en-US" sz="2000" dirty="0">
                <a:solidFill>
                  <a:schemeClr val="bg1"/>
                </a:solidFill>
              </a:rPr>
              <a:t>Least listening hours in days is in </a:t>
            </a:r>
            <a:r>
              <a:rPr lang="en-US" sz="2000" b="1" dirty="0">
                <a:solidFill>
                  <a:srgbClr val="FF0000"/>
                </a:solidFill>
              </a:rPr>
              <a:t>morning from 9am to afternoon 1pm</a:t>
            </a:r>
            <a:r>
              <a:rPr lang="en-US" sz="2000" dirty="0">
                <a:solidFill>
                  <a:schemeClr val="bg1"/>
                </a:solidFill>
              </a:rPr>
              <a:t>. Rest of the time is we have constant engagement of listening.</a:t>
            </a:r>
          </a:p>
        </p:txBody>
      </p:sp>
    </p:spTree>
    <p:extLst>
      <p:ext uri="{BB962C8B-B14F-4D97-AF65-F5344CB8AC3E}">
        <p14:creationId xmlns:p14="http://schemas.microsoft.com/office/powerpoint/2010/main" val="3363342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EB86FC-C10F-1D3B-0475-71201563761F}"/>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70FD804B-0F65-AFE3-666D-E6E6AA7D9C8B}"/>
              </a:ext>
            </a:extLst>
          </p:cNvPr>
          <p:cNvSpPr/>
          <p:nvPr/>
        </p:nvSpPr>
        <p:spPr>
          <a:xfrm>
            <a:off x="0" y="0"/>
            <a:ext cx="12192000" cy="7182658"/>
          </a:xfrm>
          <a:prstGeom prst="rect">
            <a:avLst/>
          </a:prstGeom>
          <a:solidFill>
            <a:srgbClr val="033722">
              <a:alpha val="92941"/>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E0755586-DCD4-551F-0F0E-239159D5E077}"/>
              </a:ext>
            </a:extLst>
          </p:cNvPr>
          <p:cNvPicPr>
            <a:picLocks noChangeAspect="1"/>
          </p:cNvPicPr>
          <p:nvPr/>
        </p:nvPicPr>
        <p:blipFill>
          <a:blip r:embed="rId2"/>
          <a:stretch>
            <a:fillRect/>
          </a:stretch>
        </p:blipFill>
        <p:spPr>
          <a:xfrm>
            <a:off x="664902" y="0"/>
            <a:ext cx="10862195" cy="7182658"/>
          </a:xfrm>
          <a:prstGeom prst="rect">
            <a:avLst/>
          </a:prstGeom>
        </p:spPr>
      </p:pic>
    </p:spTree>
    <p:extLst>
      <p:ext uri="{BB962C8B-B14F-4D97-AF65-F5344CB8AC3E}">
        <p14:creationId xmlns:p14="http://schemas.microsoft.com/office/powerpoint/2010/main" val="3571852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95ADAA-85AF-41C3-3DDA-E0270B0ACA9F}"/>
              </a:ext>
            </a:extLst>
          </p:cNvPr>
          <p:cNvPicPr>
            <a:picLocks noChangeAspect="1"/>
          </p:cNvPicPr>
          <p:nvPr/>
        </p:nvPicPr>
        <p:blipFill>
          <a:blip r:embed="rId2"/>
          <a:stretch>
            <a:fillRect/>
          </a:stretch>
        </p:blipFill>
        <p:spPr>
          <a:xfrm>
            <a:off x="0" y="-13802"/>
            <a:ext cx="12192000" cy="7182658"/>
          </a:xfrm>
          <a:prstGeom prst="rect">
            <a:avLst/>
          </a:prstGeom>
        </p:spPr>
      </p:pic>
      <p:sp>
        <p:nvSpPr>
          <p:cNvPr id="6" name="Rectangle 5">
            <a:extLst>
              <a:ext uri="{FF2B5EF4-FFF2-40B4-BE49-F238E27FC236}">
                <a16:creationId xmlns:a16="http://schemas.microsoft.com/office/drawing/2014/main" id="{2E4D7F37-9F7A-844D-A5E6-A166B7C2C7A0}"/>
              </a:ext>
            </a:extLst>
          </p:cNvPr>
          <p:cNvSpPr/>
          <p:nvPr/>
        </p:nvSpPr>
        <p:spPr>
          <a:xfrm>
            <a:off x="0" y="-13802"/>
            <a:ext cx="12192000" cy="7182658"/>
          </a:xfrm>
          <a:prstGeom prst="rect">
            <a:avLst/>
          </a:prstGeom>
          <a:solidFill>
            <a:srgbClr val="033722">
              <a:alpha val="92941"/>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a:extLst>
              <a:ext uri="{FF2B5EF4-FFF2-40B4-BE49-F238E27FC236}">
                <a16:creationId xmlns:a16="http://schemas.microsoft.com/office/drawing/2014/main" id="{C58E528D-2892-6A45-4C24-B8227F7A5A78}"/>
              </a:ext>
            </a:extLst>
          </p:cNvPr>
          <p:cNvPicPr>
            <a:picLocks noChangeAspect="1"/>
          </p:cNvPicPr>
          <p:nvPr/>
        </p:nvPicPr>
        <p:blipFill>
          <a:blip r:embed="rId3">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tretch>
            <a:fillRect/>
          </a:stretch>
        </p:blipFill>
        <p:spPr>
          <a:xfrm>
            <a:off x="4630340" y="-1008460"/>
            <a:ext cx="2931320" cy="2931320"/>
          </a:xfrm>
          <a:prstGeom prst="rect">
            <a:avLst/>
          </a:prstGeom>
        </p:spPr>
      </p:pic>
      <p:sp>
        <p:nvSpPr>
          <p:cNvPr id="15" name="TextBox 2">
            <a:extLst>
              <a:ext uri="{FF2B5EF4-FFF2-40B4-BE49-F238E27FC236}">
                <a16:creationId xmlns:a16="http://schemas.microsoft.com/office/drawing/2014/main" id="{29587701-AF85-1F14-A092-A0912960C168}"/>
              </a:ext>
            </a:extLst>
          </p:cNvPr>
          <p:cNvSpPr txBox="1"/>
          <p:nvPr/>
        </p:nvSpPr>
        <p:spPr>
          <a:xfrm>
            <a:off x="371473" y="1051738"/>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2800" b="1" dirty="0">
                <a:solidFill>
                  <a:schemeClr val="accent4">
                    <a:lumMod val="60000"/>
                    <a:lumOff val="40000"/>
                  </a:schemeClr>
                </a:solidFill>
                <a:latin typeface="Arial Rounded MT Bold" panose="020F0704030504030204" pitchFamily="34" charset="0"/>
                <a:ea typeface="Segoe UI Black" panose="020B0A02040204020203" pitchFamily="34" charset="0"/>
              </a:rPr>
              <a:t>STEPS IN PROJECT</a:t>
            </a:r>
          </a:p>
        </p:txBody>
      </p:sp>
      <p:sp>
        <p:nvSpPr>
          <p:cNvPr id="16" name="Rectangle 2">
            <a:extLst>
              <a:ext uri="{FF2B5EF4-FFF2-40B4-BE49-F238E27FC236}">
                <a16:creationId xmlns:a16="http://schemas.microsoft.com/office/drawing/2014/main" id="{DDC72388-B144-F944-4425-0C3624835762}"/>
              </a:ext>
            </a:extLst>
          </p:cNvPr>
          <p:cNvSpPr>
            <a:spLocks noChangeArrowheads="1"/>
          </p:cNvSpPr>
          <p:nvPr/>
        </p:nvSpPr>
        <p:spPr bwMode="auto">
          <a:xfrm>
            <a:off x="592335" y="1635145"/>
            <a:ext cx="7896227" cy="4611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b="1" i="0" u="none" strike="noStrike" cap="none" normalizeH="0" baseline="0" dirty="0">
                <a:ln>
                  <a:noFill/>
                </a:ln>
                <a:solidFill>
                  <a:schemeClr val="accent1">
                    <a:lumMod val="20000"/>
                    <a:lumOff val="80000"/>
                  </a:schemeClr>
                </a:solidFill>
                <a:effectLst/>
                <a:latin typeface="Arial" panose="020B0604020202020204" pitchFamily="34" charset="0"/>
              </a:rPr>
              <a:t>Requirement Gathering/ Business Requirements</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en-US" altLang="en-US" b="1" dirty="0">
                <a:solidFill>
                  <a:schemeClr val="accent1">
                    <a:lumMod val="20000"/>
                    <a:lumOff val="80000"/>
                  </a:schemeClr>
                </a:solidFill>
                <a:latin typeface="Arial" panose="020B0604020202020204" pitchFamily="34" charset="0"/>
              </a:rPr>
              <a:t>Data Walkthrough</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en-US" altLang="en-US" b="1" dirty="0">
                <a:solidFill>
                  <a:schemeClr val="accent1">
                    <a:lumMod val="20000"/>
                    <a:lumOff val="80000"/>
                  </a:schemeClr>
                </a:solidFill>
                <a:latin typeface="Arial" panose="020B0604020202020204" pitchFamily="34" charset="0"/>
              </a:rPr>
              <a:t>Data Connection</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b="1" i="0" u="none" strike="noStrike" cap="none" normalizeH="0" baseline="0" dirty="0">
                <a:ln>
                  <a:noFill/>
                </a:ln>
                <a:solidFill>
                  <a:schemeClr val="accent1">
                    <a:lumMod val="20000"/>
                    <a:lumOff val="80000"/>
                  </a:schemeClr>
                </a:solidFill>
                <a:effectLst/>
                <a:latin typeface="Arial" panose="020B0604020202020204" pitchFamily="34" charset="0"/>
              </a:rPr>
              <a:t>Data Cleaning / Quality Check</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en-US" altLang="en-US" b="1" dirty="0">
                <a:solidFill>
                  <a:schemeClr val="accent1">
                    <a:lumMod val="20000"/>
                    <a:lumOff val="80000"/>
                  </a:schemeClr>
                </a:solidFill>
                <a:latin typeface="Arial" panose="020B0604020202020204" pitchFamily="34" charset="0"/>
              </a:rPr>
              <a:t>Data Modeling</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b="1" i="0" u="none" strike="noStrike" cap="none" normalizeH="0" baseline="0" dirty="0">
                <a:ln>
                  <a:noFill/>
                </a:ln>
                <a:solidFill>
                  <a:schemeClr val="accent1">
                    <a:lumMod val="20000"/>
                    <a:lumOff val="80000"/>
                  </a:schemeClr>
                </a:solidFill>
                <a:effectLst/>
                <a:latin typeface="Arial" panose="020B0604020202020204" pitchFamily="34" charset="0"/>
              </a:rPr>
              <a:t>Data Processing</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en-US" altLang="en-US" b="1" dirty="0">
                <a:solidFill>
                  <a:schemeClr val="accent1">
                    <a:lumMod val="20000"/>
                    <a:lumOff val="80000"/>
                  </a:schemeClr>
                </a:solidFill>
                <a:latin typeface="Arial" panose="020B0604020202020204" pitchFamily="34" charset="0"/>
              </a:rPr>
              <a:t>DAX Calculations</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b="1" i="0" u="none" strike="noStrike" cap="none" normalizeH="0" baseline="0" dirty="0">
                <a:ln>
                  <a:noFill/>
                </a:ln>
                <a:solidFill>
                  <a:schemeClr val="accent1">
                    <a:lumMod val="20000"/>
                    <a:lumOff val="80000"/>
                  </a:schemeClr>
                </a:solidFill>
                <a:effectLst/>
                <a:latin typeface="Arial" panose="020B0604020202020204" pitchFamily="34" charset="0"/>
              </a:rPr>
              <a:t>Dashboard Lay outing</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en-US" altLang="en-US" b="1" dirty="0">
                <a:solidFill>
                  <a:schemeClr val="accent1">
                    <a:lumMod val="20000"/>
                    <a:lumOff val="80000"/>
                  </a:schemeClr>
                </a:solidFill>
                <a:latin typeface="Arial" panose="020B0604020202020204" pitchFamily="34" charset="0"/>
              </a:rPr>
              <a:t>Charts Development and Formatting</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b="1" i="0" u="none" strike="noStrike" cap="none" normalizeH="0" baseline="0" dirty="0">
                <a:ln>
                  <a:noFill/>
                </a:ln>
                <a:solidFill>
                  <a:schemeClr val="accent1">
                    <a:lumMod val="20000"/>
                    <a:lumOff val="80000"/>
                  </a:schemeClr>
                </a:solidFill>
                <a:effectLst/>
                <a:latin typeface="Arial" panose="020B0604020202020204" pitchFamily="34" charset="0"/>
              </a:rPr>
              <a:t>Dashboard / Report Development</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en-US" altLang="en-US" b="1" dirty="0">
                <a:solidFill>
                  <a:schemeClr val="accent1">
                    <a:lumMod val="20000"/>
                    <a:lumOff val="80000"/>
                  </a:schemeClr>
                </a:solidFill>
                <a:latin typeface="Arial" panose="020B0604020202020204" pitchFamily="34" charset="0"/>
              </a:rPr>
              <a:t>Insights Generation</a:t>
            </a:r>
          </a:p>
        </p:txBody>
      </p:sp>
    </p:spTree>
    <p:extLst>
      <p:ext uri="{BB962C8B-B14F-4D97-AF65-F5344CB8AC3E}">
        <p14:creationId xmlns:p14="http://schemas.microsoft.com/office/powerpoint/2010/main" val="2305185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21E3D0-59FF-FC4F-3B45-5C9A6CFF2AF8}"/>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A8379B00-C42A-6C08-92BF-D6236BDEFF14}"/>
              </a:ext>
            </a:extLst>
          </p:cNvPr>
          <p:cNvPicPr>
            <a:picLocks noChangeAspect="1"/>
          </p:cNvPicPr>
          <p:nvPr/>
        </p:nvPicPr>
        <p:blipFill>
          <a:blip r:embed="rId2"/>
          <a:stretch>
            <a:fillRect/>
          </a:stretch>
        </p:blipFill>
        <p:spPr>
          <a:xfrm>
            <a:off x="0" y="-13802"/>
            <a:ext cx="12192000" cy="7182658"/>
          </a:xfrm>
          <a:prstGeom prst="rect">
            <a:avLst/>
          </a:prstGeom>
        </p:spPr>
      </p:pic>
      <p:sp>
        <p:nvSpPr>
          <p:cNvPr id="6" name="Rectangle 5">
            <a:extLst>
              <a:ext uri="{FF2B5EF4-FFF2-40B4-BE49-F238E27FC236}">
                <a16:creationId xmlns:a16="http://schemas.microsoft.com/office/drawing/2014/main" id="{B64ACCE8-21A4-AFB9-53F0-3703BCFE91BD}"/>
              </a:ext>
            </a:extLst>
          </p:cNvPr>
          <p:cNvSpPr/>
          <p:nvPr/>
        </p:nvSpPr>
        <p:spPr>
          <a:xfrm>
            <a:off x="0" y="-13802"/>
            <a:ext cx="12192000" cy="7182658"/>
          </a:xfrm>
          <a:prstGeom prst="rect">
            <a:avLst/>
          </a:prstGeom>
          <a:solidFill>
            <a:srgbClr val="033722">
              <a:alpha val="92941"/>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2">
            <a:extLst>
              <a:ext uri="{FF2B5EF4-FFF2-40B4-BE49-F238E27FC236}">
                <a16:creationId xmlns:a16="http://schemas.microsoft.com/office/drawing/2014/main" id="{AA13DFD3-6C87-DF81-E279-293F02B5D29E}"/>
              </a:ext>
            </a:extLst>
          </p:cNvPr>
          <p:cNvSpPr txBox="1"/>
          <p:nvPr/>
        </p:nvSpPr>
        <p:spPr>
          <a:xfrm>
            <a:off x="371473" y="1028701"/>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2800" b="1" dirty="0">
                <a:solidFill>
                  <a:schemeClr val="bg1"/>
                </a:solidFill>
                <a:latin typeface="Arial Rounded MT Bold" panose="020F0704030504030204" pitchFamily="34" charset="0"/>
                <a:ea typeface="Segoe UI Black" panose="020B0A02040204020203" pitchFamily="34" charset="0"/>
              </a:rPr>
              <a:t>BUSINESS REQUIREMENT</a:t>
            </a:r>
          </a:p>
        </p:txBody>
      </p:sp>
      <p:sp>
        <p:nvSpPr>
          <p:cNvPr id="3" name="TextBox 2">
            <a:extLst>
              <a:ext uri="{FF2B5EF4-FFF2-40B4-BE49-F238E27FC236}">
                <a16:creationId xmlns:a16="http://schemas.microsoft.com/office/drawing/2014/main" id="{3A74B9A8-E395-91E3-3ABA-42F6B7C96E87}"/>
              </a:ext>
            </a:extLst>
          </p:cNvPr>
          <p:cNvSpPr txBox="1"/>
          <p:nvPr/>
        </p:nvSpPr>
        <p:spPr>
          <a:xfrm>
            <a:off x="390524" y="1587238"/>
            <a:ext cx="11296651" cy="646331"/>
          </a:xfrm>
          <a:prstGeom prst="rect">
            <a:avLst/>
          </a:prstGeom>
          <a:noFill/>
        </p:spPr>
        <p:txBody>
          <a:bodyPr wrap="square" rtlCol="0">
            <a:spAutoFit/>
          </a:bodyPr>
          <a:lstStyle/>
          <a:p>
            <a:r>
              <a:rPr lang="en-IN" b="1" dirty="0">
                <a:solidFill>
                  <a:schemeClr val="bg1"/>
                </a:solidFill>
              </a:rPr>
              <a:t>In today’s digital music era, understanding listening patterns is crucial for both users and streaming platforms. This analysis focuses on Spotify Albums Data, providing insights into user engagement with albums over time.</a:t>
            </a:r>
          </a:p>
        </p:txBody>
      </p:sp>
      <p:pic>
        <p:nvPicPr>
          <p:cNvPr id="4" name="Picture 3">
            <a:extLst>
              <a:ext uri="{FF2B5EF4-FFF2-40B4-BE49-F238E27FC236}">
                <a16:creationId xmlns:a16="http://schemas.microsoft.com/office/drawing/2014/main" id="{F837A861-D8E1-8337-FEB7-59E62049654E}"/>
              </a:ext>
            </a:extLst>
          </p:cNvPr>
          <p:cNvPicPr>
            <a:picLocks noChangeAspect="1"/>
          </p:cNvPicPr>
          <p:nvPr/>
        </p:nvPicPr>
        <p:blipFill>
          <a:blip r:embed="rId3">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tretch>
            <a:fillRect/>
          </a:stretch>
        </p:blipFill>
        <p:spPr>
          <a:xfrm>
            <a:off x="4630340" y="-1008460"/>
            <a:ext cx="2931320" cy="2931320"/>
          </a:xfrm>
          <a:prstGeom prst="rect">
            <a:avLst/>
          </a:prstGeom>
        </p:spPr>
      </p:pic>
      <p:sp>
        <p:nvSpPr>
          <p:cNvPr id="7" name="TextBox 6">
            <a:extLst>
              <a:ext uri="{FF2B5EF4-FFF2-40B4-BE49-F238E27FC236}">
                <a16:creationId xmlns:a16="http://schemas.microsoft.com/office/drawing/2014/main" id="{21A5A4A5-F9DD-D8BE-D769-45C72052BB66}"/>
              </a:ext>
            </a:extLst>
          </p:cNvPr>
          <p:cNvSpPr txBox="1"/>
          <p:nvPr/>
        </p:nvSpPr>
        <p:spPr>
          <a:xfrm>
            <a:off x="390524" y="2722095"/>
            <a:ext cx="11296651" cy="3788858"/>
          </a:xfrm>
          <a:prstGeom prst="rect">
            <a:avLst/>
          </a:prstGeom>
          <a:noFill/>
        </p:spPr>
        <p:txBody>
          <a:bodyPr wrap="square" rtlCol="0">
            <a:spAutoFit/>
          </a:bodyPr>
          <a:lstStyle/>
          <a:p>
            <a:pPr>
              <a:lnSpc>
                <a:spcPct val="150000"/>
              </a:lnSpc>
            </a:pPr>
            <a:r>
              <a:rPr lang="en-US" dirty="0">
                <a:solidFill>
                  <a:schemeClr val="accent5">
                    <a:lumMod val="40000"/>
                    <a:lumOff val="60000"/>
                  </a:schemeClr>
                </a:solidFill>
              </a:rPr>
              <a:t>🎵 </a:t>
            </a:r>
            <a:r>
              <a:rPr lang="en-US" b="1" dirty="0">
                <a:solidFill>
                  <a:schemeClr val="accent4">
                    <a:lumMod val="60000"/>
                    <a:lumOff val="40000"/>
                  </a:schemeClr>
                </a:solidFill>
              </a:rPr>
              <a:t>Total Albums Played Over Time</a:t>
            </a:r>
            <a:r>
              <a:rPr lang="en-US" dirty="0">
                <a:solidFill>
                  <a:schemeClr val="accent4">
                    <a:lumMod val="60000"/>
                    <a:lumOff val="40000"/>
                  </a:schemeClr>
                </a:solidFill>
              </a:rPr>
              <a:t> </a:t>
            </a:r>
            <a:r>
              <a:rPr lang="en-US" dirty="0">
                <a:solidFill>
                  <a:schemeClr val="accent5">
                    <a:lumMod val="40000"/>
                    <a:lumOff val="60000"/>
                  </a:schemeClr>
                </a:solidFill>
              </a:rPr>
              <a:t>– Track how album listening trends change over months and years.</a:t>
            </a:r>
            <a:br>
              <a:rPr lang="en-US" dirty="0">
                <a:solidFill>
                  <a:schemeClr val="accent5">
                    <a:lumMod val="40000"/>
                    <a:lumOff val="60000"/>
                  </a:schemeClr>
                </a:solidFill>
              </a:rPr>
            </a:br>
            <a:r>
              <a:rPr lang="en-US" dirty="0">
                <a:solidFill>
                  <a:schemeClr val="accent5">
                    <a:lumMod val="40000"/>
                    <a:lumOff val="60000"/>
                  </a:schemeClr>
                </a:solidFill>
              </a:rPr>
              <a:t>📅 </a:t>
            </a:r>
            <a:r>
              <a:rPr lang="en-US" b="1" dirty="0">
                <a:solidFill>
                  <a:schemeClr val="accent4">
                    <a:lumMod val="60000"/>
                    <a:lumOff val="40000"/>
                  </a:schemeClr>
                </a:solidFill>
              </a:rPr>
              <a:t>Number of Albums Listened by Year</a:t>
            </a:r>
            <a:r>
              <a:rPr lang="en-US" dirty="0">
                <a:solidFill>
                  <a:schemeClr val="accent4">
                    <a:lumMod val="60000"/>
                    <a:lumOff val="40000"/>
                  </a:schemeClr>
                </a:solidFill>
              </a:rPr>
              <a:t> </a:t>
            </a:r>
            <a:r>
              <a:rPr lang="en-US" dirty="0">
                <a:solidFill>
                  <a:schemeClr val="accent5">
                    <a:lumMod val="40000"/>
                    <a:lumOff val="60000"/>
                  </a:schemeClr>
                </a:solidFill>
              </a:rPr>
              <a:t>– Identify annual listening habits and volume (Find the Min and Max Albums in the view).</a:t>
            </a:r>
          </a:p>
          <a:p>
            <a:pPr>
              <a:lnSpc>
                <a:spcPct val="150000"/>
              </a:lnSpc>
            </a:pPr>
            <a:r>
              <a:rPr lang="en-IN" dirty="0">
                <a:solidFill>
                  <a:schemeClr val="accent5">
                    <a:lumMod val="40000"/>
                    <a:lumOff val="60000"/>
                  </a:schemeClr>
                </a:solidFill>
              </a:rPr>
              <a:t>💥</a:t>
            </a:r>
            <a:r>
              <a:rPr lang="en-US" b="1" dirty="0">
                <a:solidFill>
                  <a:schemeClr val="accent4">
                    <a:lumMod val="60000"/>
                    <a:lumOff val="40000"/>
                  </a:schemeClr>
                </a:solidFill>
              </a:rPr>
              <a:t>Albums Played on Weekday &amp; Weekend – </a:t>
            </a:r>
            <a:r>
              <a:rPr lang="en-US" dirty="0">
                <a:solidFill>
                  <a:schemeClr val="accent5">
                    <a:lumMod val="40000"/>
                    <a:lumOff val="60000"/>
                  </a:schemeClr>
                </a:solidFill>
              </a:rPr>
              <a:t>Identify the Pattern of music listening on weekdays and weekends.</a:t>
            </a:r>
            <a:br>
              <a:rPr lang="en-US" dirty="0">
                <a:solidFill>
                  <a:schemeClr val="accent5">
                    <a:lumMod val="40000"/>
                    <a:lumOff val="60000"/>
                  </a:schemeClr>
                </a:solidFill>
              </a:rPr>
            </a:br>
            <a:r>
              <a:rPr lang="en-US" dirty="0">
                <a:solidFill>
                  <a:schemeClr val="accent5">
                    <a:lumMod val="40000"/>
                    <a:lumOff val="60000"/>
                  </a:schemeClr>
                </a:solidFill>
              </a:rPr>
              <a:t>🏆 </a:t>
            </a:r>
            <a:r>
              <a:rPr lang="en-US" b="1" dirty="0">
                <a:solidFill>
                  <a:schemeClr val="accent4">
                    <a:lumMod val="60000"/>
                    <a:lumOff val="40000"/>
                  </a:schemeClr>
                </a:solidFill>
              </a:rPr>
              <a:t>Top 5 Albums</a:t>
            </a:r>
            <a:r>
              <a:rPr lang="en-US" dirty="0">
                <a:solidFill>
                  <a:schemeClr val="accent4">
                    <a:lumMod val="60000"/>
                    <a:lumOff val="40000"/>
                  </a:schemeClr>
                </a:solidFill>
              </a:rPr>
              <a:t> </a:t>
            </a:r>
            <a:r>
              <a:rPr lang="en-US" dirty="0">
                <a:solidFill>
                  <a:schemeClr val="accent5">
                    <a:lumMod val="40000"/>
                    <a:lumOff val="60000"/>
                  </a:schemeClr>
                </a:solidFill>
              </a:rPr>
              <a:t>– Identify the most played albums based on listening frequency.</a:t>
            </a:r>
          </a:p>
          <a:p>
            <a:pPr>
              <a:lnSpc>
                <a:spcPct val="150000"/>
              </a:lnSpc>
            </a:pPr>
            <a:r>
              <a:rPr lang="en-US" dirty="0">
                <a:solidFill>
                  <a:schemeClr val="accent5">
                    <a:lumMod val="40000"/>
                    <a:lumOff val="60000"/>
                  </a:schemeClr>
                </a:solidFill>
              </a:rPr>
              <a:t>📊 </a:t>
            </a:r>
            <a:r>
              <a:rPr lang="en-US" b="1" dirty="0">
                <a:solidFill>
                  <a:schemeClr val="accent4">
                    <a:lumMod val="60000"/>
                    <a:lumOff val="40000"/>
                  </a:schemeClr>
                </a:solidFill>
              </a:rPr>
              <a:t>Latest Year vs Previous Year Analysis</a:t>
            </a:r>
            <a:r>
              <a:rPr lang="en-US" dirty="0">
                <a:solidFill>
                  <a:schemeClr val="accent4">
                    <a:lumMod val="60000"/>
                    <a:lumOff val="40000"/>
                  </a:schemeClr>
                </a:solidFill>
              </a:rPr>
              <a:t> </a:t>
            </a:r>
            <a:r>
              <a:rPr lang="en-US" dirty="0">
                <a:solidFill>
                  <a:schemeClr val="accent5">
                    <a:lumMod val="40000"/>
                    <a:lumOff val="60000"/>
                  </a:schemeClr>
                </a:solidFill>
              </a:rPr>
              <a:t>– Compare album consumption between the latest and previous years, including:</a:t>
            </a:r>
          </a:p>
          <a:p>
            <a:pPr marL="800100" lvl="1" indent="-342900">
              <a:lnSpc>
                <a:spcPct val="150000"/>
              </a:lnSpc>
              <a:buFont typeface="Wingdings" panose="05000000000000000000" pitchFamily="2" charset="2"/>
              <a:buChar char="v"/>
            </a:pPr>
            <a:r>
              <a:rPr lang="en-US" b="1" dirty="0">
                <a:solidFill>
                  <a:schemeClr val="accent5">
                    <a:lumMod val="40000"/>
                    <a:lumOff val="60000"/>
                  </a:schemeClr>
                </a:solidFill>
              </a:rPr>
              <a:t>LY (Latest Year) vs PY (Previous Year) Trends</a:t>
            </a:r>
            <a:endParaRPr lang="en-US" dirty="0">
              <a:solidFill>
                <a:schemeClr val="accent5">
                  <a:lumMod val="40000"/>
                  <a:lumOff val="60000"/>
                </a:schemeClr>
              </a:solidFill>
            </a:endParaRPr>
          </a:p>
          <a:p>
            <a:pPr marL="800100" lvl="1" indent="-342900">
              <a:lnSpc>
                <a:spcPct val="150000"/>
              </a:lnSpc>
              <a:buFont typeface="Wingdings" panose="05000000000000000000" pitchFamily="2" charset="2"/>
              <a:buChar char="v"/>
            </a:pPr>
            <a:r>
              <a:rPr lang="en-US" b="1" dirty="0">
                <a:solidFill>
                  <a:schemeClr val="accent5">
                    <a:lumMod val="40000"/>
                    <a:lumOff val="60000"/>
                  </a:schemeClr>
                </a:solidFill>
              </a:rPr>
              <a:t>YoY (Year-over-Year) Growth Analysis</a:t>
            </a:r>
          </a:p>
        </p:txBody>
      </p:sp>
      <p:sp>
        <p:nvSpPr>
          <p:cNvPr id="11" name="TextBox 2">
            <a:extLst>
              <a:ext uri="{FF2B5EF4-FFF2-40B4-BE49-F238E27FC236}">
                <a16:creationId xmlns:a16="http://schemas.microsoft.com/office/drawing/2014/main" id="{E8B584F7-EEB2-BA73-D400-1486D9B44672}"/>
              </a:ext>
            </a:extLst>
          </p:cNvPr>
          <p:cNvSpPr txBox="1"/>
          <p:nvPr/>
        </p:nvSpPr>
        <p:spPr>
          <a:xfrm>
            <a:off x="390524" y="2235401"/>
            <a:ext cx="200977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2800" b="1" dirty="0">
                <a:solidFill>
                  <a:srgbClr val="00B0F0"/>
                </a:solidFill>
                <a:latin typeface="Algerian" panose="04020705040A02060702" pitchFamily="82" charset="0"/>
                <a:ea typeface="Segoe UI Black" panose="020B0A02040204020203" pitchFamily="34" charset="0"/>
              </a:rPr>
              <a:t>ALBUMS</a:t>
            </a:r>
          </a:p>
        </p:txBody>
      </p:sp>
    </p:spTree>
    <p:extLst>
      <p:ext uri="{BB962C8B-B14F-4D97-AF65-F5344CB8AC3E}">
        <p14:creationId xmlns:p14="http://schemas.microsoft.com/office/powerpoint/2010/main" val="1162450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FFA4A6-7A52-3A84-3992-EB113CB8D2FA}"/>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A50DB6B8-DC9D-3975-2700-06DDE454B9C1}"/>
              </a:ext>
            </a:extLst>
          </p:cNvPr>
          <p:cNvPicPr>
            <a:picLocks noChangeAspect="1"/>
          </p:cNvPicPr>
          <p:nvPr/>
        </p:nvPicPr>
        <p:blipFill>
          <a:blip r:embed="rId2"/>
          <a:stretch>
            <a:fillRect/>
          </a:stretch>
        </p:blipFill>
        <p:spPr>
          <a:xfrm>
            <a:off x="0" y="-13802"/>
            <a:ext cx="12192000" cy="7182658"/>
          </a:xfrm>
          <a:prstGeom prst="rect">
            <a:avLst/>
          </a:prstGeom>
        </p:spPr>
      </p:pic>
      <p:sp>
        <p:nvSpPr>
          <p:cNvPr id="6" name="Rectangle 5">
            <a:extLst>
              <a:ext uri="{FF2B5EF4-FFF2-40B4-BE49-F238E27FC236}">
                <a16:creationId xmlns:a16="http://schemas.microsoft.com/office/drawing/2014/main" id="{60EC62E5-8313-7694-2298-C120694A0433}"/>
              </a:ext>
            </a:extLst>
          </p:cNvPr>
          <p:cNvSpPr/>
          <p:nvPr/>
        </p:nvSpPr>
        <p:spPr>
          <a:xfrm>
            <a:off x="0" y="-13802"/>
            <a:ext cx="12192000" cy="7182658"/>
          </a:xfrm>
          <a:prstGeom prst="rect">
            <a:avLst/>
          </a:prstGeom>
          <a:solidFill>
            <a:srgbClr val="033722">
              <a:alpha val="92941"/>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2">
            <a:extLst>
              <a:ext uri="{FF2B5EF4-FFF2-40B4-BE49-F238E27FC236}">
                <a16:creationId xmlns:a16="http://schemas.microsoft.com/office/drawing/2014/main" id="{B726590B-AB6C-E743-C89B-C59D3CA2E43D}"/>
              </a:ext>
            </a:extLst>
          </p:cNvPr>
          <p:cNvSpPr txBox="1"/>
          <p:nvPr/>
        </p:nvSpPr>
        <p:spPr>
          <a:xfrm>
            <a:off x="371473" y="1028701"/>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2800" b="1" dirty="0">
                <a:solidFill>
                  <a:schemeClr val="bg1"/>
                </a:solidFill>
                <a:latin typeface="Arial Rounded MT Bold" panose="020F0704030504030204" pitchFamily="34" charset="0"/>
                <a:ea typeface="Segoe UI Black" panose="020B0A02040204020203" pitchFamily="34" charset="0"/>
              </a:rPr>
              <a:t>BUSINESS REQUIREMENT</a:t>
            </a:r>
          </a:p>
        </p:txBody>
      </p:sp>
      <p:pic>
        <p:nvPicPr>
          <p:cNvPr id="4" name="Picture 3">
            <a:extLst>
              <a:ext uri="{FF2B5EF4-FFF2-40B4-BE49-F238E27FC236}">
                <a16:creationId xmlns:a16="http://schemas.microsoft.com/office/drawing/2014/main" id="{5531A90F-39F4-DA25-CAC6-15D1B2C5A1E0}"/>
              </a:ext>
            </a:extLst>
          </p:cNvPr>
          <p:cNvPicPr>
            <a:picLocks noChangeAspect="1"/>
          </p:cNvPicPr>
          <p:nvPr/>
        </p:nvPicPr>
        <p:blipFill>
          <a:blip r:embed="rId3">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tretch>
            <a:fillRect/>
          </a:stretch>
        </p:blipFill>
        <p:spPr>
          <a:xfrm>
            <a:off x="4630340" y="-1008460"/>
            <a:ext cx="2931320" cy="2931320"/>
          </a:xfrm>
          <a:prstGeom prst="rect">
            <a:avLst/>
          </a:prstGeom>
        </p:spPr>
      </p:pic>
      <p:sp>
        <p:nvSpPr>
          <p:cNvPr id="7" name="TextBox 6">
            <a:extLst>
              <a:ext uri="{FF2B5EF4-FFF2-40B4-BE49-F238E27FC236}">
                <a16:creationId xmlns:a16="http://schemas.microsoft.com/office/drawing/2014/main" id="{1892AFB0-2314-59D2-23B4-CA4880059586}"/>
              </a:ext>
            </a:extLst>
          </p:cNvPr>
          <p:cNvSpPr txBox="1"/>
          <p:nvPr/>
        </p:nvSpPr>
        <p:spPr>
          <a:xfrm>
            <a:off x="390524" y="2283945"/>
            <a:ext cx="11296651" cy="3788858"/>
          </a:xfrm>
          <a:prstGeom prst="rect">
            <a:avLst/>
          </a:prstGeom>
          <a:noFill/>
        </p:spPr>
        <p:txBody>
          <a:bodyPr wrap="square" rtlCol="0">
            <a:spAutoFit/>
          </a:bodyPr>
          <a:lstStyle/>
          <a:p>
            <a:pPr>
              <a:lnSpc>
                <a:spcPct val="150000"/>
              </a:lnSpc>
            </a:pPr>
            <a:r>
              <a:rPr lang="en-US" dirty="0">
                <a:solidFill>
                  <a:schemeClr val="accent4">
                    <a:lumMod val="40000"/>
                    <a:lumOff val="60000"/>
                  </a:schemeClr>
                </a:solidFill>
              </a:rPr>
              <a:t>🎵 </a:t>
            </a:r>
            <a:r>
              <a:rPr lang="en-US" b="1" dirty="0">
                <a:solidFill>
                  <a:schemeClr val="accent4">
                    <a:lumMod val="40000"/>
                    <a:lumOff val="60000"/>
                  </a:schemeClr>
                </a:solidFill>
              </a:rPr>
              <a:t>Total Artists Played Over Time</a:t>
            </a:r>
            <a:r>
              <a:rPr lang="en-US" dirty="0">
                <a:solidFill>
                  <a:schemeClr val="accent4">
                    <a:lumMod val="40000"/>
                    <a:lumOff val="60000"/>
                  </a:schemeClr>
                </a:solidFill>
              </a:rPr>
              <a:t> – </a:t>
            </a:r>
            <a:r>
              <a:rPr lang="en-US" dirty="0">
                <a:solidFill>
                  <a:schemeClr val="bg1">
                    <a:lumMod val="95000"/>
                  </a:schemeClr>
                </a:solidFill>
              </a:rPr>
              <a:t>Track how artist listening trends evolve across months and years.</a:t>
            </a:r>
          </a:p>
          <a:p>
            <a:pPr>
              <a:lnSpc>
                <a:spcPct val="150000"/>
              </a:lnSpc>
            </a:pPr>
            <a:r>
              <a:rPr lang="en-US" dirty="0">
                <a:solidFill>
                  <a:schemeClr val="accent4">
                    <a:lumMod val="40000"/>
                    <a:lumOff val="60000"/>
                  </a:schemeClr>
                </a:solidFill>
              </a:rPr>
              <a:t>📅 </a:t>
            </a:r>
            <a:r>
              <a:rPr lang="en-US" b="1" dirty="0">
                <a:solidFill>
                  <a:schemeClr val="accent4">
                    <a:lumMod val="40000"/>
                    <a:lumOff val="60000"/>
                  </a:schemeClr>
                </a:solidFill>
              </a:rPr>
              <a:t>Number of Artists Listened by Year</a:t>
            </a:r>
            <a:r>
              <a:rPr lang="en-US" dirty="0">
                <a:solidFill>
                  <a:schemeClr val="accent4">
                    <a:lumMod val="40000"/>
                    <a:lumOff val="60000"/>
                  </a:schemeClr>
                </a:solidFill>
              </a:rPr>
              <a:t> – </a:t>
            </a:r>
            <a:r>
              <a:rPr lang="en-US" dirty="0">
                <a:solidFill>
                  <a:schemeClr val="bg1">
                    <a:lumMod val="95000"/>
                  </a:schemeClr>
                </a:solidFill>
              </a:rPr>
              <a:t>Identify annual listening habits and artist diversity.</a:t>
            </a:r>
            <a:r>
              <a:rPr lang="en-US" dirty="0">
                <a:solidFill>
                  <a:schemeClr val="accent5">
                    <a:lumMod val="40000"/>
                    <a:lumOff val="60000"/>
                  </a:schemeClr>
                </a:solidFill>
              </a:rPr>
              <a:t> (Find the Min and Max Artists in the view).</a:t>
            </a:r>
          </a:p>
          <a:p>
            <a:pPr>
              <a:lnSpc>
                <a:spcPct val="150000"/>
              </a:lnSpc>
            </a:pPr>
            <a:r>
              <a:rPr lang="en-IN" dirty="0">
                <a:solidFill>
                  <a:schemeClr val="accent5">
                    <a:lumMod val="40000"/>
                    <a:lumOff val="60000"/>
                  </a:schemeClr>
                </a:solidFill>
              </a:rPr>
              <a:t>💥</a:t>
            </a:r>
            <a:r>
              <a:rPr lang="en-US" b="1" dirty="0">
                <a:solidFill>
                  <a:schemeClr val="accent4">
                    <a:lumMod val="40000"/>
                    <a:lumOff val="60000"/>
                  </a:schemeClr>
                </a:solidFill>
              </a:rPr>
              <a:t>Artists Played on Weekday &amp; Weekend – </a:t>
            </a:r>
            <a:r>
              <a:rPr lang="en-US" dirty="0">
                <a:solidFill>
                  <a:schemeClr val="accent5">
                    <a:lumMod val="40000"/>
                    <a:lumOff val="60000"/>
                  </a:schemeClr>
                </a:solidFill>
              </a:rPr>
              <a:t>Identify the Pattern of music listening on weekdays and weekends.</a:t>
            </a:r>
            <a:br>
              <a:rPr lang="en-US" dirty="0">
                <a:solidFill>
                  <a:schemeClr val="accent4">
                    <a:lumMod val="40000"/>
                    <a:lumOff val="60000"/>
                  </a:schemeClr>
                </a:solidFill>
              </a:rPr>
            </a:br>
            <a:r>
              <a:rPr lang="en-US" dirty="0">
                <a:solidFill>
                  <a:schemeClr val="accent4">
                    <a:lumMod val="40000"/>
                    <a:lumOff val="60000"/>
                  </a:schemeClr>
                </a:solidFill>
              </a:rPr>
              <a:t>🏆 </a:t>
            </a:r>
            <a:r>
              <a:rPr lang="en-US" b="1" dirty="0">
                <a:solidFill>
                  <a:schemeClr val="accent4">
                    <a:lumMod val="40000"/>
                    <a:lumOff val="60000"/>
                  </a:schemeClr>
                </a:solidFill>
              </a:rPr>
              <a:t>Top 5 Artists</a:t>
            </a:r>
            <a:r>
              <a:rPr lang="en-US" dirty="0">
                <a:solidFill>
                  <a:schemeClr val="accent4">
                    <a:lumMod val="40000"/>
                    <a:lumOff val="60000"/>
                  </a:schemeClr>
                </a:solidFill>
              </a:rPr>
              <a:t> </a:t>
            </a:r>
            <a:r>
              <a:rPr lang="en-US" dirty="0">
                <a:solidFill>
                  <a:schemeClr val="bg1">
                    <a:lumMod val="95000"/>
                  </a:schemeClr>
                </a:solidFill>
              </a:rPr>
              <a:t>– Identify the most played artists based on listening frequency.</a:t>
            </a:r>
          </a:p>
          <a:p>
            <a:pPr>
              <a:lnSpc>
                <a:spcPct val="150000"/>
              </a:lnSpc>
            </a:pPr>
            <a:r>
              <a:rPr lang="en-US" dirty="0">
                <a:solidFill>
                  <a:schemeClr val="accent4">
                    <a:lumMod val="40000"/>
                    <a:lumOff val="60000"/>
                  </a:schemeClr>
                </a:solidFill>
              </a:rPr>
              <a:t>📊 </a:t>
            </a:r>
            <a:r>
              <a:rPr lang="en-US" b="1" dirty="0">
                <a:solidFill>
                  <a:schemeClr val="accent4">
                    <a:lumMod val="40000"/>
                    <a:lumOff val="60000"/>
                  </a:schemeClr>
                </a:solidFill>
              </a:rPr>
              <a:t>Latest Year vs Previous Year Analysis</a:t>
            </a:r>
            <a:r>
              <a:rPr lang="en-US" dirty="0">
                <a:solidFill>
                  <a:schemeClr val="accent4">
                    <a:lumMod val="40000"/>
                    <a:lumOff val="60000"/>
                  </a:schemeClr>
                </a:solidFill>
              </a:rPr>
              <a:t> – </a:t>
            </a:r>
            <a:r>
              <a:rPr lang="en-US" dirty="0">
                <a:solidFill>
                  <a:schemeClr val="bg1">
                    <a:lumMod val="95000"/>
                  </a:schemeClr>
                </a:solidFill>
              </a:rPr>
              <a:t>Compare artist engagement between the latest and previous years, including:</a:t>
            </a:r>
          </a:p>
          <a:p>
            <a:pPr marL="800100" lvl="1" indent="-342900">
              <a:lnSpc>
                <a:spcPct val="150000"/>
              </a:lnSpc>
              <a:buFont typeface="Wingdings" panose="05000000000000000000" pitchFamily="2" charset="2"/>
              <a:buChar char="v"/>
            </a:pPr>
            <a:r>
              <a:rPr lang="en-US" b="1" dirty="0">
                <a:solidFill>
                  <a:schemeClr val="accent4">
                    <a:lumMod val="40000"/>
                    <a:lumOff val="60000"/>
                  </a:schemeClr>
                </a:solidFill>
              </a:rPr>
              <a:t>LY (Latest Year) vs PY (Previous Year) Trends</a:t>
            </a:r>
            <a:endParaRPr lang="en-US" dirty="0">
              <a:solidFill>
                <a:schemeClr val="accent4">
                  <a:lumMod val="40000"/>
                  <a:lumOff val="60000"/>
                </a:schemeClr>
              </a:solidFill>
            </a:endParaRPr>
          </a:p>
          <a:p>
            <a:pPr marL="800100" lvl="1" indent="-342900">
              <a:lnSpc>
                <a:spcPct val="150000"/>
              </a:lnSpc>
              <a:buFont typeface="Wingdings" panose="05000000000000000000" pitchFamily="2" charset="2"/>
              <a:buChar char="v"/>
            </a:pPr>
            <a:r>
              <a:rPr lang="en-US" b="1" dirty="0">
                <a:solidFill>
                  <a:schemeClr val="accent4">
                    <a:lumMod val="40000"/>
                    <a:lumOff val="60000"/>
                  </a:schemeClr>
                </a:solidFill>
              </a:rPr>
              <a:t>YoY (Year-over-Year) Growth Analysis</a:t>
            </a:r>
          </a:p>
        </p:txBody>
      </p:sp>
      <p:sp>
        <p:nvSpPr>
          <p:cNvPr id="11" name="TextBox 2">
            <a:extLst>
              <a:ext uri="{FF2B5EF4-FFF2-40B4-BE49-F238E27FC236}">
                <a16:creationId xmlns:a16="http://schemas.microsoft.com/office/drawing/2014/main" id="{5039711B-0987-257A-4C52-A7CC40B163C8}"/>
              </a:ext>
            </a:extLst>
          </p:cNvPr>
          <p:cNvSpPr txBox="1"/>
          <p:nvPr/>
        </p:nvSpPr>
        <p:spPr>
          <a:xfrm>
            <a:off x="390524" y="1797251"/>
            <a:ext cx="200977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2800" b="1" dirty="0">
                <a:solidFill>
                  <a:srgbClr val="00B0F0"/>
                </a:solidFill>
                <a:latin typeface="Algerian" panose="04020705040A02060702" pitchFamily="82" charset="0"/>
                <a:ea typeface="Segoe UI Black" panose="020B0A02040204020203" pitchFamily="34" charset="0"/>
              </a:rPr>
              <a:t>ARTISTS</a:t>
            </a:r>
          </a:p>
        </p:txBody>
      </p:sp>
    </p:spTree>
    <p:extLst>
      <p:ext uri="{BB962C8B-B14F-4D97-AF65-F5344CB8AC3E}">
        <p14:creationId xmlns:p14="http://schemas.microsoft.com/office/powerpoint/2010/main" val="1056997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732EE1-E81B-793D-C38E-F54123E97295}"/>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E12D3A2-E651-7F66-1C6F-594CC2541524}"/>
              </a:ext>
            </a:extLst>
          </p:cNvPr>
          <p:cNvPicPr>
            <a:picLocks noChangeAspect="1"/>
          </p:cNvPicPr>
          <p:nvPr/>
        </p:nvPicPr>
        <p:blipFill>
          <a:blip r:embed="rId2"/>
          <a:stretch>
            <a:fillRect/>
          </a:stretch>
        </p:blipFill>
        <p:spPr>
          <a:xfrm>
            <a:off x="0" y="-13802"/>
            <a:ext cx="12192000" cy="7182658"/>
          </a:xfrm>
          <a:prstGeom prst="rect">
            <a:avLst/>
          </a:prstGeom>
        </p:spPr>
      </p:pic>
      <p:sp>
        <p:nvSpPr>
          <p:cNvPr id="6" name="Rectangle 5">
            <a:extLst>
              <a:ext uri="{FF2B5EF4-FFF2-40B4-BE49-F238E27FC236}">
                <a16:creationId xmlns:a16="http://schemas.microsoft.com/office/drawing/2014/main" id="{B0AD6A66-F3FA-A786-8A1C-4A6C37742E57}"/>
              </a:ext>
            </a:extLst>
          </p:cNvPr>
          <p:cNvSpPr/>
          <p:nvPr/>
        </p:nvSpPr>
        <p:spPr>
          <a:xfrm>
            <a:off x="0" y="-13802"/>
            <a:ext cx="12192000" cy="7182658"/>
          </a:xfrm>
          <a:prstGeom prst="rect">
            <a:avLst/>
          </a:prstGeom>
          <a:solidFill>
            <a:srgbClr val="033722">
              <a:alpha val="92941"/>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2">
            <a:extLst>
              <a:ext uri="{FF2B5EF4-FFF2-40B4-BE49-F238E27FC236}">
                <a16:creationId xmlns:a16="http://schemas.microsoft.com/office/drawing/2014/main" id="{B2EAB466-28C5-38FE-5C67-4D05E908B75D}"/>
              </a:ext>
            </a:extLst>
          </p:cNvPr>
          <p:cNvSpPr txBox="1"/>
          <p:nvPr/>
        </p:nvSpPr>
        <p:spPr>
          <a:xfrm>
            <a:off x="371473" y="1028701"/>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2800" b="1" dirty="0">
                <a:solidFill>
                  <a:schemeClr val="bg1"/>
                </a:solidFill>
                <a:latin typeface="Arial Rounded MT Bold" panose="020F0704030504030204" pitchFamily="34" charset="0"/>
                <a:ea typeface="Segoe UI Black" panose="020B0A02040204020203" pitchFamily="34" charset="0"/>
              </a:rPr>
              <a:t>BUSINESS REQUIREMENT</a:t>
            </a:r>
          </a:p>
        </p:txBody>
      </p:sp>
      <p:pic>
        <p:nvPicPr>
          <p:cNvPr id="4" name="Picture 3">
            <a:extLst>
              <a:ext uri="{FF2B5EF4-FFF2-40B4-BE49-F238E27FC236}">
                <a16:creationId xmlns:a16="http://schemas.microsoft.com/office/drawing/2014/main" id="{F910EF60-9C0F-9929-3C62-A8120915D021}"/>
              </a:ext>
            </a:extLst>
          </p:cNvPr>
          <p:cNvPicPr>
            <a:picLocks noChangeAspect="1"/>
          </p:cNvPicPr>
          <p:nvPr/>
        </p:nvPicPr>
        <p:blipFill>
          <a:blip r:embed="rId3">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tretch>
            <a:fillRect/>
          </a:stretch>
        </p:blipFill>
        <p:spPr>
          <a:xfrm>
            <a:off x="4630340" y="-1008460"/>
            <a:ext cx="2931320" cy="2931320"/>
          </a:xfrm>
          <a:prstGeom prst="rect">
            <a:avLst/>
          </a:prstGeom>
        </p:spPr>
      </p:pic>
      <p:sp>
        <p:nvSpPr>
          <p:cNvPr id="7" name="TextBox 6">
            <a:extLst>
              <a:ext uri="{FF2B5EF4-FFF2-40B4-BE49-F238E27FC236}">
                <a16:creationId xmlns:a16="http://schemas.microsoft.com/office/drawing/2014/main" id="{9A547B9A-E7E5-0275-BC60-4235D4B41548}"/>
              </a:ext>
            </a:extLst>
          </p:cNvPr>
          <p:cNvSpPr txBox="1"/>
          <p:nvPr/>
        </p:nvSpPr>
        <p:spPr>
          <a:xfrm>
            <a:off x="390524" y="2283945"/>
            <a:ext cx="11296651" cy="3788858"/>
          </a:xfrm>
          <a:prstGeom prst="rect">
            <a:avLst/>
          </a:prstGeom>
          <a:noFill/>
        </p:spPr>
        <p:txBody>
          <a:bodyPr wrap="square" rtlCol="0">
            <a:spAutoFit/>
          </a:bodyPr>
          <a:lstStyle/>
          <a:p>
            <a:pPr>
              <a:lnSpc>
                <a:spcPct val="150000"/>
              </a:lnSpc>
            </a:pPr>
            <a:r>
              <a:rPr lang="en-US" dirty="0">
                <a:solidFill>
                  <a:schemeClr val="accent6">
                    <a:lumMod val="60000"/>
                    <a:lumOff val="40000"/>
                  </a:schemeClr>
                </a:solidFill>
              </a:rPr>
              <a:t>🎵 </a:t>
            </a:r>
            <a:r>
              <a:rPr lang="en-US" b="1" dirty="0">
                <a:solidFill>
                  <a:schemeClr val="accent6">
                    <a:lumMod val="60000"/>
                    <a:lumOff val="40000"/>
                  </a:schemeClr>
                </a:solidFill>
              </a:rPr>
              <a:t>Total Tracks Played Over Time</a:t>
            </a:r>
            <a:r>
              <a:rPr lang="en-US" dirty="0">
                <a:solidFill>
                  <a:schemeClr val="accent6">
                    <a:lumMod val="60000"/>
                    <a:lumOff val="40000"/>
                  </a:schemeClr>
                </a:solidFill>
              </a:rPr>
              <a:t> – </a:t>
            </a:r>
            <a:r>
              <a:rPr lang="en-US" dirty="0">
                <a:solidFill>
                  <a:schemeClr val="bg1">
                    <a:lumMod val="95000"/>
                  </a:schemeClr>
                </a:solidFill>
              </a:rPr>
              <a:t>Monitor how track listening trends change across months and years</a:t>
            </a:r>
          </a:p>
          <a:p>
            <a:pPr>
              <a:lnSpc>
                <a:spcPct val="150000"/>
              </a:lnSpc>
            </a:pPr>
            <a:r>
              <a:rPr lang="en-US" dirty="0">
                <a:solidFill>
                  <a:schemeClr val="accent6">
                    <a:lumMod val="60000"/>
                    <a:lumOff val="40000"/>
                  </a:schemeClr>
                </a:solidFill>
              </a:rPr>
              <a:t>📅 </a:t>
            </a:r>
            <a:r>
              <a:rPr lang="en-US" b="1" dirty="0">
                <a:solidFill>
                  <a:schemeClr val="accent6">
                    <a:lumMod val="60000"/>
                    <a:lumOff val="40000"/>
                  </a:schemeClr>
                </a:solidFill>
              </a:rPr>
              <a:t>Number of Tracks Listened by Year</a:t>
            </a:r>
            <a:r>
              <a:rPr lang="en-US" dirty="0">
                <a:solidFill>
                  <a:schemeClr val="accent6">
                    <a:lumMod val="60000"/>
                    <a:lumOff val="40000"/>
                  </a:schemeClr>
                </a:solidFill>
              </a:rPr>
              <a:t> – </a:t>
            </a:r>
            <a:r>
              <a:rPr lang="en-US" dirty="0">
                <a:solidFill>
                  <a:schemeClr val="bg1">
                    <a:lumMod val="95000"/>
                  </a:schemeClr>
                </a:solidFill>
              </a:rPr>
              <a:t>Identify annual listening habits and track diversity.</a:t>
            </a:r>
            <a:r>
              <a:rPr lang="en-US" dirty="0">
                <a:solidFill>
                  <a:schemeClr val="accent5">
                    <a:lumMod val="40000"/>
                    <a:lumOff val="60000"/>
                  </a:schemeClr>
                </a:solidFill>
              </a:rPr>
              <a:t> (Find the Min and Max Tracks in the view).</a:t>
            </a:r>
          </a:p>
          <a:p>
            <a:pPr>
              <a:lnSpc>
                <a:spcPct val="150000"/>
              </a:lnSpc>
            </a:pPr>
            <a:r>
              <a:rPr lang="en-IN" dirty="0">
                <a:solidFill>
                  <a:schemeClr val="accent5">
                    <a:lumMod val="40000"/>
                    <a:lumOff val="60000"/>
                  </a:schemeClr>
                </a:solidFill>
              </a:rPr>
              <a:t>💥</a:t>
            </a:r>
            <a:r>
              <a:rPr lang="en-US" b="1" dirty="0">
                <a:solidFill>
                  <a:schemeClr val="accent6">
                    <a:lumMod val="60000"/>
                    <a:lumOff val="40000"/>
                  </a:schemeClr>
                </a:solidFill>
              </a:rPr>
              <a:t>Tracks Played on Weekday &amp; Weekend – </a:t>
            </a:r>
            <a:r>
              <a:rPr lang="en-US" dirty="0">
                <a:solidFill>
                  <a:schemeClr val="accent5">
                    <a:lumMod val="40000"/>
                    <a:lumOff val="60000"/>
                  </a:schemeClr>
                </a:solidFill>
              </a:rPr>
              <a:t>Identify the Pattern of music listening on weekdays and weekends.</a:t>
            </a:r>
            <a:endParaRPr lang="en-US" dirty="0">
              <a:solidFill>
                <a:schemeClr val="bg1">
                  <a:lumMod val="95000"/>
                </a:schemeClr>
              </a:solidFill>
            </a:endParaRPr>
          </a:p>
          <a:p>
            <a:pPr>
              <a:lnSpc>
                <a:spcPct val="150000"/>
              </a:lnSpc>
            </a:pPr>
            <a:r>
              <a:rPr lang="en-US" dirty="0">
                <a:solidFill>
                  <a:schemeClr val="accent6">
                    <a:lumMod val="60000"/>
                    <a:lumOff val="40000"/>
                  </a:schemeClr>
                </a:solidFill>
              </a:rPr>
              <a:t>🏆 </a:t>
            </a:r>
            <a:r>
              <a:rPr lang="en-US" b="1" dirty="0">
                <a:solidFill>
                  <a:schemeClr val="accent6">
                    <a:lumMod val="60000"/>
                    <a:lumOff val="40000"/>
                  </a:schemeClr>
                </a:solidFill>
              </a:rPr>
              <a:t>Top 5 Tracks</a:t>
            </a:r>
            <a:r>
              <a:rPr lang="en-US" dirty="0">
                <a:solidFill>
                  <a:schemeClr val="accent6">
                    <a:lumMod val="60000"/>
                    <a:lumOff val="40000"/>
                  </a:schemeClr>
                </a:solidFill>
              </a:rPr>
              <a:t> – </a:t>
            </a:r>
            <a:r>
              <a:rPr lang="en-US" dirty="0">
                <a:solidFill>
                  <a:schemeClr val="bg1">
                    <a:lumMod val="95000"/>
                  </a:schemeClr>
                </a:solidFill>
              </a:rPr>
              <a:t>Identify the most played tracks based on listening frequency.</a:t>
            </a:r>
          </a:p>
          <a:p>
            <a:pPr>
              <a:lnSpc>
                <a:spcPct val="150000"/>
              </a:lnSpc>
            </a:pPr>
            <a:r>
              <a:rPr lang="en-US" dirty="0">
                <a:solidFill>
                  <a:schemeClr val="accent6">
                    <a:lumMod val="60000"/>
                    <a:lumOff val="40000"/>
                  </a:schemeClr>
                </a:solidFill>
              </a:rPr>
              <a:t>📊 </a:t>
            </a:r>
            <a:r>
              <a:rPr lang="en-US" b="1" dirty="0">
                <a:solidFill>
                  <a:schemeClr val="accent6">
                    <a:lumMod val="60000"/>
                    <a:lumOff val="40000"/>
                  </a:schemeClr>
                </a:solidFill>
              </a:rPr>
              <a:t>Latest Year vs Previous Year Analysis</a:t>
            </a:r>
            <a:r>
              <a:rPr lang="en-US" dirty="0">
                <a:solidFill>
                  <a:schemeClr val="accent6">
                    <a:lumMod val="60000"/>
                    <a:lumOff val="40000"/>
                  </a:schemeClr>
                </a:solidFill>
              </a:rPr>
              <a:t> – </a:t>
            </a:r>
            <a:r>
              <a:rPr lang="en-US" dirty="0">
                <a:solidFill>
                  <a:schemeClr val="bg1">
                    <a:lumMod val="95000"/>
                  </a:schemeClr>
                </a:solidFill>
              </a:rPr>
              <a:t>Compare track engagement between the latest and previous years, including:</a:t>
            </a:r>
          </a:p>
          <a:p>
            <a:pPr marL="800100" lvl="1" indent="-342900">
              <a:lnSpc>
                <a:spcPct val="150000"/>
              </a:lnSpc>
              <a:buFont typeface="Wingdings" panose="05000000000000000000" pitchFamily="2" charset="2"/>
              <a:buChar char="v"/>
            </a:pPr>
            <a:r>
              <a:rPr lang="en-US" b="1" dirty="0">
                <a:solidFill>
                  <a:schemeClr val="accent6">
                    <a:lumMod val="60000"/>
                    <a:lumOff val="40000"/>
                  </a:schemeClr>
                </a:solidFill>
              </a:rPr>
              <a:t>LY (Latest Year) vs PY (Previous Year) Trends</a:t>
            </a:r>
            <a:endParaRPr lang="en-US" dirty="0">
              <a:solidFill>
                <a:schemeClr val="accent6">
                  <a:lumMod val="60000"/>
                  <a:lumOff val="40000"/>
                </a:schemeClr>
              </a:solidFill>
            </a:endParaRPr>
          </a:p>
          <a:p>
            <a:pPr marL="800100" lvl="1" indent="-342900">
              <a:lnSpc>
                <a:spcPct val="150000"/>
              </a:lnSpc>
              <a:buFont typeface="Wingdings" panose="05000000000000000000" pitchFamily="2" charset="2"/>
              <a:buChar char="v"/>
            </a:pPr>
            <a:r>
              <a:rPr lang="en-US" b="1" dirty="0">
                <a:solidFill>
                  <a:schemeClr val="accent6">
                    <a:lumMod val="60000"/>
                    <a:lumOff val="40000"/>
                  </a:schemeClr>
                </a:solidFill>
              </a:rPr>
              <a:t>YoY (Year-over-Year) Growth Analysis</a:t>
            </a:r>
          </a:p>
        </p:txBody>
      </p:sp>
      <p:sp>
        <p:nvSpPr>
          <p:cNvPr id="11" name="TextBox 2">
            <a:extLst>
              <a:ext uri="{FF2B5EF4-FFF2-40B4-BE49-F238E27FC236}">
                <a16:creationId xmlns:a16="http://schemas.microsoft.com/office/drawing/2014/main" id="{0D9BE8EC-0FB9-AE95-F549-CAB72D14F317}"/>
              </a:ext>
            </a:extLst>
          </p:cNvPr>
          <p:cNvSpPr txBox="1"/>
          <p:nvPr/>
        </p:nvSpPr>
        <p:spPr>
          <a:xfrm>
            <a:off x="390524" y="1797251"/>
            <a:ext cx="200977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2800" b="1" dirty="0">
                <a:solidFill>
                  <a:srgbClr val="00B0F0"/>
                </a:solidFill>
                <a:latin typeface="Algerian" panose="04020705040A02060702" pitchFamily="82" charset="0"/>
                <a:ea typeface="Segoe UI Black" panose="020B0A02040204020203" pitchFamily="34" charset="0"/>
              </a:rPr>
              <a:t>TRACKS</a:t>
            </a:r>
          </a:p>
        </p:txBody>
      </p:sp>
    </p:spTree>
    <p:extLst>
      <p:ext uri="{BB962C8B-B14F-4D97-AF65-F5344CB8AC3E}">
        <p14:creationId xmlns:p14="http://schemas.microsoft.com/office/powerpoint/2010/main" val="3204376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EA04C3-4D19-7545-37F7-86ECF353DBD7}"/>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819C7663-2508-AFA1-189B-5E0EC3F64768}"/>
              </a:ext>
            </a:extLst>
          </p:cNvPr>
          <p:cNvPicPr>
            <a:picLocks noChangeAspect="1"/>
          </p:cNvPicPr>
          <p:nvPr/>
        </p:nvPicPr>
        <p:blipFill>
          <a:blip r:embed="rId2"/>
          <a:stretch>
            <a:fillRect/>
          </a:stretch>
        </p:blipFill>
        <p:spPr>
          <a:xfrm>
            <a:off x="0" y="-13802"/>
            <a:ext cx="12192000" cy="7182658"/>
          </a:xfrm>
          <a:prstGeom prst="rect">
            <a:avLst/>
          </a:prstGeom>
        </p:spPr>
      </p:pic>
      <p:sp>
        <p:nvSpPr>
          <p:cNvPr id="6" name="Rectangle 5">
            <a:extLst>
              <a:ext uri="{FF2B5EF4-FFF2-40B4-BE49-F238E27FC236}">
                <a16:creationId xmlns:a16="http://schemas.microsoft.com/office/drawing/2014/main" id="{8BBDE2BB-B67B-DE6F-32FF-BDBA6014619D}"/>
              </a:ext>
            </a:extLst>
          </p:cNvPr>
          <p:cNvSpPr/>
          <p:nvPr/>
        </p:nvSpPr>
        <p:spPr>
          <a:xfrm>
            <a:off x="0" y="-13802"/>
            <a:ext cx="12192000" cy="7182658"/>
          </a:xfrm>
          <a:prstGeom prst="rect">
            <a:avLst/>
          </a:prstGeom>
          <a:solidFill>
            <a:srgbClr val="033722">
              <a:alpha val="92941"/>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2">
            <a:extLst>
              <a:ext uri="{FF2B5EF4-FFF2-40B4-BE49-F238E27FC236}">
                <a16:creationId xmlns:a16="http://schemas.microsoft.com/office/drawing/2014/main" id="{D502534F-7DEC-AA9D-6A40-CAAF6C4559B6}"/>
              </a:ext>
            </a:extLst>
          </p:cNvPr>
          <p:cNvSpPr txBox="1"/>
          <p:nvPr/>
        </p:nvSpPr>
        <p:spPr>
          <a:xfrm>
            <a:off x="371473" y="1028701"/>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2800" b="1" dirty="0">
                <a:solidFill>
                  <a:schemeClr val="bg1"/>
                </a:solidFill>
                <a:latin typeface="Arial Rounded MT Bold" panose="020F0704030504030204" pitchFamily="34" charset="0"/>
                <a:ea typeface="Segoe UI Black" panose="020B0A02040204020203" pitchFamily="34" charset="0"/>
              </a:rPr>
              <a:t>BUSINESS REQUIREMENT</a:t>
            </a:r>
          </a:p>
        </p:txBody>
      </p:sp>
      <p:pic>
        <p:nvPicPr>
          <p:cNvPr id="4" name="Picture 3">
            <a:extLst>
              <a:ext uri="{FF2B5EF4-FFF2-40B4-BE49-F238E27FC236}">
                <a16:creationId xmlns:a16="http://schemas.microsoft.com/office/drawing/2014/main" id="{20C9A57B-4494-4DFF-7CA5-8D1B6194406A}"/>
              </a:ext>
            </a:extLst>
          </p:cNvPr>
          <p:cNvPicPr>
            <a:picLocks noChangeAspect="1"/>
          </p:cNvPicPr>
          <p:nvPr/>
        </p:nvPicPr>
        <p:blipFill>
          <a:blip r:embed="rId3">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tretch>
            <a:fillRect/>
          </a:stretch>
        </p:blipFill>
        <p:spPr>
          <a:xfrm>
            <a:off x="4630340" y="-1008460"/>
            <a:ext cx="2931320" cy="2931320"/>
          </a:xfrm>
          <a:prstGeom prst="rect">
            <a:avLst/>
          </a:prstGeom>
        </p:spPr>
      </p:pic>
      <p:sp>
        <p:nvSpPr>
          <p:cNvPr id="11" name="TextBox 2">
            <a:extLst>
              <a:ext uri="{FF2B5EF4-FFF2-40B4-BE49-F238E27FC236}">
                <a16:creationId xmlns:a16="http://schemas.microsoft.com/office/drawing/2014/main" id="{541C8A4D-7A76-EA53-69B1-3F4B0EB2873D}"/>
              </a:ext>
            </a:extLst>
          </p:cNvPr>
          <p:cNvSpPr txBox="1"/>
          <p:nvPr/>
        </p:nvSpPr>
        <p:spPr>
          <a:xfrm>
            <a:off x="390523" y="1657245"/>
            <a:ext cx="4343401"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2800" b="1" dirty="0">
                <a:solidFill>
                  <a:srgbClr val="FFFF00"/>
                </a:solidFill>
                <a:latin typeface="Algerian" panose="04020705040A02060702" pitchFamily="82" charset="0"/>
                <a:ea typeface="Segoe UI Black" panose="020B0A02040204020203" pitchFamily="34" charset="0"/>
              </a:rPr>
              <a:t>LISTENING PATTERNS</a:t>
            </a:r>
          </a:p>
        </p:txBody>
      </p:sp>
      <p:sp>
        <p:nvSpPr>
          <p:cNvPr id="3" name="TextBox 2">
            <a:extLst>
              <a:ext uri="{FF2B5EF4-FFF2-40B4-BE49-F238E27FC236}">
                <a16:creationId xmlns:a16="http://schemas.microsoft.com/office/drawing/2014/main" id="{D1F534FE-C98B-6CBB-78A1-27817823FD7E}"/>
              </a:ext>
            </a:extLst>
          </p:cNvPr>
          <p:cNvSpPr txBox="1"/>
          <p:nvPr/>
        </p:nvSpPr>
        <p:spPr>
          <a:xfrm>
            <a:off x="390523" y="2285789"/>
            <a:ext cx="11430002" cy="3737946"/>
          </a:xfrm>
          <a:prstGeom prst="rect">
            <a:avLst/>
          </a:prstGeom>
          <a:noFill/>
        </p:spPr>
        <p:txBody>
          <a:bodyPr wrap="square" rtlCol="0">
            <a:spAutoFit/>
          </a:bodyPr>
          <a:lstStyle/>
          <a:p>
            <a:pPr>
              <a:lnSpc>
                <a:spcPct val="150000"/>
              </a:lnSpc>
            </a:pPr>
            <a:r>
              <a:rPr lang="en-US" sz="2000" dirty="0">
                <a:solidFill>
                  <a:schemeClr val="bg1"/>
                </a:solidFill>
              </a:rPr>
              <a:t>🕒 </a:t>
            </a:r>
            <a:r>
              <a:rPr lang="en-US" sz="2000" b="1" dirty="0">
                <a:solidFill>
                  <a:schemeClr val="accent4">
                    <a:lumMod val="60000"/>
                    <a:lumOff val="40000"/>
                  </a:schemeClr>
                </a:solidFill>
              </a:rPr>
              <a:t>Listening Hours Analysis</a:t>
            </a:r>
            <a:r>
              <a:rPr lang="en-US" sz="2000" dirty="0">
                <a:solidFill>
                  <a:schemeClr val="accent4">
                    <a:lumMod val="60000"/>
                    <a:lumOff val="40000"/>
                  </a:schemeClr>
                </a:solidFill>
              </a:rPr>
              <a:t> </a:t>
            </a:r>
            <a:r>
              <a:rPr lang="en-US" sz="2000" dirty="0">
                <a:solidFill>
                  <a:schemeClr val="bg1"/>
                </a:solidFill>
              </a:rPr>
              <a:t>– Identify peak listening times using a </a:t>
            </a:r>
            <a:r>
              <a:rPr lang="en-US" sz="2000" b="1" dirty="0">
                <a:solidFill>
                  <a:schemeClr val="bg1"/>
                </a:solidFill>
              </a:rPr>
              <a:t>Heat Map</a:t>
            </a:r>
            <a:r>
              <a:rPr lang="en-US" sz="2000" dirty="0">
                <a:solidFill>
                  <a:schemeClr val="bg1"/>
                </a:solidFill>
              </a:rPr>
              <a:t> that visualizes patterns across hours and days with color intensity.</a:t>
            </a:r>
            <a:br>
              <a:rPr lang="en-US" sz="2000" dirty="0">
                <a:solidFill>
                  <a:schemeClr val="bg1"/>
                </a:solidFill>
              </a:rPr>
            </a:br>
            <a:r>
              <a:rPr lang="en-US" sz="2000" dirty="0">
                <a:solidFill>
                  <a:schemeClr val="bg1"/>
                </a:solidFill>
              </a:rPr>
              <a:t>📊 </a:t>
            </a:r>
            <a:r>
              <a:rPr lang="en-US" sz="2000" b="1" dirty="0">
                <a:solidFill>
                  <a:schemeClr val="accent4">
                    <a:lumMod val="60000"/>
                    <a:lumOff val="40000"/>
                  </a:schemeClr>
                </a:solidFill>
              </a:rPr>
              <a:t>Average Listening Time (min) vs Track Frequency</a:t>
            </a:r>
            <a:r>
              <a:rPr lang="en-US" sz="2000" dirty="0">
                <a:solidFill>
                  <a:schemeClr val="accent4">
                    <a:lumMod val="60000"/>
                    <a:lumOff val="40000"/>
                  </a:schemeClr>
                </a:solidFill>
              </a:rPr>
              <a:t> </a:t>
            </a:r>
            <a:r>
              <a:rPr lang="en-US" sz="2000" dirty="0">
                <a:solidFill>
                  <a:schemeClr val="bg1"/>
                </a:solidFill>
              </a:rPr>
              <a:t>– Use a </a:t>
            </a:r>
            <a:r>
              <a:rPr lang="en-US" sz="2000" b="1" dirty="0">
                <a:solidFill>
                  <a:schemeClr val="bg1"/>
                </a:solidFill>
              </a:rPr>
              <a:t>Scatter Plot with Quadrant Analysis</a:t>
            </a:r>
            <a:r>
              <a:rPr lang="en-US" sz="2000" dirty="0">
                <a:solidFill>
                  <a:schemeClr val="bg1"/>
                </a:solidFill>
              </a:rPr>
              <a:t> to categorize tracks based on:</a:t>
            </a:r>
          </a:p>
          <a:p>
            <a:pPr marL="800100" lvl="1" indent="-342900">
              <a:lnSpc>
                <a:spcPct val="150000"/>
              </a:lnSpc>
              <a:buFont typeface="Wingdings" panose="05000000000000000000" pitchFamily="2" charset="2"/>
              <a:buChar char="v"/>
            </a:pPr>
            <a:r>
              <a:rPr lang="en-US" sz="2000" b="1" dirty="0">
                <a:solidFill>
                  <a:schemeClr val="bg1"/>
                </a:solidFill>
              </a:rPr>
              <a:t>High Frequency &amp; High Listening Time</a:t>
            </a:r>
            <a:r>
              <a:rPr lang="en-US" sz="2000" dirty="0">
                <a:solidFill>
                  <a:schemeClr val="bg1"/>
                </a:solidFill>
              </a:rPr>
              <a:t> – Most engaging tracks 🎯</a:t>
            </a:r>
          </a:p>
          <a:p>
            <a:pPr marL="800100" lvl="1" indent="-342900">
              <a:lnSpc>
                <a:spcPct val="150000"/>
              </a:lnSpc>
              <a:buFont typeface="Wingdings" panose="05000000000000000000" pitchFamily="2" charset="2"/>
              <a:buChar char="v"/>
            </a:pPr>
            <a:r>
              <a:rPr lang="en-US" sz="2000" b="1" dirty="0">
                <a:solidFill>
                  <a:schemeClr val="bg1"/>
                </a:solidFill>
              </a:rPr>
              <a:t>Low Frequency &amp; High Listening Time</a:t>
            </a:r>
            <a:r>
              <a:rPr lang="en-US" sz="2000" dirty="0">
                <a:solidFill>
                  <a:schemeClr val="bg1"/>
                </a:solidFill>
              </a:rPr>
              <a:t> – Niche but impactful tracks</a:t>
            </a:r>
          </a:p>
          <a:p>
            <a:pPr marL="800100" lvl="1" indent="-342900">
              <a:lnSpc>
                <a:spcPct val="150000"/>
              </a:lnSpc>
              <a:buFont typeface="Wingdings" panose="05000000000000000000" pitchFamily="2" charset="2"/>
              <a:buChar char="v"/>
            </a:pPr>
            <a:r>
              <a:rPr lang="en-US" sz="2000" b="1" dirty="0">
                <a:solidFill>
                  <a:schemeClr val="bg1"/>
                </a:solidFill>
              </a:rPr>
              <a:t>High Frequency &amp; Low Listening Time</a:t>
            </a:r>
            <a:r>
              <a:rPr lang="en-US" sz="2000" dirty="0">
                <a:solidFill>
                  <a:schemeClr val="bg1"/>
                </a:solidFill>
              </a:rPr>
              <a:t> – Short &amp; frequently played tracks</a:t>
            </a:r>
          </a:p>
          <a:p>
            <a:pPr marL="800100" lvl="1" indent="-342900">
              <a:lnSpc>
                <a:spcPct val="150000"/>
              </a:lnSpc>
              <a:buFont typeface="Wingdings" panose="05000000000000000000" pitchFamily="2" charset="2"/>
              <a:buChar char="v"/>
            </a:pPr>
            <a:r>
              <a:rPr lang="en-US" sz="2000" b="1" dirty="0">
                <a:solidFill>
                  <a:schemeClr val="bg1"/>
                </a:solidFill>
              </a:rPr>
              <a:t>Low Frequency &amp; Low Listening Time</a:t>
            </a:r>
            <a:r>
              <a:rPr lang="en-US" sz="2000" dirty="0">
                <a:solidFill>
                  <a:schemeClr val="bg1"/>
                </a:solidFill>
              </a:rPr>
              <a:t> – Less popular tracks</a:t>
            </a:r>
          </a:p>
        </p:txBody>
      </p:sp>
    </p:spTree>
    <p:extLst>
      <p:ext uri="{BB962C8B-B14F-4D97-AF65-F5344CB8AC3E}">
        <p14:creationId xmlns:p14="http://schemas.microsoft.com/office/powerpoint/2010/main" val="1827540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E7218A-33E9-0459-314E-3E52BD6EE06F}"/>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E6B0407C-DB64-3C83-F469-4E10F90F50D9}"/>
              </a:ext>
            </a:extLst>
          </p:cNvPr>
          <p:cNvPicPr>
            <a:picLocks noChangeAspect="1"/>
          </p:cNvPicPr>
          <p:nvPr/>
        </p:nvPicPr>
        <p:blipFill>
          <a:blip r:embed="rId2"/>
          <a:stretch>
            <a:fillRect/>
          </a:stretch>
        </p:blipFill>
        <p:spPr>
          <a:xfrm>
            <a:off x="0" y="-13802"/>
            <a:ext cx="12192000" cy="7182658"/>
          </a:xfrm>
          <a:prstGeom prst="rect">
            <a:avLst/>
          </a:prstGeom>
        </p:spPr>
      </p:pic>
      <p:sp>
        <p:nvSpPr>
          <p:cNvPr id="6" name="Rectangle 5">
            <a:extLst>
              <a:ext uri="{FF2B5EF4-FFF2-40B4-BE49-F238E27FC236}">
                <a16:creationId xmlns:a16="http://schemas.microsoft.com/office/drawing/2014/main" id="{6C3B9BCB-5554-0A4B-8D14-3D2263B6F8F1}"/>
              </a:ext>
            </a:extLst>
          </p:cNvPr>
          <p:cNvSpPr/>
          <p:nvPr/>
        </p:nvSpPr>
        <p:spPr>
          <a:xfrm>
            <a:off x="0" y="-13802"/>
            <a:ext cx="12192000" cy="7182658"/>
          </a:xfrm>
          <a:prstGeom prst="rect">
            <a:avLst/>
          </a:prstGeom>
          <a:solidFill>
            <a:srgbClr val="033722">
              <a:alpha val="92941"/>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2">
            <a:extLst>
              <a:ext uri="{FF2B5EF4-FFF2-40B4-BE49-F238E27FC236}">
                <a16:creationId xmlns:a16="http://schemas.microsoft.com/office/drawing/2014/main" id="{09B2BC15-B978-EAA3-0559-633383F1876A}"/>
              </a:ext>
            </a:extLst>
          </p:cNvPr>
          <p:cNvSpPr txBox="1"/>
          <p:nvPr/>
        </p:nvSpPr>
        <p:spPr>
          <a:xfrm>
            <a:off x="371473" y="1028701"/>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2800" b="1" dirty="0">
                <a:solidFill>
                  <a:schemeClr val="bg1"/>
                </a:solidFill>
                <a:latin typeface="Arial Rounded MT Bold" panose="020F0704030504030204" pitchFamily="34" charset="0"/>
                <a:ea typeface="Segoe UI Black" panose="020B0A02040204020203" pitchFamily="34" charset="0"/>
              </a:rPr>
              <a:t>BUSINESS REQUIREMENT</a:t>
            </a:r>
          </a:p>
        </p:txBody>
      </p:sp>
      <p:pic>
        <p:nvPicPr>
          <p:cNvPr id="4" name="Picture 3">
            <a:extLst>
              <a:ext uri="{FF2B5EF4-FFF2-40B4-BE49-F238E27FC236}">
                <a16:creationId xmlns:a16="http://schemas.microsoft.com/office/drawing/2014/main" id="{1526F6D1-9846-2C84-4906-EC6A642E65E1}"/>
              </a:ext>
            </a:extLst>
          </p:cNvPr>
          <p:cNvPicPr>
            <a:picLocks noChangeAspect="1"/>
          </p:cNvPicPr>
          <p:nvPr/>
        </p:nvPicPr>
        <p:blipFill>
          <a:blip r:embed="rId3">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tretch>
            <a:fillRect/>
          </a:stretch>
        </p:blipFill>
        <p:spPr>
          <a:xfrm>
            <a:off x="4630340" y="-1008460"/>
            <a:ext cx="2931320" cy="2931320"/>
          </a:xfrm>
          <a:prstGeom prst="rect">
            <a:avLst/>
          </a:prstGeom>
        </p:spPr>
      </p:pic>
      <p:sp>
        <p:nvSpPr>
          <p:cNvPr id="11" name="TextBox 2">
            <a:extLst>
              <a:ext uri="{FF2B5EF4-FFF2-40B4-BE49-F238E27FC236}">
                <a16:creationId xmlns:a16="http://schemas.microsoft.com/office/drawing/2014/main" id="{2E68FBD4-6FF5-44BB-2A13-4982BE268BEE}"/>
              </a:ext>
            </a:extLst>
          </p:cNvPr>
          <p:cNvSpPr txBox="1"/>
          <p:nvPr/>
        </p:nvSpPr>
        <p:spPr>
          <a:xfrm>
            <a:off x="390523" y="1562359"/>
            <a:ext cx="4343401"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2800" b="1" dirty="0">
                <a:solidFill>
                  <a:srgbClr val="FFFF00"/>
                </a:solidFill>
                <a:latin typeface="Algerian" panose="04020705040A02060702" pitchFamily="82" charset="0"/>
                <a:ea typeface="Segoe UI Black" panose="020B0A02040204020203" pitchFamily="34" charset="0"/>
              </a:rPr>
              <a:t>DETAILS GRID</a:t>
            </a:r>
          </a:p>
        </p:txBody>
      </p:sp>
      <p:sp>
        <p:nvSpPr>
          <p:cNvPr id="3" name="TextBox 2">
            <a:extLst>
              <a:ext uri="{FF2B5EF4-FFF2-40B4-BE49-F238E27FC236}">
                <a16:creationId xmlns:a16="http://schemas.microsoft.com/office/drawing/2014/main" id="{5355BC68-4EB1-FC2F-A6E7-D99DD9EAD0AC}"/>
              </a:ext>
            </a:extLst>
          </p:cNvPr>
          <p:cNvSpPr txBox="1"/>
          <p:nvPr/>
        </p:nvSpPr>
        <p:spPr>
          <a:xfrm>
            <a:off x="390523" y="2159908"/>
            <a:ext cx="11430002" cy="4093428"/>
          </a:xfrm>
          <a:prstGeom prst="rect">
            <a:avLst/>
          </a:prstGeom>
          <a:noFill/>
        </p:spPr>
        <p:txBody>
          <a:bodyPr wrap="square" rtlCol="0">
            <a:spAutoFit/>
          </a:bodyPr>
          <a:lstStyle/>
          <a:p>
            <a:r>
              <a:rPr lang="en-US" sz="2000" dirty="0">
                <a:solidFill>
                  <a:schemeClr val="bg1"/>
                </a:solidFill>
              </a:rPr>
              <a:t>In this report, we aim to analyze Spotify data by creating an interactive and dynamic </a:t>
            </a:r>
            <a:r>
              <a:rPr lang="en-US" sz="2000" b="1" dirty="0">
                <a:solidFill>
                  <a:schemeClr val="bg1"/>
                </a:solidFill>
              </a:rPr>
              <a:t>Grid View</a:t>
            </a:r>
            <a:r>
              <a:rPr lang="en-US" sz="2000" dirty="0">
                <a:solidFill>
                  <a:schemeClr val="bg1"/>
                </a:solidFill>
              </a:rPr>
              <a:t>. The Grid will display key details such as </a:t>
            </a:r>
            <a:r>
              <a:rPr lang="en-US" sz="2000" b="1" dirty="0">
                <a:solidFill>
                  <a:schemeClr val="bg1"/>
                </a:solidFill>
              </a:rPr>
              <a:t>Album Name, Artist Name, Track Name,</a:t>
            </a:r>
            <a:r>
              <a:rPr lang="en-US" sz="2000" dirty="0">
                <a:solidFill>
                  <a:schemeClr val="bg1"/>
                </a:solidFill>
              </a:rPr>
              <a:t> and other relevant attributes.</a:t>
            </a:r>
            <a:br>
              <a:rPr lang="en-US" sz="2000" dirty="0">
                <a:solidFill>
                  <a:schemeClr val="bg1"/>
                </a:solidFill>
              </a:rPr>
            </a:br>
            <a:endParaRPr lang="en-US" sz="2000" dirty="0">
              <a:solidFill>
                <a:schemeClr val="bg1"/>
              </a:solidFill>
            </a:endParaRPr>
          </a:p>
          <a:p>
            <a:r>
              <a:rPr lang="en-US" sz="2000" b="1" dirty="0">
                <a:solidFill>
                  <a:srgbClr val="FFFF00"/>
                </a:solidFill>
              </a:rPr>
              <a:t>Key Requirements:</a:t>
            </a:r>
          </a:p>
          <a:p>
            <a:pPr>
              <a:buFont typeface="+mj-lt"/>
              <a:buAutoNum type="arabicPeriod"/>
            </a:pPr>
            <a:r>
              <a:rPr lang="en-US" sz="2000" b="1" dirty="0">
                <a:solidFill>
                  <a:schemeClr val="accent6">
                    <a:lumMod val="40000"/>
                    <a:lumOff val="60000"/>
                  </a:schemeClr>
                </a:solidFill>
              </a:rPr>
              <a:t> Grid View with Essential Fields:</a:t>
            </a:r>
            <a:endParaRPr lang="en-US" sz="2000" dirty="0">
              <a:solidFill>
                <a:schemeClr val="accent6">
                  <a:lumMod val="40000"/>
                  <a:lumOff val="60000"/>
                </a:schemeClr>
              </a:solidFill>
            </a:endParaRPr>
          </a:p>
          <a:p>
            <a:pPr marL="742950" lvl="1" indent="-285750">
              <a:buFont typeface="+mj-lt"/>
              <a:buAutoNum type="arabicPeriod"/>
            </a:pPr>
            <a:r>
              <a:rPr lang="en-US" sz="2000" dirty="0">
                <a:solidFill>
                  <a:schemeClr val="accent5">
                    <a:lumMod val="40000"/>
                    <a:lumOff val="60000"/>
                  </a:schemeClr>
                </a:solidFill>
              </a:rPr>
              <a:t>The Grid should present critical data points for an intuitive and structured view.</a:t>
            </a:r>
          </a:p>
          <a:p>
            <a:r>
              <a:rPr lang="en-US" sz="2000" b="1" dirty="0">
                <a:solidFill>
                  <a:schemeClr val="accent6">
                    <a:lumMod val="40000"/>
                    <a:lumOff val="60000"/>
                  </a:schemeClr>
                </a:solidFill>
              </a:rPr>
              <a:t>2. Drill Through Functionality:</a:t>
            </a:r>
          </a:p>
          <a:p>
            <a:pPr marL="742950" lvl="1" indent="-285750">
              <a:buFont typeface="+mj-lt"/>
              <a:buAutoNum type="arabicPeriod"/>
            </a:pPr>
            <a:r>
              <a:rPr lang="en-US" sz="2000" dirty="0">
                <a:solidFill>
                  <a:schemeClr val="accent5">
                    <a:lumMod val="40000"/>
                    <a:lumOff val="60000"/>
                  </a:schemeClr>
                </a:solidFill>
              </a:rPr>
              <a:t>Users should be able to drill through from the main reports to explore underlying data for detailed insights.</a:t>
            </a:r>
          </a:p>
          <a:p>
            <a:pPr marL="742950" lvl="1" indent="-285750">
              <a:buFont typeface="+mj-lt"/>
              <a:buAutoNum type="arabicPeriod"/>
            </a:pPr>
            <a:r>
              <a:rPr lang="en-US" sz="2000" dirty="0">
                <a:solidFill>
                  <a:schemeClr val="accent5">
                    <a:lumMod val="40000"/>
                    <a:lumOff val="60000"/>
                  </a:schemeClr>
                </a:solidFill>
              </a:rPr>
              <a:t>The drilled-through data should be exportable to a CSV file based on user requirements.</a:t>
            </a:r>
          </a:p>
          <a:p>
            <a:r>
              <a:rPr lang="en-US" sz="2000" b="1" dirty="0">
                <a:solidFill>
                  <a:schemeClr val="accent6">
                    <a:lumMod val="40000"/>
                    <a:lumOff val="60000"/>
                  </a:schemeClr>
                </a:solidFill>
              </a:rPr>
              <a:t>3. Drill Down, Drill Up, and Hierarchy:</a:t>
            </a:r>
          </a:p>
          <a:p>
            <a:pPr marL="742950" lvl="1" indent="-285750">
              <a:buFont typeface="+mj-lt"/>
              <a:buAutoNum type="arabicPeriod"/>
            </a:pPr>
            <a:r>
              <a:rPr lang="en-US" sz="2000" dirty="0">
                <a:solidFill>
                  <a:schemeClr val="accent5">
                    <a:lumMod val="40000"/>
                    <a:lumOff val="60000"/>
                  </a:schemeClr>
                </a:solidFill>
              </a:rPr>
              <a:t>The Grid should support hierarchical navigation, allowing users to drill down and up for in-depth data exploration.</a:t>
            </a:r>
          </a:p>
        </p:txBody>
      </p:sp>
    </p:spTree>
    <p:extLst>
      <p:ext uri="{BB962C8B-B14F-4D97-AF65-F5344CB8AC3E}">
        <p14:creationId xmlns:p14="http://schemas.microsoft.com/office/powerpoint/2010/main" val="3498528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68A8C8-52EF-529A-D8EC-E0CC5F949792}"/>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2A7B6B1-E075-0DE2-6787-9661AEF972FE}"/>
              </a:ext>
            </a:extLst>
          </p:cNvPr>
          <p:cNvPicPr>
            <a:picLocks noChangeAspect="1"/>
          </p:cNvPicPr>
          <p:nvPr/>
        </p:nvPicPr>
        <p:blipFill>
          <a:blip r:embed="rId2"/>
          <a:stretch>
            <a:fillRect/>
          </a:stretch>
        </p:blipFill>
        <p:spPr>
          <a:xfrm>
            <a:off x="18288" y="-13802"/>
            <a:ext cx="12192000" cy="7182658"/>
          </a:xfrm>
          <a:prstGeom prst="rect">
            <a:avLst/>
          </a:prstGeom>
        </p:spPr>
      </p:pic>
      <p:sp>
        <p:nvSpPr>
          <p:cNvPr id="6" name="Rectangle 5">
            <a:extLst>
              <a:ext uri="{FF2B5EF4-FFF2-40B4-BE49-F238E27FC236}">
                <a16:creationId xmlns:a16="http://schemas.microsoft.com/office/drawing/2014/main" id="{30B8D586-1F8D-6610-0CC3-9A3A5FC727FE}"/>
              </a:ext>
            </a:extLst>
          </p:cNvPr>
          <p:cNvSpPr/>
          <p:nvPr/>
        </p:nvSpPr>
        <p:spPr>
          <a:xfrm>
            <a:off x="9144" y="-4658"/>
            <a:ext cx="12192000" cy="7182658"/>
          </a:xfrm>
          <a:prstGeom prst="rect">
            <a:avLst/>
          </a:prstGeom>
          <a:solidFill>
            <a:srgbClr val="033722">
              <a:alpha val="92941"/>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FC8DA59E-3FDD-8ACC-C980-936FFED869ED}"/>
              </a:ext>
            </a:extLst>
          </p:cNvPr>
          <p:cNvPicPr>
            <a:picLocks noChangeAspect="1"/>
          </p:cNvPicPr>
          <p:nvPr/>
        </p:nvPicPr>
        <p:blipFill>
          <a:blip r:embed="rId3">
            <a:extLst>
              <a:ext uri="{BEBA8EAE-BF5A-486C-A8C5-ECC9F3942E4B}">
                <a14:imgProps xmlns:a14="http://schemas.microsoft.com/office/drawing/2010/main">
                  <a14:imgLayer r:embed="rId4">
                    <a14:imgEffect>
                      <a14:saturation sat="400000"/>
                    </a14:imgEffect>
                  </a14:imgLayer>
                </a14:imgProps>
              </a:ext>
              <a:ext uri="{28A0092B-C50C-407E-A947-70E740481C1C}">
                <a14:useLocalDpi xmlns:a14="http://schemas.microsoft.com/office/drawing/2010/main" val="0"/>
              </a:ext>
            </a:extLst>
          </a:blip>
          <a:stretch>
            <a:fillRect/>
          </a:stretch>
        </p:blipFill>
        <p:spPr>
          <a:xfrm>
            <a:off x="4630340" y="-1008460"/>
            <a:ext cx="2931320" cy="2931320"/>
          </a:xfrm>
          <a:prstGeom prst="rect">
            <a:avLst/>
          </a:prstGeom>
        </p:spPr>
      </p:pic>
      <p:sp>
        <p:nvSpPr>
          <p:cNvPr id="13" name="TextBox 2">
            <a:extLst>
              <a:ext uri="{FF2B5EF4-FFF2-40B4-BE49-F238E27FC236}">
                <a16:creationId xmlns:a16="http://schemas.microsoft.com/office/drawing/2014/main" id="{4AC34A89-585F-E493-4867-D32B63F31B3D}"/>
              </a:ext>
            </a:extLst>
          </p:cNvPr>
          <p:cNvSpPr txBox="1"/>
          <p:nvPr/>
        </p:nvSpPr>
        <p:spPr>
          <a:xfrm>
            <a:off x="371473" y="1028701"/>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2800" b="1" dirty="0">
                <a:solidFill>
                  <a:schemeClr val="bg1"/>
                </a:solidFill>
                <a:latin typeface="Arial Rounded MT Bold" panose="020F0704030504030204" pitchFamily="34" charset="0"/>
                <a:ea typeface="Segoe UI Black" panose="020B0A02040204020203" pitchFamily="34" charset="0"/>
              </a:rPr>
              <a:t>ALBUMS ANALYSIS</a:t>
            </a:r>
          </a:p>
        </p:txBody>
      </p:sp>
      <p:sp>
        <p:nvSpPr>
          <p:cNvPr id="14" name="TextBox 13">
            <a:extLst>
              <a:ext uri="{FF2B5EF4-FFF2-40B4-BE49-F238E27FC236}">
                <a16:creationId xmlns:a16="http://schemas.microsoft.com/office/drawing/2014/main" id="{BE02CD4C-59CE-8157-A8F2-3DB14DD1F805}"/>
              </a:ext>
            </a:extLst>
          </p:cNvPr>
          <p:cNvSpPr txBox="1"/>
          <p:nvPr/>
        </p:nvSpPr>
        <p:spPr>
          <a:xfrm>
            <a:off x="390524" y="1587238"/>
            <a:ext cx="11296651" cy="646331"/>
          </a:xfrm>
          <a:prstGeom prst="rect">
            <a:avLst/>
          </a:prstGeom>
          <a:noFill/>
        </p:spPr>
        <p:txBody>
          <a:bodyPr wrap="square" rtlCol="0">
            <a:spAutoFit/>
          </a:bodyPr>
          <a:lstStyle/>
          <a:p>
            <a:r>
              <a:rPr lang="en-IN" b="1" dirty="0">
                <a:solidFill>
                  <a:schemeClr val="bg1"/>
                </a:solidFill>
              </a:rPr>
              <a:t>After analysing the data of Spotify we got required insights from it, which are listed below as per the business requirements mentioned for the data. Focusing on user engagement with albums and it increased over time. </a:t>
            </a:r>
          </a:p>
        </p:txBody>
      </p:sp>
      <p:sp>
        <p:nvSpPr>
          <p:cNvPr id="15" name="TextBox 14">
            <a:extLst>
              <a:ext uri="{FF2B5EF4-FFF2-40B4-BE49-F238E27FC236}">
                <a16:creationId xmlns:a16="http://schemas.microsoft.com/office/drawing/2014/main" id="{60366C5C-7C98-0FE0-C2B8-ABBBECB78830}"/>
              </a:ext>
            </a:extLst>
          </p:cNvPr>
          <p:cNvSpPr txBox="1"/>
          <p:nvPr/>
        </p:nvSpPr>
        <p:spPr>
          <a:xfrm>
            <a:off x="390524" y="2722095"/>
            <a:ext cx="11296651" cy="3378104"/>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600" b="1" dirty="0">
                <a:solidFill>
                  <a:schemeClr val="accent4">
                    <a:lumMod val="60000"/>
                    <a:lumOff val="40000"/>
                  </a:schemeClr>
                </a:solidFill>
              </a:rPr>
              <a:t>Total Albums Played Over Time</a:t>
            </a:r>
            <a:r>
              <a:rPr lang="en-US" sz="1600" dirty="0">
                <a:solidFill>
                  <a:schemeClr val="accent4">
                    <a:lumMod val="60000"/>
                    <a:lumOff val="40000"/>
                  </a:schemeClr>
                </a:solidFill>
              </a:rPr>
              <a:t> </a:t>
            </a:r>
            <a:r>
              <a:rPr lang="en-US" sz="1600" dirty="0">
                <a:solidFill>
                  <a:schemeClr val="accent5">
                    <a:lumMod val="40000"/>
                    <a:lumOff val="60000"/>
                  </a:schemeClr>
                </a:solidFill>
              </a:rPr>
              <a:t>– After tracking album trends  overall, we got that albums played over time is </a:t>
            </a:r>
            <a:r>
              <a:rPr lang="en-US" sz="1600" b="1" u="sng" dirty="0">
                <a:solidFill>
                  <a:srgbClr val="FF0000"/>
                </a:solidFill>
              </a:rPr>
              <a:t>7907</a:t>
            </a:r>
            <a:r>
              <a:rPr lang="en-US" sz="1600" dirty="0">
                <a:solidFill>
                  <a:schemeClr val="accent5">
                    <a:lumMod val="40000"/>
                    <a:lumOff val="60000"/>
                  </a:schemeClr>
                </a:solidFill>
              </a:rPr>
              <a:t>.</a:t>
            </a:r>
          </a:p>
          <a:p>
            <a:pPr marL="285750" indent="-285750">
              <a:lnSpc>
                <a:spcPct val="150000"/>
              </a:lnSpc>
              <a:buFont typeface="Wingdings" panose="05000000000000000000" pitchFamily="2" charset="2"/>
              <a:buChar char="Ø"/>
            </a:pPr>
            <a:r>
              <a:rPr lang="en-US" sz="1600" b="1" dirty="0">
                <a:solidFill>
                  <a:schemeClr val="accent4">
                    <a:lumMod val="60000"/>
                    <a:lumOff val="40000"/>
                  </a:schemeClr>
                </a:solidFill>
              </a:rPr>
              <a:t>Number of Albums Listened by Year</a:t>
            </a:r>
            <a:r>
              <a:rPr lang="en-US" sz="1600" dirty="0">
                <a:solidFill>
                  <a:schemeClr val="accent4">
                    <a:lumMod val="60000"/>
                    <a:lumOff val="40000"/>
                  </a:schemeClr>
                </a:solidFill>
              </a:rPr>
              <a:t> </a:t>
            </a:r>
            <a:r>
              <a:rPr lang="en-US" sz="1600" dirty="0">
                <a:solidFill>
                  <a:schemeClr val="accent5">
                    <a:lumMod val="40000"/>
                    <a:lumOff val="60000"/>
                  </a:schemeClr>
                </a:solidFill>
              </a:rPr>
              <a:t>– As per analysis minimum albums played overall platforms was in </a:t>
            </a:r>
            <a:r>
              <a:rPr lang="en-US" sz="1600" b="1" u="sng" dirty="0">
                <a:solidFill>
                  <a:srgbClr val="FF0000"/>
                </a:solidFill>
              </a:rPr>
              <a:t>2014</a:t>
            </a:r>
            <a:r>
              <a:rPr lang="en-US" sz="1600" b="1" dirty="0">
                <a:solidFill>
                  <a:srgbClr val="FF0000"/>
                </a:solidFill>
              </a:rPr>
              <a:t> (</a:t>
            </a:r>
            <a:r>
              <a:rPr lang="en-US" sz="1600" b="1" u="sng" dirty="0">
                <a:solidFill>
                  <a:srgbClr val="FF0000"/>
                </a:solidFill>
              </a:rPr>
              <a:t>No. of albums- 22</a:t>
            </a:r>
            <a:r>
              <a:rPr lang="en-US" sz="1600" b="1" dirty="0">
                <a:solidFill>
                  <a:srgbClr val="FF0000"/>
                </a:solidFill>
              </a:rPr>
              <a:t>) </a:t>
            </a:r>
            <a:r>
              <a:rPr lang="en-US" sz="1600" dirty="0">
                <a:solidFill>
                  <a:schemeClr val="accent5">
                    <a:lumMod val="40000"/>
                    <a:lumOff val="60000"/>
                  </a:schemeClr>
                </a:solidFill>
              </a:rPr>
              <a:t>and maximum albums played was in </a:t>
            </a:r>
            <a:r>
              <a:rPr lang="en-US" sz="1600" b="1" u="sng" dirty="0">
                <a:solidFill>
                  <a:srgbClr val="FF0000"/>
                </a:solidFill>
              </a:rPr>
              <a:t>2021</a:t>
            </a:r>
            <a:r>
              <a:rPr lang="en-US" sz="1600" b="1" dirty="0">
                <a:solidFill>
                  <a:srgbClr val="FF0000"/>
                </a:solidFill>
              </a:rPr>
              <a:t> (</a:t>
            </a:r>
            <a:r>
              <a:rPr lang="en-US" sz="1600" b="1" u="sng" dirty="0">
                <a:solidFill>
                  <a:srgbClr val="FF0000"/>
                </a:solidFill>
              </a:rPr>
              <a:t>No. of albums- 2668</a:t>
            </a:r>
            <a:r>
              <a:rPr lang="en-US" sz="1600" b="1" dirty="0">
                <a:solidFill>
                  <a:srgbClr val="FF0000"/>
                </a:solidFill>
              </a:rPr>
              <a:t>)</a:t>
            </a:r>
            <a:r>
              <a:rPr lang="en-US" sz="1600" dirty="0">
                <a:solidFill>
                  <a:schemeClr val="accent5">
                    <a:lumMod val="40000"/>
                    <a:lumOff val="60000"/>
                  </a:schemeClr>
                </a:solidFill>
              </a:rPr>
              <a:t>.</a:t>
            </a:r>
            <a:endParaRPr lang="en-US" sz="1600" b="1" u="sng" dirty="0">
              <a:solidFill>
                <a:srgbClr val="FF0000"/>
              </a:solidFill>
            </a:endParaRPr>
          </a:p>
          <a:p>
            <a:pPr marL="285750" indent="-285750">
              <a:lnSpc>
                <a:spcPct val="150000"/>
              </a:lnSpc>
              <a:buFont typeface="Wingdings" panose="05000000000000000000" pitchFamily="2" charset="2"/>
              <a:buChar char="Ø"/>
            </a:pPr>
            <a:r>
              <a:rPr lang="en-US" sz="1600" b="1" dirty="0">
                <a:solidFill>
                  <a:schemeClr val="accent4">
                    <a:lumMod val="60000"/>
                    <a:lumOff val="40000"/>
                  </a:schemeClr>
                </a:solidFill>
              </a:rPr>
              <a:t>Albums Played on Weekday &amp; Weekend –</a:t>
            </a:r>
            <a:r>
              <a:rPr lang="en-US" sz="1600" dirty="0">
                <a:solidFill>
                  <a:schemeClr val="accent5">
                    <a:lumMod val="40000"/>
                    <a:lumOff val="60000"/>
                  </a:schemeClr>
                </a:solidFill>
              </a:rPr>
              <a:t> Analysis tells pattern of music listening on weekdays is more than weekends i.e. weekdays </a:t>
            </a:r>
            <a:r>
              <a:rPr lang="en-US" sz="1600" b="1" u="sng" dirty="0">
                <a:solidFill>
                  <a:srgbClr val="FF0000"/>
                </a:solidFill>
              </a:rPr>
              <a:t>6435 (63.08%</a:t>
            </a:r>
            <a:r>
              <a:rPr lang="en-US" sz="1600" b="1" dirty="0">
                <a:solidFill>
                  <a:srgbClr val="FF0000"/>
                </a:solidFill>
              </a:rPr>
              <a:t>) </a:t>
            </a:r>
            <a:r>
              <a:rPr lang="en-US" sz="1600" dirty="0">
                <a:solidFill>
                  <a:schemeClr val="accent5">
                    <a:lumMod val="40000"/>
                    <a:lumOff val="60000"/>
                  </a:schemeClr>
                </a:solidFill>
              </a:rPr>
              <a:t>and in weekends </a:t>
            </a:r>
            <a:r>
              <a:rPr lang="en-US" sz="1600" b="1" u="sng" dirty="0">
                <a:solidFill>
                  <a:srgbClr val="FF0000"/>
                </a:solidFill>
              </a:rPr>
              <a:t>3766 (36.92%</a:t>
            </a:r>
            <a:r>
              <a:rPr lang="en-US" sz="1600" b="1" dirty="0">
                <a:solidFill>
                  <a:srgbClr val="FF0000"/>
                </a:solidFill>
              </a:rPr>
              <a:t>)</a:t>
            </a:r>
            <a:r>
              <a:rPr lang="en-US" sz="1600" dirty="0">
                <a:solidFill>
                  <a:schemeClr val="accent5">
                    <a:lumMod val="40000"/>
                    <a:lumOff val="60000"/>
                  </a:schemeClr>
                </a:solidFill>
              </a:rPr>
              <a:t>.</a:t>
            </a:r>
          </a:p>
          <a:p>
            <a:pPr marL="285750" indent="-285750">
              <a:lnSpc>
                <a:spcPct val="150000"/>
              </a:lnSpc>
              <a:buFont typeface="Wingdings" panose="05000000000000000000" pitchFamily="2" charset="2"/>
              <a:buChar char="Ø"/>
            </a:pPr>
            <a:r>
              <a:rPr lang="en-US" sz="1600" b="1" dirty="0">
                <a:solidFill>
                  <a:schemeClr val="accent4">
                    <a:lumMod val="60000"/>
                    <a:lumOff val="40000"/>
                  </a:schemeClr>
                </a:solidFill>
              </a:rPr>
              <a:t>Top 5 Albums</a:t>
            </a:r>
            <a:r>
              <a:rPr lang="en-US" sz="1600" dirty="0">
                <a:solidFill>
                  <a:schemeClr val="accent4">
                    <a:lumMod val="60000"/>
                    <a:lumOff val="40000"/>
                  </a:schemeClr>
                </a:solidFill>
              </a:rPr>
              <a:t> </a:t>
            </a:r>
            <a:r>
              <a:rPr lang="en-US" sz="1600" dirty="0">
                <a:solidFill>
                  <a:schemeClr val="accent5">
                    <a:lumMod val="40000"/>
                    <a:lumOff val="60000"/>
                  </a:schemeClr>
                </a:solidFill>
              </a:rPr>
              <a:t>– Based on listening frequency most played 5 albums are </a:t>
            </a:r>
            <a:r>
              <a:rPr lang="en-US" sz="1600" b="1" u="sng" dirty="0">
                <a:solidFill>
                  <a:srgbClr val="FF0000"/>
                </a:solidFill>
              </a:rPr>
              <a:t>Beatles</a:t>
            </a:r>
            <a:r>
              <a:rPr lang="en-US" sz="1600" dirty="0">
                <a:solidFill>
                  <a:schemeClr val="accent5">
                    <a:lumMod val="40000"/>
                    <a:lumOff val="60000"/>
                  </a:schemeClr>
                </a:solidFill>
              </a:rPr>
              <a:t>,</a:t>
            </a:r>
            <a:r>
              <a:rPr lang="en-US" sz="1600" b="1" dirty="0">
                <a:solidFill>
                  <a:srgbClr val="FF0000"/>
                </a:solidFill>
              </a:rPr>
              <a:t> </a:t>
            </a:r>
            <a:r>
              <a:rPr lang="en-US" sz="1600" b="1" u="sng" dirty="0">
                <a:solidFill>
                  <a:srgbClr val="FF0000"/>
                </a:solidFill>
              </a:rPr>
              <a:t>Post Masters</a:t>
            </a:r>
            <a:r>
              <a:rPr lang="en-US" sz="1600" dirty="0">
                <a:solidFill>
                  <a:schemeClr val="accent5">
                    <a:lumMod val="40000"/>
                    <a:lumOff val="60000"/>
                  </a:schemeClr>
                </a:solidFill>
              </a:rPr>
              <a:t>,</a:t>
            </a:r>
            <a:r>
              <a:rPr lang="en-US" sz="1600" b="1" dirty="0">
                <a:solidFill>
                  <a:srgbClr val="FF0000"/>
                </a:solidFill>
              </a:rPr>
              <a:t> </a:t>
            </a:r>
            <a:r>
              <a:rPr lang="en-US" sz="1600" b="1" u="sng" dirty="0">
                <a:solidFill>
                  <a:srgbClr val="FF0000"/>
                </a:solidFill>
              </a:rPr>
              <a:t>Abbey road</a:t>
            </a:r>
            <a:r>
              <a:rPr lang="en-US" sz="1600" dirty="0">
                <a:solidFill>
                  <a:schemeClr val="accent5">
                    <a:lumMod val="40000"/>
                    <a:lumOff val="60000"/>
                  </a:schemeClr>
                </a:solidFill>
              </a:rPr>
              <a:t>,</a:t>
            </a:r>
            <a:r>
              <a:rPr lang="en-US" sz="1600" dirty="0">
                <a:solidFill>
                  <a:srgbClr val="FF0000"/>
                </a:solidFill>
              </a:rPr>
              <a:t> </a:t>
            </a:r>
            <a:r>
              <a:rPr lang="en-US" sz="1600" b="1" u="sng" dirty="0">
                <a:solidFill>
                  <a:srgbClr val="FF0000"/>
                </a:solidFill>
              </a:rPr>
              <a:t>The Wall</a:t>
            </a:r>
            <a:r>
              <a:rPr lang="en-US" sz="1600" dirty="0">
                <a:solidFill>
                  <a:schemeClr val="accent5">
                    <a:lumMod val="40000"/>
                    <a:lumOff val="60000"/>
                  </a:schemeClr>
                </a:solidFill>
              </a:rPr>
              <a:t>,</a:t>
            </a:r>
            <a:r>
              <a:rPr lang="en-US" sz="1600" dirty="0">
                <a:solidFill>
                  <a:srgbClr val="FF0000"/>
                </a:solidFill>
              </a:rPr>
              <a:t> </a:t>
            </a:r>
            <a:r>
              <a:rPr lang="en-US" sz="1600" b="1" u="sng" dirty="0">
                <a:solidFill>
                  <a:srgbClr val="FF0000"/>
                </a:solidFill>
              </a:rPr>
              <a:t>Revolver</a:t>
            </a:r>
            <a:r>
              <a:rPr lang="en-US" sz="1600" dirty="0">
                <a:solidFill>
                  <a:schemeClr val="accent5">
                    <a:lumMod val="40000"/>
                    <a:lumOff val="60000"/>
                  </a:schemeClr>
                </a:solidFill>
              </a:rPr>
              <a:t>.</a:t>
            </a:r>
          </a:p>
          <a:p>
            <a:pPr marL="285750" indent="-285750">
              <a:lnSpc>
                <a:spcPct val="150000"/>
              </a:lnSpc>
              <a:buFont typeface="Wingdings" panose="05000000000000000000" pitchFamily="2" charset="2"/>
              <a:buChar char="Ø"/>
            </a:pPr>
            <a:r>
              <a:rPr lang="en-US" sz="1600" dirty="0">
                <a:solidFill>
                  <a:schemeClr val="accent5">
                    <a:lumMod val="40000"/>
                    <a:lumOff val="60000"/>
                  </a:schemeClr>
                </a:solidFill>
              </a:rPr>
              <a:t> </a:t>
            </a:r>
            <a:r>
              <a:rPr lang="en-US" sz="1600" b="1" dirty="0">
                <a:solidFill>
                  <a:schemeClr val="accent4">
                    <a:lumMod val="60000"/>
                    <a:lumOff val="40000"/>
                  </a:schemeClr>
                </a:solidFill>
              </a:rPr>
              <a:t>Latest Year vs Previous Year Analysis</a:t>
            </a:r>
            <a:r>
              <a:rPr lang="en-US" sz="1600" dirty="0">
                <a:solidFill>
                  <a:schemeClr val="accent4">
                    <a:lumMod val="60000"/>
                    <a:lumOff val="40000"/>
                  </a:schemeClr>
                </a:solidFill>
              </a:rPr>
              <a:t> </a:t>
            </a:r>
            <a:r>
              <a:rPr lang="en-US" sz="1600" dirty="0">
                <a:solidFill>
                  <a:schemeClr val="accent5">
                    <a:lumMod val="40000"/>
                    <a:lumOff val="60000"/>
                  </a:schemeClr>
                </a:solidFill>
              </a:rPr>
              <a:t>– Album consumption between the latest and previous years, including:</a:t>
            </a:r>
          </a:p>
          <a:p>
            <a:pPr marL="800100" lvl="1" indent="-342900">
              <a:lnSpc>
                <a:spcPct val="150000"/>
              </a:lnSpc>
              <a:buFont typeface="Wingdings" panose="05000000000000000000" pitchFamily="2" charset="2"/>
              <a:buChar char="v"/>
            </a:pPr>
            <a:r>
              <a:rPr lang="en-US" sz="1600" b="1" dirty="0">
                <a:solidFill>
                  <a:schemeClr val="accent5">
                    <a:lumMod val="40000"/>
                    <a:lumOff val="60000"/>
                  </a:schemeClr>
                </a:solidFill>
              </a:rPr>
              <a:t>LY (Latest Year) vs PY (Previous Year) Trends: </a:t>
            </a:r>
            <a:r>
              <a:rPr lang="en-US" sz="1600" dirty="0">
                <a:solidFill>
                  <a:schemeClr val="accent5">
                    <a:lumMod val="40000"/>
                    <a:lumOff val="60000"/>
                  </a:schemeClr>
                </a:solidFill>
              </a:rPr>
              <a:t>There is overall decline in consumption of albums as </a:t>
            </a:r>
            <a:r>
              <a:rPr lang="en-US" sz="1600" b="1" u="sng" dirty="0">
                <a:solidFill>
                  <a:srgbClr val="FF0000"/>
                </a:solidFill>
              </a:rPr>
              <a:t>LY: 1824</a:t>
            </a:r>
            <a:r>
              <a:rPr lang="en-US" sz="1600" b="1" dirty="0">
                <a:solidFill>
                  <a:srgbClr val="FF0000"/>
                </a:solidFill>
              </a:rPr>
              <a:t> </a:t>
            </a:r>
            <a:r>
              <a:rPr lang="en-US" sz="1600" dirty="0">
                <a:solidFill>
                  <a:schemeClr val="accent5">
                    <a:lumMod val="40000"/>
                    <a:lumOff val="60000"/>
                  </a:schemeClr>
                </a:solidFill>
              </a:rPr>
              <a:t>&amp;</a:t>
            </a:r>
            <a:r>
              <a:rPr lang="en-US" sz="1600" b="1" dirty="0">
                <a:solidFill>
                  <a:srgbClr val="FF0000"/>
                </a:solidFill>
              </a:rPr>
              <a:t> </a:t>
            </a:r>
            <a:r>
              <a:rPr lang="en-US" sz="1600" b="1" u="sng" dirty="0">
                <a:solidFill>
                  <a:srgbClr val="FF0000"/>
                </a:solidFill>
              </a:rPr>
              <a:t>PY: 2333</a:t>
            </a:r>
            <a:r>
              <a:rPr lang="en-US" sz="1600" dirty="0">
                <a:solidFill>
                  <a:schemeClr val="accent5">
                    <a:lumMod val="40000"/>
                    <a:lumOff val="60000"/>
                  </a:schemeClr>
                </a:solidFill>
              </a:rPr>
              <a:t>.</a:t>
            </a:r>
            <a:endParaRPr lang="en-US" sz="1600" u="sng" dirty="0">
              <a:solidFill>
                <a:srgbClr val="FF0000"/>
              </a:solidFill>
            </a:endParaRPr>
          </a:p>
          <a:p>
            <a:pPr marL="800100" lvl="1" indent="-342900">
              <a:lnSpc>
                <a:spcPct val="150000"/>
              </a:lnSpc>
              <a:buFont typeface="Wingdings" panose="05000000000000000000" pitchFamily="2" charset="2"/>
              <a:buChar char="v"/>
            </a:pPr>
            <a:r>
              <a:rPr lang="en-US" sz="1600" b="1" dirty="0">
                <a:solidFill>
                  <a:schemeClr val="accent5">
                    <a:lumMod val="40000"/>
                    <a:lumOff val="60000"/>
                  </a:schemeClr>
                </a:solidFill>
              </a:rPr>
              <a:t>YoY (Year-over-Year) Growth Analysis: </a:t>
            </a:r>
            <a:r>
              <a:rPr lang="en-US" sz="1600" dirty="0">
                <a:solidFill>
                  <a:schemeClr val="accent5">
                    <a:lumMod val="40000"/>
                    <a:lumOff val="60000"/>
                  </a:schemeClr>
                </a:solidFill>
              </a:rPr>
              <a:t>Album consumption growth is </a:t>
            </a:r>
            <a:r>
              <a:rPr lang="en-US" sz="1600" b="1" u="sng" dirty="0">
                <a:solidFill>
                  <a:srgbClr val="FF0000"/>
                </a:solidFill>
              </a:rPr>
              <a:t>declined by 21.82%</a:t>
            </a:r>
            <a:r>
              <a:rPr lang="en-US" sz="1600" b="1" dirty="0">
                <a:solidFill>
                  <a:schemeClr val="accent5">
                    <a:lumMod val="40000"/>
                    <a:lumOff val="60000"/>
                  </a:schemeClr>
                </a:solidFill>
              </a:rPr>
              <a:t>.</a:t>
            </a:r>
          </a:p>
        </p:txBody>
      </p:sp>
      <p:sp>
        <p:nvSpPr>
          <p:cNvPr id="16" name="TextBox 2">
            <a:extLst>
              <a:ext uri="{FF2B5EF4-FFF2-40B4-BE49-F238E27FC236}">
                <a16:creationId xmlns:a16="http://schemas.microsoft.com/office/drawing/2014/main" id="{04FBED85-E29A-F3DC-3E77-B7F2A1031894}"/>
              </a:ext>
            </a:extLst>
          </p:cNvPr>
          <p:cNvSpPr txBox="1"/>
          <p:nvPr/>
        </p:nvSpPr>
        <p:spPr>
          <a:xfrm>
            <a:off x="390524" y="2235401"/>
            <a:ext cx="200977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2800" b="1" dirty="0">
                <a:solidFill>
                  <a:srgbClr val="00B0F0"/>
                </a:solidFill>
                <a:latin typeface="Algerian" panose="04020705040A02060702" pitchFamily="82" charset="0"/>
                <a:ea typeface="Segoe UI Black" panose="020B0A02040204020203" pitchFamily="34" charset="0"/>
              </a:rPr>
              <a:t>ALBUMS</a:t>
            </a:r>
          </a:p>
        </p:txBody>
      </p:sp>
    </p:spTree>
    <p:extLst>
      <p:ext uri="{BB962C8B-B14F-4D97-AF65-F5344CB8AC3E}">
        <p14:creationId xmlns:p14="http://schemas.microsoft.com/office/powerpoint/2010/main" val="15888311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1027</TotalTime>
  <Words>1361</Words>
  <Application>Microsoft Office PowerPoint</Application>
  <PresentationFormat>Widescreen</PresentationFormat>
  <Paragraphs>87</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Algerian</vt:lpstr>
      <vt:lpstr>Arial</vt:lpstr>
      <vt:lpstr>Arial Rounded MT Bold</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Swapnajeet A</dc:creator>
  <cp:lastModifiedBy>Rishab Dekate</cp:lastModifiedBy>
  <cp:revision>22</cp:revision>
  <dcterms:created xsi:type="dcterms:W3CDTF">2025-02-24T07:50:09Z</dcterms:created>
  <dcterms:modified xsi:type="dcterms:W3CDTF">2025-05-10T19:31:51Z</dcterms:modified>
</cp:coreProperties>
</file>