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753600" cy="7315200"/>
  <p:notesSz cx="975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5791200"/>
            <a:ext cx="9753600" cy="152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2764" y="2121751"/>
            <a:ext cx="8848071" cy="1129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1">
                <a:solidFill>
                  <a:srgbClr val="1FDAC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1FDAC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1">
                <a:solidFill>
                  <a:srgbClr val="1FDAC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753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814950" y="1714500"/>
            <a:ext cx="7938770" cy="4467225"/>
          </a:xfrm>
          <a:custGeom>
            <a:avLst/>
            <a:gdLst/>
            <a:ahLst/>
            <a:cxnLst/>
            <a:rect l="l" t="t" r="r" b="b"/>
            <a:pathLst>
              <a:path w="7938770" h="4467225">
                <a:moveTo>
                  <a:pt x="0" y="0"/>
                </a:moveTo>
                <a:lnTo>
                  <a:pt x="7938649" y="0"/>
                </a:lnTo>
                <a:lnTo>
                  <a:pt x="7938649" y="4467225"/>
                </a:lnTo>
                <a:lnTo>
                  <a:pt x="0" y="44672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1">
                <a:solidFill>
                  <a:srgbClr val="1FDAC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753600" cy="6819900"/>
          </a:xfrm>
          <a:custGeom>
            <a:avLst/>
            <a:gdLst/>
            <a:ahLst/>
            <a:cxnLst/>
            <a:rect l="l" t="t" r="r" b="b"/>
            <a:pathLst>
              <a:path w="9753600" h="6819900">
                <a:moveTo>
                  <a:pt x="0" y="6819897"/>
                </a:moveTo>
                <a:lnTo>
                  <a:pt x="9753600" y="6819897"/>
                </a:lnTo>
                <a:lnTo>
                  <a:pt x="9753600" y="0"/>
                </a:lnTo>
                <a:lnTo>
                  <a:pt x="0" y="0"/>
                </a:lnTo>
                <a:lnTo>
                  <a:pt x="0" y="68198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2173" y="3508302"/>
            <a:ext cx="5189253" cy="1129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1">
                <a:solidFill>
                  <a:srgbClr val="1FDAC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409" y="2159421"/>
            <a:ext cx="8178781" cy="3945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1FDAC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764" y="2121751"/>
            <a:ext cx="7360284" cy="1129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250" spc="1315" i="1">
                <a:latin typeface="Cambria"/>
                <a:cs typeface="Cambria"/>
              </a:rPr>
              <a:t>GIG</a:t>
            </a:r>
            <a:r>
              <a:rPr dirty="0" sz="7250" spc="305" i="1">
                <a:latin typeface="Cambria"/>
                <a:cs typeface="Cambria"/>
              </a:rPr>
              <a:t> </a:t>
            </a:r>
            <a:r>
              <a:rPr dirty="0" sz="7250" spc="1335" i="1">
                <a:latin typeface="Cambria"/>
                <a:cs typeface="Cambria"/>
              </a:rPr>
              <a:t>ECONOMY</a:t>
            </a:r>
            <a:endParaRPr sz="72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185" y="3649495"/>
            <a:ext cx="5143500" cy="6477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60020" rIns="0" bIns="0" rtlCol="0" vert="horz">
            <a:spAutoFit/>
          </a:bodyPr>
          <a:lstStyle/>
          <a:p>
            <a:pPr marL="767715">
              <a:lnSpc>
                <a:spcPct val="100000"/>
              </a:lnSpc>
              <a:spcBef>
                <a:spcPts val="1260"/>
              </a:spcBef>
              <a:tabLst>
                <a:tab pos="1322705" algn="l"/>
                <a:tab pos="2534920" algn="l"/>
              </a:tabLst>
            </a:pPr>
            <a:r>
              <a:rPr dirty="0" sz="2100" spc="-7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1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35">
                <a:solidFill>
                  <a:srgbClr val="FFFFFF"/>
                </a:solidFill>
                <a:latin typeface="Verdana"/>
                <a:cs typeface="Verdana"/>
              </a:rPr>
              <a:t>Y	</a:t>
            </a:r>
            <a:r>
              <a:rPr dirty="0" sz="2100" spc="-1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1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1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5">
                <a:solidFill>
                  <a:srgbClr val="FFFFFF"/>
                </a:solidFill>
                <a:latin typeface="Verdana"/>
                <a:cs typeface="Verdana"/>
              </a:rPr>
              <a:t>U	</a:t>
            </a:r>
            <a:r>
              <a:rPr dirty="0" sz="2100" spc="-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7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1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1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499347"/>
            <a:ext cx="1595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0" i="1">
                <a:latin typeface="Calibri"/>
                <a:cs typeface="Calibri"/>
              </a:rPr>
              <a:t>2</a:t>
            </a:r>
            <a:r>
              <a:rPr dirty="0" sz="1800" spc="-60" i="1">
                <a:latin typeface="Calibri"/>
                <a:cs typeface="Calibri"/>
              </a:rPr>
              <a:t> </a:t>
            </a:r>
            <a:r>
              <a:rPr dirty="0" sz="1800" spc="130" i="1">
                <a:latin typeface="Calibri"/>
                <a:cs typeface="Calibri"/>
              </a:rPr>
              <a:t>7</a:t>
            </a:r>
            <a:r>
              <a:rPr dirty="0" sz="1800" spc="-60" i="1">
                <a:latin typeface="Calibri"/>
                <a:cs typeface="Calibri"/>
              </a:rPr>
              <a:t> </a:t>
            </a:r>
            <a:r>
              <a:rPr dirty="0" sz="1800" spc="-75" i="1">
                <a:latin typeface="Calibri"/>
                <a:cs typeface="Calibri"/>
              </a:rPr>
              <a:t>.</a:t>
            </a:r>
            <a:r>
              <a:rPr dirty="0" sz="1800" spc="-60" i="1">
                <a:latin typeface="Calibri"/>
                <a:cs typeface="Calibri"/>
              </a:rPr>
              <a:t> </a:t>
            </a:r>
            <a:r>
              <a:rPr dirty="0" sz="1800" spc="130" i="1">
                <a:latin typeface="Calibri"/>
                <a:cs typeface="Calibri"/>
              </a:rPr>
              <a:t>0</a:t>
            </a:r>
            <a:r>
              <a:rPr dirty="0" sz="1800" spc="-55" i="1">
                <a:latin typeface="Calibri"/>
                <a:cs typeface="Calibri"/>
              </a:rPr>
              <a:t> </a:t>
            </a:r>
            <a:r>
              <a:rPr dirty="0" sz="1800" spc="130" i="1">
                <a:latin typeface="Calibri"/>
                <a:cs typeface="Calibri"/>
              </a:rPr>
              <a:t>5</a:t>
            </a:r>
            <a:r>
              <a:rPr dirty="0" sz="1800" spc="-60" i="1">
                <a:latin typeface="Calibri"/>
                <a:cs typeface="Calibri"/>
              </a:rPr>
              <a:t> </a:t>
            </a:r>
            <a:r>
              <a:rPr dirty="0" sz="1800" spc="-75" i="1">
                <a:latin typeface="Calibri"/>
                <a:cs typeface="Calibri"/>
              </a:rPr>
              <a:t>.</a:t>
            </a:r>
            <a:r>
              <a:rPr dirty="0" sz="1800" spc="-60" i="1">
                <a:latin typeface="Calibri"/>
                <a:cs typeface="Calibri"/>
              </a:rPr>
              <a:t> </a:t>
            </a:r>
            <a:r>
              <a:rPr dirty="0" sz="1800" spc="130" i="1">
                <a:latin typeface="Calibri"/>
                <a:cs typeface="Calibri"/>
              </a:rPr>
              <a:t>2</a:t>
            </a:r>
            <a:r>
              <a:rPr dirty="0" sz="1800" spc="-55" i="1">
                <a:latin typeface="Calibri"/>
                <a:cs typeface="Calibri"/>
              </a:rPr>
              <a:t> </a:t>
            </a:r>
            <a:r>
              <a:rPr dirty="0" sz="1800" spc="130" i="1">
                <a:latin typeface="Calibri"/>
                <a:cs typeface="Calibri"/>
              </a:rPr>
              <a:t>0</a:t>
            </a:r>
            <a:r>
              <a:rPr dirty="0" sz="1800" spc="-60" i="1">
                <a:latin typeface="Calibri"/>
                <a:cs typeface="Calibri"/>
              </a:rPr>
              <a:t> </a:t>
            </a:r>
            <a:r>
              <a:rPr dirty="0" sz="1800" spc="130" i="1">
                <a:latin typeface="Calibri"/>
                <a:cs typeface="Calibri"/>
              </a:rPr>
              <a:t>1</a:t>
            </a:r>
            <a:r>
              <a:rPr dirty="0" sz="1800" spc="-60" i="1">
                <a:latin typeface="Calibri"/>
                <a:cs typeface="Calibri"/>
              </a:rPr>
              <a:t> </a:t>
            </a:r>
            <a:r>
              <a:rPr dirty="0" sz="1800" spc="130" i="1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618" y="2295636"/>
            <a:ext cx="3528695" cy="199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100"/>
              </a:spcBef>
            </a:pPr>
            <a:r>
              <a:rPr dirty="0" sz="4200" spc="250" i="1">
                <a:solidFill>
                  <a:srgbClr val="1FDAC6"/>
                </a:solidFill>
                <a:latin typeface="Cambria"/>
                <a:cs typeface="Cambria"/>
              </a:rPr>
              <a:t>Limitations</a:t>
            </a:r>
            <a:r>
              <a:rPr dirty="0" sz="4200" spc="155" i="1">
                <a:solidFill>
                  <a:srgbClr val="1FDAC6"/>
                </a:solidFill>
                <a:latin typeface="Cambria"/>
                <a:cs typeface="Cambria"/>
              </a:rPr>
              <a:t> </a:t>
            </a:r>
            <a:r>
              <a:rPr dirty="0" sz="4200" spc="120" i="1">
                <a:solidFill>
                  <a:srgbClr val="1FDAC6"/>
                </a:solidFill>
                <a:latin typeface="Cambria"/>
                <a:cs typeface="Cambria"/>
              </a:rPr>
              <a:t>of  </a:t>
            </a:r>
            <a:r>
              <a:rPr dirty="0" sz="4200" spc="450" i="1">
                <a:solidFill>
                  <a:srgbClr val="1FDAC6"/>
                </a:solidFill>
                <a:latin typeface="Cambria"/>
                <a:cs typeface="Cambria"/>
              </a:rPr>
              <a:t>Gig </a:t>
            </a:r>
            <a:r>
              <a:rPr dirty="0" sz="4200" spc="254" i="1">
                <a:solidFill>
                  <a:srgbClr val="1FDAC6"/>
                </a:solidFill>
                <a:latin typeface="Cambria"/>
                <a:cs typeface="Cambria"/>
              </a:rPr>
              <a:t>Economy  </a:t>
            </a:r>
            <a:r>
              <a:rPr dirty="0" sz="4200" spc="155" i="1">
                <a:solidFill>
                  <a:srgbClr val="1FDAC6"/>
                </a:solidFill>
                <a:latin typeface="Cambria"/>
                <a:cs typeface="Cambria"/>
              </a:rPr>
              <a:t>for</a:t>
            </a:r>
            <a:r>
              <a:rPr dirty="0" sz="4200" spc="190" i="1">
                <a:solidFill>
                  <a:srgbClr val="1FDAC6"/>
                </a:solidFill>
                <a:latin typeface="Cambria"/>
                <a:cs typeface="Cambria"/>
              </a:rPr>
              <a:t> </a:t>
            </a:r>
            <a:r>
              <a:rPr dirty="0" sz="4200" spc="155" i="1">
                <a:solidFill>
                  <a:srgbClr val="1FDAC6"/>
                </a:solidFill>
                <a:latin typeface="Cambria"/>
                <a:cs typeface="Cambria"/>
              </a:rPr>
              <a:t>companies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95479"/>
            <a:ext cx="125285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2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7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-55" i="1">
                <a:solidFill>
                  <a:srgbClr val="1FDAC6"/>
                </a:solidFill>
                <a:latin typeface="Calibri"/>
                <a:cs typeface="Calibri"/>
              </a:rPr>
              <a:t>.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0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5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-55" i="1">
                <a:solidFill>
                  <a:srgbClr val="1FDAC6"/>
                </a:solidFill>
                <a:latin typeface="Calibri"/>
                <a:cs typeface="Calibri"/>
              </a:rPr>
              <a:t>.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2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0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1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819900"/>
            <a:ext cx="9753600" cy="495300"/>
          </a:xfrm>
          <a:custGeom>
            <a:avLst/>
            <a:gdLst/>
            <a:ahLst/>
            <a:cxnLst/>
            <a:rect l="l" t="t" r="r" b="b"/>
            <a:pathLst>
              <a:path w="9753600" h="495300">
                <a:moveTo>
                  <a:pt x="0" y="495299"/>
                </a:moveTo>
                <a:lnTo>
                  <a:pt x="9753599" y="495299"/>
                </a:lnTo>
                <a:lnTo>
                  <a:pt x="9753599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69921" y="1209172"/>
            <a:ext cx="0" cy="4419600"/>
          </a:xfrm>
          <a:custGeom>
            <a:avLst/>
            <a:gdLst/>
            <a:ahLst/>
            <a:cxnLst/>
            <a:rect l="l" t="t" r="r" b="b"/>
            <a:pathLst>
              <a:path w="0" h="4419600">
                <a:moveTo>
                  <a:pt x="0" y="0"/>
                </a:moveTo>
                <a:lnTo>
                  <a:pt x="0" y="4419599"/>
                </a:lnTo>
              </a:path>
            </a:pathLst>
          </a:custGeom>
          <a:ln w="666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04282" y="1042572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04282" y="3491011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04282" y="530997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64100" y="1142869"/>
            <a:ext cx="3618865" cy="3479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48994" algn="l"/>
                <a:tab pos="2291080" algn="l"/>
              </a:tabLst>
            </a:pPr>
            <a:r>
              <a:rPr dirty="0" sz="2100" spc="-195" b="1" i="0">
                <a:latin typeface="Arial"/>
                <a:cs typeface="Arial"/>
              </a:rPr>
              <a:t>L </a:t>
            </a:r>
            <a:r>
              <a:rPr dirty="0" sz="2100" spc="-40" b="1" i="0">
                <a:latin typeface="Arial"/>
                <a:cs typeface="Arial"/>
              </a:rPr>
              <a:t>e</a:t>
            </a:r>
            <a:r>
              <a:rPr dirty="0" sz="2100" spc="-135" b="1" i="0">
                <a:latin typeface="Arial"/>
                <a:cs typeface="Arial"/>
              </a:rPr>
              <a:t> </a:t>
            </a:r>
            <a:r>
              <a:rPr dirty="0" sz="2100" spc="-245" b="1" i="0">
                <a:latin typeface="Arial"/>
                <a:cs typeface="Arial"/>
              </a:rPr>
              <a:t>s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-245" b="1" i="0">
                <a:latin typeface="Arial"/>
                <a:cs typeface="Arial"/>
              </a:rPr>
              <a:t>s	</a:t>
            </a:r>
            <a:r>
              <a:rPr dirty="0" sz="2100" spc="45" b="1" i="0">
                <a:latin typeface="Arial"/>
                <a:cs typeface="Arial"/>
              </a:rPr>
              <a:t>r</a:t>
            </a:r>
            <a:r>
              <a:rPr dirty="0" sz="2100" spc="-160" b="1" i="0">
                <a:latin typeface="Arial"/>
                <a:cs typeface="Arial"/>
              </a:rPr>
              <a:t> </a:t>
            </a:r>
            <a:r>
              <a:rPr dirty="0" sz="2100" spc="-40" b="1" i="0">
                <a:latin typeface="Arial"/>
                <a:cs typeface="Arial"/>
              </a:rPr>
              <a:t>e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-15" b="1" i="0">
                <a:latin typeface="Arial"/>
                <a:cs typeface="Arial"/>
              </a:rPr>
              <a:t>l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-15" b="1" i="0">
                <a:latin typeface="Arial"/>
                <a:cs typeface="Arial"/>
              </a:rPr>
              <a:t>i</a:t>
            </a:r>
            <a:r>
              <a:rPr dirty="0" sz="2100" spc="-160" b="1" i="0">
                <a:latin typeface="Arial"/>
                <a:cs typeface="Arial"/>
              </a:rPr>
              <a:t> </a:t>
            </a:r>
            <a:r>
              <a:rPr dirty="0" sz="2100" spc="-65" b="1" i="0">
                <a:latin typeface="Arial"/>
                <a:cs typeface="Arial"/>
              </a:rPr>
              <a:t>a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-80" b="1" i="0">
                <a:latin typeface="Arial"/>
                <a:cs typeface="Arial"/>
              </a:rPr>
              <a:t>b</a:t>
            </a:r>
            <a:r>
              <a:rPr dirty="0" sz="2100" spc="-160" b="1" i="0">
                <a:latin typeface="Arial"/>
                <a:cs typeface="Arial"/>
              </a:rPr>
              <a:t> </a:t>
            </a:r>
            <a:r>
              <a:rPr dirty="0" sz="2100" spc="-15" b="1" i="0">
                <a:latin typeface="Arial"/>
                <a:cs typeface="Arial"/>
              </a:rPr>
              <a:t>l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-40" b="1" i="0">
                <a:latin typeface="Arial"/>
                <a:cs typeface="Arial"/>
              </a:rPr>
              <a:t>e	</a:t>
            </a:r>
            <a:r>
              <a:rPr dirty="0" sz="2100" spc="35" b="1" i="0">
                <a:latin typeface="Arial"/>
                <a:cs typeface="Arial"/>
              </a:rPr>
              <a:t>w</a:t>
            </a:r>
            <a:r>
              <a:rPr dirty="0" sz="2100" spc="-180" b="1" i="0">
                <a:latin typeface="Arial"/>
                <a:cs typeface="Arial"/>
              </a:rPr>
              <a:t> </a:t>
            </a:r>
            <a:r>
              <a:rPr dirty="0" sz="2100" spc="-85" b="1" i="0">
                <a:latin typeface="Arial"/>
                <a:cs typeface="Arial"/>
              </a:rPr>
              <a:t>o</a:t>
            </a:r>
            <a:r>
              <a:rPr dirty="0" sz="2100" spc="-180" b="1" i="0">
                <a:latin typeface="Arial"/>
                <a:cs typeface="Arial"/>
              </a:rPr>
              <a:t> </a:t>
            </a:r>
            <a:r>
              <a:rPr dirty="0" sz="2100" spc="45" b="1" i="0">
                <a:latin typeface="Arial"/>
                <a:cs typeface="Arial"/>
              </a:rPr>
              <a:t>r</a:t>
            </a:r>
            <a:r>
              <a:rPr dirty="0" sz="2100" spc="-175" b="1" i="0">
                <a:latin typeface="Arial"/>
                <a:cs typeface="Arial"/>
              </a:rPr>
              <a:t> </a:t>
            </a:r>
            <a:r>
              <a:rPr dirty="0" sz="2100" spc="-5" b="1" i="0">
                <a:latin typeface="Arial"/>
                <a:cs typeface="Arial"/>
              </a:rPr>
              <a:t>k</a:t>
            </a:r>
            <a:r>
              <a:rPr dirty="0" sz="2100" spc="-180" b="1" i="0">
                <a:latin typeface="Arial"/>
                <a:cs typeface="Arial"/>
              </a:rPr>
              <a:t> </a:t>
            </a:r>
            <a:r>
              <a:rPr dirty="0" sz="2100" spc="-40" b="1" i="0">
                <a:latin typeface="Arial"/>
                <a:cs typeface="Arial"/>
              </a:rPr>
              <a:t>e</a:t>
            </a:r>
            <a:r>
              <a:rPr dirty="0" sz="2100" spc="-180" b="1" i="0">
                <a:latin typeface="Arial"/>
                <a:cs typeface="Arial"/>
              </a:rPr>
              <a:t> </a:t>
            </a:r>
            <a:r>
              <a:rPr dirty="0" sz="2100" spc="45" b="1" i="0">
                <a:latin typeface="Arial"/>
                <a:cs typeface="Arial"/>
              </a:rPr>
              <a:t>r</a:t>
            </a:r>
            <a:r>
              <a:rPr dirty="0" sz="2100" spc="-180" b="1" i="0">
                <a:latin typeface="Arial"/>
                <a:cs typeface="Arial"/>
              </a:rPr>
              <a:t> </a:t>
            </a:r>
            <a:r>
              <a:rPr dirty="0" sz="2100" spc="-245" b="1" i="0"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6950" y="1931905"/>
            <a:ext cx="4439920" cy="4072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70815">
              <a:lnSpc>
                <a:spcPct val="119000"/>
              </a:lnSpc>
              <a:spcBef>
                <a:spcPts val="95"/>
              </a:spcBef>
            </a:pPr>
            <a:r>
              <a:rPr dirty="0" sz="2100" spc="-270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m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m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35" b="1">
                <a:solidFill>
                  <a:srgbClr val="1FDAC6"/>
                </a:solidFill>
                <a:latin typeface="Arial"/>
                <a:cs typeface="Arial"/>
              </a:rPr>
              <a:t>w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1FDAC6"/>
                </a:solidFill>
                <a:latin typeface="Arial"/>
                <a:cs typeface="Arial"/>
              </a:rPr>
              <a:t>k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 l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5" b="1">
                <a:solidFill>
                  <a:srgbClr val="1FDAC6"/>
                </a:solidFill>
                <a:latin typeface="Arial"/>
                <a:cs typeface="Arial"/>
              </a:rPr>
              <a:t>v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 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h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12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c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c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6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35" b="1">
                <a:solidFill>
                  <a:srgbClr val="1FDAC6"/>
                </a:solidFill>
                <a:latin typeface="Arial"/>
                <a:cs typeface="Arial"/>
              </a:rPr>
              <a:t>w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h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u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6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5" b="1">
                <a:solidFill>
                  <a:srgbClr val="1FDAC6"/>
                </a:solidFill>
                <a:latin typeface="Arial"/>
                <a:cs typeface="Arial"/>
              </a:rPr>
              <a:t>y 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c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tabLst>
                <a:tab pos="786765" algn="l"/>
              </a:tabLst>
            </a:pP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P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5" b="1">
                <a:solidFill>
                  <a:srgbClr val="1FDAC6"/>
                </a:solidFill>
                <a:latin typeface="Arial"/>
                <a:cs typeface="Arial"/>
              </a:rPr>
              <a:t>y	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 s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u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 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tabLst>
                <a:tab pos="1080135" algn="l"/>
                <a:tab pos="2684780" algn="l"/>
              </a:tabLst>
            </a:pPr>
            <a:r>
              <a:rPr dirty="0" sz="2100" spc="225" b="1">
                <a:solidFill>
                  <a:srgbClr val="1FDAC6"/>
                </a:solidFill>
                <a:latin typeface="Arial"/>
                <a:cs typeface="Arial"/>
              </a:rPr>
              <a:t>W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1FDAC6"/>
                </a:solidFill>
                <a:latin typeface="Arial"/>
                <a:cs typeface="Arial"/>
              </a:rPr>
              <a:t>k	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44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d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d	d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0" b="1">
                <a:solidFill>
                  <a:srgbClr val="1FDAC6"/>
                </a:solidFill>
                <a:latin typeface="Arial"/>
                <a:cs typeface="Arial"/>
              </a:rPr>
              <a:t>f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0" b="1">
                <a:solidFill>
                  <a:srgbClr val="1FDAC6"/>
                </a:solidFill>
                <a:latin typeface="Arial"/>
                <a:cs typeface="Arial"/>
              </a:rPr>
              <a:t>f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69850" marR="5080">
              <a:lnSpc>
                <a:spcPct val="119000"/>
              </a:lnSpc>
              <a:spcBef>
                <a:spcPts val="2030"/>
              </a:spcBef>
              <a:tabLst>
                <a:tab pos="637540" algn="l"/>
                <a:tab pos="2781935" algn="l"/>
                <a:tab pos="3642995" algn="l"/>
              </a:tabLst>
            </a:pPr>
            <a:r>
              <a:rPr dirty="0" sz="2100" spc="80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	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0" b="1">
                <a:solidFill>
                  <a:srgbClr val="1FDAC6"/>
                </a:solidFill>
                <a:latin typeface="Arial"/>
                <a:cs typeface="Arial"/>
              </a:rPr>
              <a:t>f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c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	</a:t>
            </a:r>
            <a:r>
              <a:rPr dirty="0" sz="2100" spc="35" b="1">
                <a:solidFill>
                  <a:srgbClr val="1FDAC6"/>
                </a:solidFill>
                <a:latin typeface="Arial"/>
                <a:cs typeface="Arial"/>
              </a:rPr>
              <a:t>w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3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h	</a:t>
            </a:r>
            <a:r>
              <a:rPr dirty="0" sz="2100" spc="35" b="1">
                <a:solidFill>
                  <a:srgbClr val="1FDAC6"/>
                </a:solidFill>
                <a:latin typeface="Arial"/>
                <a:cs typeface="Arial"/>
              </a:rPr>
              <a:t>w</a:t>
            </a:r>
            <a:r>
              <a:rPr dirty="0" sz="2100" spc="-19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9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9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1FDAC6"/>
                </a:solidFill>
                <a:latin typeface="Arial"/>
                <a:cs typeface="Arial"/>
              </a:rPr>
              <a:t>k 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d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 n</a:t>
            </a:r>
            <a:r>
              <a:rPr dirty="0" sz="2100" spc="-33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04282" y="4281983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06764" y="2010209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549" y="683766"/>
            <a:ext cx="886333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345">
                <a:solidFill>
                  <a:srgbClr val="FFFFFF"/>
                </a:solidFill>
              </a:rPr>
              <a:t>The </a:t>
            </a:r>
            <a:r>
              <a:rPr dirty="0" sz="4200" spc="245">
                <a:solidFill>
                  <a:srgbClr val="FFFFFF"/>
                </a:solidFill>
              </a:rPr>
              <a:t>final </a:t>
            </a:r>
            <a:r>
              <a:rPr dirty="0" sz="4200" spc="280">
                <a:solidFill>
                  <a:srgbClr val="FFFFFF"/>
                </a:solidFill>
              </a:rPr>
              <a:t>word </a:t>
            </a:r>
            <a:r>
              <a:rPr dirty="0" sz="4200" spc="225">
                <a:solidFill>
                  <a:srgbClr val="FFFFFF"/>
                </a:solidFill>
              </a:rPr>
              <a:t>on </a:t>
            </a:r>
            <a:r>
              <a:rPr dirty="0" sz="4200" spc="85">
                <a:solidFill>
                  <a:srgbClr val="FFFFFF"/>
                </a:solidFill>
              </a:rPr>
              <a:t>the </a:t>
            </a:r>
            <a:r>
              <a:rPr dirty="0" sz="4200" spc="450">
                <a:solidFill>
                  <a:srgbClr val="FFFFFF"/>
                </a:solidFill>
              </a:rPr>
              <a:t>Gig</a:t>
            </a:r>
            <a:r>
              <a:rPr dirty="0" sz="4200" spc="185">
                <a:solidFill>
                  <a:srgbClr val="FFFFFF"/>
                </a:solidFill>
              </a:rPr>
              <a:t> </a:t>
            </a:r>
            <a:r>
              <a:rPr dirty="0" sz="4200" spc="254">
                <a:solidFill>
                  <a:srgbClr val="FFFFFF"/>
                </a:solidFill>
              </a:rPr>
              <a:t>Economy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0" y="1671656"/>
            <a:ext cx="9753600" cy="5148580"/>
          </a:xfrm>
          <a:custGeom>
            <a:avLst/>
            <a:gdLst/>
            <a:ahLst/>
            <a:cxnLst/>
            <a:rect l="l" t="t" r="r" b="b"/>
            <a:pathLst>
              <a:path w="9753600" h="5148580">
                <a:moveTo>
                  <a:pt x="0" y="5148243"/>
                </a:moveTo>
                <a:lnTo>
                  <a:pt x="9753600" y="5148243"/>
                </a:lnTo>
                <a:lnTo>
                  <a:pt x="9753600" y="0"/>
                </a:lnTo>
                <a:lnTo>
                  <a:pt x="0" y="0"/>
                </a:lnTo>
                <a:lnTo>
                  <a:pt x="0" y="5148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0159" y="2305471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0159" y="3334171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0159" y="3848521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0159" y="5391571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0159" y="5905921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If </a:t>
            </a:r>
            <a:r>
              <a:rPr dirty="0" spc="300"/>
              <a:t>you </a:t>
            </a:r>
            <a:r>
              <a:rPr dirty="0" spc="190"/>
              <a:t>are </a:t>
            </a:r>
            <a:r>
              <a:rPr dirty="0" spc="265"/>
              <a:t>going </a:t>
            </a:r>
            <a:r>
              <a:rPr dirty="0" spc="200"/>
              <a:t>to </a:t>
            </a:r>
            <a:r>
              <a:rPr dirty="0" spc="145"/>
              <a:t>start </a:t>
            </a:r>
            <a:r>
              <a:rPr dirty="0" spc="220"/>
              <a:t>participating </a:t>
            </a:r>
            <a:r>
              <a:rPr dirty="0" spc="229"/>
              <a:t>in </a:t>
            </a:r>
            <a:r>
              <a:rPr dirty="0" spc="200"/>
              <a:t>gigs, </a:t>
            </a:r>
            <a:r>
              <a:rPr dirty="0" spc="270"/>
              <a:t>now </a:t>
            </a:r>
            <a:r>
              <a:rPr dirty="0" spc="120"/>
              <a:t>is</a:t>
            </a:r>
            <a:r>
              <a:rPr dirty="0" spc="635"/>
              <a:t> </a:t>
            </a:r>
            <a:r>
              <a:rPr dirty="0" spc="220"/>
              <a:t>the</a:t>
            </a:r>
          </a:p>
          <a:p>
            <a:pPr marL="93980">
              <a:lnSpc>
                <a:spcPct val="100000"/>
              </a:lnSpc>
              <a:spcBef>
                <a:spcPts val="1530"/>
              </a:spcBef>
            </a:pPr>
            <a:r>
              <a:rPr dirty="0" spc="270"/>
              <a:t>time </a:t>
            </a:r>
            <a:r>
              <a:rPr dirty="0" spc="200"/>
              <a:t>to</a:t>
            </a:r>
            <a:r>
              <a:rPr dirty="0" spc="250"/>
              <a:t> </a:t>
            </a:r>
            <a:r>
              <a:rPr dirty="0" spc="150"/>
              <a:t>start.</a:t>
            </a:r>
          </a:p>
          <a:p>
            <a:pPr marL="93980">
              <a:lnSpc>
                <a:spcPct val="100000"/>
              </a:lnSpc>
              <a:spcBef>
                <a:spcPts val="1530"/>
              </a:spcBef>
            </a:pPr>
            <a:r>
              <a:rPr dirty="0" spc="165"/>
              <a:t>It </a:t>
            </a:r>
            <a:r>
              <a:rPr dirty="0" spc="195"/>
              <a:t>has </a:t>
            </a:r>
            <a:r>
              <a:rPr dirty="0" spc="135"/>
              <a:t>a </a:t>
            </a:r>
            <a:r>
              <a:rPr dirty="0" spc="195"/>
              <a:t>great </a:t>
            </a:r>
            <a:r>
              <a:rPr dirty="0" spc="235"/>
              <a:t>future</a:t>
            </a:r>
            <a:r>
              <a:rPr dirty="0" spc="615"/>
              <a:t> </a:t>
            </a:r>
            <a:r>
              <a:rPr dirty="0" spc="235"/>
              <a:t>ahead.</a:t>
            </a:r>
          </a:p>
          <a:p>
            <a:pPr marL="93980" marR="5080">
              <a:lnSpc>
                <a:spcPct val="160700"/>
              </a:lnSpc>
            </a:pPr>
            <a:r>
              <a:rPr dirty="0" spc="380"/>
              <a:t>To </a:t>
            </a:r>
            <a:r>
              <a:rPr dirty="0" spc="295"/>
              <a:t>make </a:t>
            </a:r>
            <a:r>
              <a:rPr dirty="0" spc="220"/>
              <a:t>the </a:t>
            </a:r>
            <a:r>
              <a:rPr dirty="0" spc="265"/>
              <a:t>most </a:t>
            </a:r>
            <a:r>
              <a:rPr dirty="0" spc="195"/>
              <a:t>use </a:t>
            </a:r>
            <a:r>
              <a:rPr dirty="0" spc="270"/>
              <a:t>of </a:t>
            </a:r>
            <a:r>
              <a:rPr dirty="0" spc="220"/>
              <a:t>the </a:t>
            </a:r>
            <a:r>
              <a:rPr dirty="0" spc="229"/>
              <a:t>gig </a:t>
            </a:r>
            <a:r>
              <a:rPr dirty="0" spc="315"/>
              <a:t>economy, </a:t>
            </a:r>
            <a:r>
              <a:rPr dirty="0" spc="250"/>
              <a:t>look </a:t>
            </a:r>
            <a:r>
              <a:rPr dirty="0" spc="200"/>
              <a:t>to </a:t>
            </a:r>
            <a:r>
              <a:rPr dirty="0" spc="195"/>
              <a:t>use </a:t>
            </a:r>
            <a:r>
              <a:rPr dirty="0" spc="135"/>
              <a:t>it  </a:t>
            </a:r>
            <a:r>
              <a:rPr dirty="0" spc="245"/>
              <a:t>for </a:t>
            </a:r>
            <a:r>
              <a:rPr dirty="0" spc="204"/>
              <a:t>extra </a:t>
            </a:r>
            <a:r>
              <a:rPr dirty="0" spc="345"/>
              <a:t>money </a:t>
            </a:r>
            <a:r>
              <a:rPr dirty="0" spc="260"/>
              <a:t>and </a:t>
            </a:r>
            <a:r>
              <a:rPr dirty="0" spc="200"/>
              <a:t>to </a:t>
            </a:r>
            <a:r>
              <a:rPr dirty="0" spc="220"/>
              <a:t>protect </a:t>
            </a:r>
            <a:r>
              <a:rPr dirty="0" spc="235"/>
              <a:t>yourself </a:t>
            </a:r>
            <a:r>
              <a:rPr dirty="0" spc="210"/>
              <a:t>with </a:t>
            </a:r>
            <a:r>
              <a:rPr dirty="0" spc="135"/>
              <a:t>a </a:t>
            </a:r>
            <a:r>
              <a:rPr dirty="0" spc="215"/>
              <a:t>diverse  </a:t>
            </a:r>
            <a:r>
              <a:rPr dirty="0" spc="235"/>
              <a:t>range </a:t>
            </a:r>
            <a:r>
              <a:rPr dirty="0" spc="270"/>
              <a:t>of </a:t>
            </a:r>
            <a:r>
              <a:rPr dirty="0" spc="155"/>
              <a:t>skills </a:t>
            </a:r>
            <a:r>
              <a:rPr dirty="0" spc="260"/>
              <a:t>and</a:t>
            </a:r>
            <a:r>
              <a:rPr dirty="0" spc="385"/>
              <a:t> </a:t>
            </a:r>
            <a:r>
              <a:rPr dirty="0" spc="265"/>
              <a:t>incomes.</a:t>
            </a:r>
          </a:p>
          <a:p>
            <a:pPr marL="93980" marR="303530">
              <a:lnSpc>
                <a:spcPct val="160700"/>
              </a:lnSpc>
            </a:pPr>
            <a:r>
              <a:rPr dirty="0" spc="320"/>
              <a:t>And </a:t>
            </a:r>
            <a:r>
              <a:rPr dirty="0" spc="125"/>
              <a:t>its </a:t>
            </a:r>
            <a:r>
              <a:rPr dirty="0" spc="280"/>
              <a:t>up </a:t>
            </a:r>
            <a:r>
              <a:rPr dirty="0" spc="200"/>
              <a:t>to </a:t>
            </a:r>
            <a:r>
              <a:rPr dirty="0" spc="300"/>
              <a:t>you </a:t>
            </a:r>
            <a:r>
              <a:rPr dirty="0" spc="275"/>
              <a:t>how </a:t>
            </a:r>
            <a:r>
              <a:rPr dirty="0" spc="300"/>
              <a:t>you </a:t>
            </a:r>
            <a:r>
              <a:rPr dirty="0" spc="175"/>
              <a:t>will </a:t>
            </a:r>
            <a:r>
              <a:rPr dirty="0" spc="195"/>
              <a:t>use </a:t>
            </a:r>
            <a:r>
              <a:rPr dirty="0" spc="220"/>
              <a:t>the </a:t>
            </a:r>
            <a:r>
              <a:rPr dirty="0" spc="335"/>
              <a:t>Gig </a:t>
            </a:r>
            <a:r>
              <a:rPr dirty="0" spc="350"/>
              <a:t>Economy </a:t>
            </a:r>
            <a:r>
              <a:rPr dirty="0" spc="-50"/>
              <a:t>?  </a:t>
            </a:r>
            <a:r>
              <a:rPr dirty="0" spc="254"/>
              <a:t>Ultimately, </a:t>
            </a:r>
            <a:r>
              <a:rPr dirty="0" spc="135"/>
              <a:t>it </a:t>
            </a:r>
            <a:r>
              <a:rPr dirty="0" spc="120"/>
              <a:t>is </a:t>
            </a:r>
            <a:r>
              <a:rPr dirty="0" spc="330"/>
              <a:t>economy </a:t>
            </a:r>
            <a:r>
              <a:rPr dirty="0" spc="270"/>
              <a:t>of </a:t>
            </a:r>
            <a:r>
              <a:rPr dirty="0" spc="155"/>
              <a:t>skills </a:t>
            </a:r>
            <a:r>
              <a:rPr dirty="0" spc="260"/>
              <a:t>and</a:t>
            </a:r>
            <a:r>
              <a:rPr dirty="0" spc="570"/>
              <a:t> </a:t>
            </a:r>
            <a:r>
              <a:rPr dirty="0" spc="190"/>
              <a:t>talent.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6819900"/>
            <a:ext cx="9753600" cy="495300"/>
          </a:xfrm>
          <a:custGeom>
            <a:avLst/>
            <a:gdLst/>
            <a:ahLst/>
            <a:cxnLst/>
            <a:rect l="l" t="t" r="r" b="b"/>
            <a:pathLst>
              <a:path w="9753600" h="495300">
                <a:moveTo>
                  <a:pt x="0" y="495299"/>
                </a:moveTo>
                <a:lnTo>
                  <a:pt x="9753599" y="495299"/>
                </a:lnTo>
                <a:lnTo>
                  <a:pt x="9753599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6549" y="393885"/>
            <a:ext cx="125285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5" i="1">
                <a:latin typeface="Calibri"/>
                <a:cs typeface="Calibri"/>
              </a:rPr>
              <a:t>2</a:t>
            </a:r>
            <a:r>
              <a:rPr dirty="0" sz="1400" spc="-50" i="1">
                <a:latin typeface="Calibri"/>
                <a:cs typeface="Calibri"/>
              </a:rPr>
              <a:t> </a:t>
            </a:r>
            <a:r>
              <a:rPr dirty="0" sz="1400" spc="105" i="1">
                <a:latin typeface="Calibri"/>
                <a:cs typeface="Calibri"/>
              </a:rPr>
              <a:t>7</a:t>
            </a:r>
            <a:r>
              <a:rPr dirty="0" sz="1400" spc="-50" i="1">
                <a:latin typeface="Calibri"/>
                <a:cs typeface="Calibri"/>
              </a:rPr>
              <a:t> </a:t>
            </a:r>
            <a:r>
              <a:rPr dirty="0" sz="1400" spc="-55" i="1">
                <a:latin typeface="Calibri"/>
                <a:cs typeface="Calibri"/>
              </a:rPr>
              <a:t>.</a:t>
            </a:r>
            <a:r>
              <a:rPr dirty="0" sz="1400" spc="-45" i="1">
                <a:latin typeface="Calibri"/>
                <a:cs typeface="Calibri"/>
              </a:rPr>
              <a:t> </a:t>
            </a:r>
            <a:r>
              <a:rPr dirty="0" sz="1400" spc="105" i="1">
                <a:latin typeface="Calibri"/>
                <a:cs typeface="Calibri"/>
              </a:rPr>
              <a:t>0</a:t>
            </a:r>
            <a:r>
              <a:rPr dirty="0" sz="1400" spc="-45" i="1">
                <a:latin typeface="Calibri"/>
                <a:cs typeface="Calibri"/>
              </a:rPr>
              <a:t> </a:t>
            </a:r>
            <a:r>
              <a:rPr dirty="0" sz="1400" spc="105" i="1">
                <a:latin typeface="Calibri"/>
                <a:cs typeface="Calibri"/>
              </a:rPr>
              <a:t>5</a:t>
            </a:r>
            <a:r>
              <a:rPr dirty="0" sz="1400" spc="-50" i="1">
                <a:latin typeface="Calibri"/>
                <a:cs typeface="Calibri"/>
              </a:rPr>
              <a:t> </a:t>
            </a:r>
            <a:r>
              <a:rPr dirty="0" sz="1400" spc="-55" i="1">
                <a:latin typeface="Calibri"/>
                <a:cs typeface="Calibri"/>
              </a:rPr>
              <a:t>.</a:t>
            </a:r>
            <a:r>
              <a:rPr dirty="0" sz="1400" spc="-45" i="1">
                <a:latin typeface="Calibri"/>
                <a:cs typeface="Calibri"/>
              </a:rPr>
              <a:t> </a:t>
            </a:r>
            <a:r>
              <a:rPr dirty="0" sz="1400" spc="105" i="1">
                <a:latin typeface="Calibri"/>
                <a:cs typeface="Calibri"/>
              </a:rPr>
              <a:t>2</a:t>
            </a:r>
            <a:r>
              <a:rPr dirty="0" sz="1400" spc="-45" i="1">
                <a:latin typeface="Calibri"/>
                <a:cs typeface="Calibri"/>
              </a:rPr>
              <a:t> </a:t>
            </a:r>
            <a:r>
              <a:rPr dirty="0" sz="1400" spc="105" i="1">
                <a:latin typeface="Calibri"/>
                <a:cs typeface="Calibri"/>
              </a:rPr>
              <a:t>0</a:t>
            </a:r>
            <a:r>
              <a:rPr dirty="0" sz="1400" spc="-50" i="1">
                <a:latin typeface="Calibri"/>
                <a:cs typeface="Calibri"/>
              </a:rPr>
              <a:t> </a:t>
            </a:r>
            <a:r>
              <a:rPr dirty="0" sz="1400" spc="105" i="1">
                <a:latin typeface="Calibri"/>
                <a:cs typeface="Calibri"/>
              </a:rPr>
              <a:t>1</a:t>
            </a:r>
            <a:r>
              <a:rPr dirty="0" sz="1400" spc="-50" i="1">
                <a:latin typeface="Calibri"/>
                <a:cs typeface="Calibri"/>
              </a:rPr>
              <a:t> </a:t>
            </a:r>
            <a:r>
              <a:rPr dirty="0" sz="1400" spc="105" i="1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95"/>
              </a:spcBef>
            </a:pPr>
            <a:r>
              <a:rPr dirty="0" spc="575"/>
              <a:t>Thank</a:t>
            </a:r>
            <a:r>
              <a:rPr dirty="0" spc="305"/>
              <a:t> </a:t>
            </a:r>
            <a:r>
              <a:rPr dirty="0" spc="450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764" y="382661"/>
            <a:ext cx="125285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5" i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1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5" i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dirty="0" sz="1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5" i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8463" y="1905428"/>
            <a:ext cx="4839970" cy="4974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5238"/>
              <a:buChar char="•"/>
              <a:tabLst>
                <a:tab pos="175895" algn="l"/>
              </a:tabLst>
            </a:pPr>
            <a:r>
              <a:rPr dirty="0" sz="2100" spc="-65">
                <a:latin typeface="Verdana"/>
                <a:cs typeface="Verdana"/>
              </a:rPr>
              <a:t>Meaning </a:t>
            </a:r>
            <a:r>
              <a:rPr dirty="0" sz="2100" spc="-40">
                <a:latin typeface="Verdana"/>
                <a:cs typeface="Verdana"/>
              </a:rPr>
              <a:t>of </a:t>
            </a:r>
            <a:r>
              <a:rPr dirty="0" sz="2100" spc="-85">
                <a:latin typeface="Verdana"/>
                <a:cs typeface="Verdana"/>
              </a:rPr>
              <a:t>Gig</a:t>
            </a:r>
            <a:r>
              <a:rPr dirty="0" sz="2100" spc="-530">
                <a:latin typeface="Verdana"/>
                <a:cs typeface="Verdana"/>
              </a:rPr>
              <a:t> </a:t>
            </a:r>
            <a:r>
              <a:rPr dirty="0" sz="2100" spc="-105">
                <a:latin typeface="Verdana"/>
                <a:cs typeface="Verdana"/>
              </a:rPr>
              <a:t>Economy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  <a:buSzPct val="95238"/>
              <a:buChar char="•"/>
              <a:tabLst>
                <a:tab pos="175895" algn="l"/>
              </a:tabLst>
            </a:pPr>
            <a:r>
              <a:rPr dirty="0" sz="2100" spc="-30">
                <a:latin typeface="Verdana"/>
                <a:cs typeface="Verdana"/>
              </a:rPr>
              <a:t>How </a:t>
            </a:r>
            <a:r>
              <a:rPr dirty="0" sz="2100" spc="-15">
                <a:latin typeface="Verdana"/>
                <a:cs typeface="Verdana"/>
              </a:rPr>
              <a:t>it</a:t>
            </a:r>
            <a:r>
              <a:rPr dirty="0" sz="2100" spc="-395">
                <a:latin typeface="Verdana"/>
                <a:cs typeface="Verdana"/>
              </a:rPr>
              <a:t> </a:t>
            </a:r>
            <a:r>
              <a:rPr dirty="0" sz="2100" spc="-105">
                <a:latin typeface="Verdana"/>
                <a:cs typeface="Verdana"/>
              </a:rPr>
              <a:t>works?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  <a:buSzPct val="95238"/>
              <a:buChar char="•"/>
              <a:tabLst>
                <a:tab pos="175895" algn="l"/>
              </a:tabLst>
            </a:pPr>
            <a:r>
              <a:rPr dirty="0" sz="2100" spc="-55">
                <a:latin typeface="Verdana"/>
                <a:cs typeface="Verdana"/>
              </a:rPr>
              <a:t>Factors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70">
                <a:latin typeface="Verdana"/>
                <a:cs typeface="Verdana"/>
              </a:rPr>
              <a:t>responsible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25">
                <a:latin typeface="Verdana"/>
                <a:cs typeface="Verdana"/>
              </a:rPr>
              <a:t>for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85">
                <a:latin typeface="Verdana"/>
                <a:cs typeface="Verdana"/>
              </a:rPr>
              <a:t>Gig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110">
                <a:latin typeface="Verdana"/>
                <a:cs typeface="Verdana"/>
              </a:rPr>
              <a:t>economy</a:t>
            </a:r>
            <a:endParaRPr sz="2100">
              <a:latin typeface="Verdana"/>
              <a:cs typeface="Verdana"/>
            </a:endParaRPr>
          </a:p>
          <a:p>
            <a:pPr marL="12700" marR="5080">
              <a:lnSpc>
                <a:spcPct val="160700"/>
              </a:lnSpc>
              <a:buSzPct val="95238"/>
              <a:buChar char="•"/>
              <a:tabLst>
                <a:tab pos="175895" algn="l"/>
              </a:tabLst>
            </a:pPr>
            <a:r>
              <a:rPr dirty="0" sz="2100" spc="-40">
                <a:latin typeface="Verdana"/>
                <a:cs typeface="Verdana"/>
              </a:rPr>
              <a:t>Difference</a:t>
            </a:r>
            <a:r>
              <a:rPr dirty="0" sz="2100" spc="-220">
                <a:latin typeface="Verdana"/>
                <a:cs typeface="Verdana"/>
              </a:rPr>
              <a:t> </a:t>
            </a:r>
            <a:r>
              <a:rPr dirty="0" sz="2100" spc="-80">
                <a:latin typeface="Verdana"/>
                <a:cs typeface="Verdana"/>
              </a:rPr>
              <a:t>between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85">
                <a:latin typeface="Verdana"/>
                <a:cs typeface="Verdana"/>
              </a:rPr>
              <a:t>Gig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105">
                <a:latin typeface="Verdana"/>
                <a:cs typeface="Verdana"/>
              </a:rPr>
              <a:t>Economy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125">
                <a:latin typeface="Verdana"/>
                <a:cs typeface="Verdana"/>
              </a:rPr>
              <a:t>and  </a:t>
            </a:r>
            <a:r>
              <a:rPr dirty="0" sz="2100" spc="-45">
                <a:latin typeface="Verdana"/>
                <a:cs typeface="Verdana"/>
              </a:rPr>
              <a:t>Traditional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105">
                <a:latin typeface="Verdana"/>
                <a:cs typeface="Verdana"/>
              </a:rPr>
              <a:t>Economy</a:t>
            </a:r>
            <a:endParaRPr sz="2100">
              <a:latin typeface="Verdana"/>
              <a:cs typeface="Verdana"/>
            </a:endParaRPr>
          </a:p>
          <a:p>
            <a:pPr marL="12700" marR="927100">
              <a:lnSpc>
                <a:spcPct val="160700"/>
              </a:lnSpc>
              <a:buSzPct val="95238"/>
              <a:buChar char="•"/>
              <a:tabLst>
                <a:tab pos="175895" algn="l"/>
              </a:tabLst>
            </a:pPr>
            <a:r>
              <a:rPr dirty="0" sz="2100" spc="-55">
                <a:latin typeface="Verdana"/>
                <a:cs typeface="Verdana"/>
              </a:rPr>
              <a:t>Benefits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125">
                <a:latin typeface="Verdana"/>
                <a:cs typeface="Verdana"/>
              </a:rPr>
              <a:t>and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60">
                <a:latin typeface="Verdana"/>
                <a:cs typeface="Verdana"/>
              </a:rPr>
              <a:t>limitations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40">
                <a:latin typeface="Verdana"/>
                <a:cs typeface="Verdana"/>
              </a:rPr>
              <a:t>of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85">
                <a:latin typeface="Verdana"/>
                <a:cs typeface="Verdana"/>
              </a:rPr>
              <a:t>Gig  </a:t>
            </a:r>
            <a:r>
              <a:rPr dirty="0" sz="2100" spc="-105">
                <a:latin typeface="Verdana"/>
                <a:cs typeface="Verdana"/>
              </a:rPr>
              <a:t>Economy </a:t>
            </a:r>
            <a:r>
              <a:rPr dirty="0" sz="2100" spc="-25">
                <a:latin typeface="Verdana"/>
                <a:cs typeface="Verdana"/>
              </a:rPr>
              <a:t>for</a:t>
            </a:r>
            <a:r>
              <a:rPr dirty="0" sz="2100" spc="-325">
                <a:latin typeface="Verdana"/>
                <a:cs typeface="Verdana"/>
              </a:rPr>
              <a:t> </a:t>
            </a:r>
            <a:r>
              <a:rPr dirty="0" sz="2100" spc="-65">
                <a:latin typeface="Verdana"/>
                <a:cs typeface="Verdana"/>
              </a:rPr>
              <a:t>workers</a:t>
            </a:r>
            <a:endParaRPr sz="2100">
              <a:latin typeface="Verdana"/>
              <a:cs typeface="Verdana"/>
            </a:endParaRPr>
          </a:p>
          <a:p>
            <a:pPr marL="12700" marR="927100">
              <a:lnSpc>
                <a:spcPct val="160700"/>
              </a:lnSpc>
              <a:buSzPct val="95238"/>
              <a:buChar char="•"/>
              <a:tabLst>
                <a:tab pos="175895" algn="l"/>
              </a:tabLst>
            </a:pPr>
            <a:r>
              <a:rPr dirty="0" sz="2100" spc="-55">
                <a:latin typeface="Verdana"/>
                <a:cs typeface="Verdana"/>
              </a:rPr>
              <a:t>Benefits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125">
                <a:latin typeface="Verdana"/>
                <a:cs typeface="Verdana"/>
              </a:rPr>
              <a:t>and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60">
                <a:latin typeface="Verdana"/>
                <a:cs typeface="Verdana"/>
              </a:rPr>
              <a:t>limitations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40">
                <a:latin typeface="Verdana"/>
                <a:cs typeface="Verdana"/>
              </a:rPr>
              <a:t>of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85">
                <a:latin typeface="Verdana"/>
                <a:cs typeface="Verdana"/>
              </a:rPr>
              <a:t>Gig  </a:t>
            </a:r>
            <a:r>
              <a:rPr dirty="0" sz="2100" spc="-105">
                <a:latin typeface="Verdana"/>
                <a:cs typeface="Verdana"/>
              </a:rPr>
              <a:t>Economy </a:t>
            </a:r>
            <a:r>
              <a:rPr dirty="0" sz="2100" spc="-25">
                <a:latin typeface="Verdana"/>
                <a:cs typeface="Verdana"/>
              </a:rPr>
              <a:t>for</a:t>
            </a:r>
            <a:r>
              <a:rPr dirty="0" sz="2100" spc="-325">
                <a:latin typeface="Verdana"/>
                <a:cs typeface="Verdana"/>
              </a:rPr>
              <a:t> </a:t>
            </a:r>
            <a:r>
              <a:rPr dirty="0" sz="2100" spc="-105">
                <a:latin typeface="Verdana"/>
                <a:cs typeface="Verdana"/>
              </a:rPr>
              <a:t>companies</a:t>
            </a:r>
            <a:endParaRPr sz="2100">
              <a:latin typeface="Verdana"/>
              <a:cs typeface="Verdana"/>
            </a:endParaRPr>
          </a:p>
          <a:p>
            <a:pPr marL="175260" indent="-162560">
              <a:lnSpc>
                <a:spcPct val="100000"/>
              </a:lnSpc>
              <a:spcBef>
                <a:spcPts val="1530"/>
              </a:spcBef>
              <a:buSzPct val="95238"/>
              <a:buChar char="•"/>
              <a:tabLst>
                <a:tab pos="175895" algn="l"/>
              </a:tabLst>
            </a:pPr>
            <a:r>
              <a:rPr dirty="0" sz="2100" spc="-85">
                <a:latin typeface="Verdana"/>
                <a:cs typeface="Verdana"/>
              </a:rPr>
              <a:t>The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50">
                <a:latin typeface="Verdana"/>
                <a:cs typeface="Verdana"/>
              </a:rPr>
              <a:t>final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60">
                <a:latin typeface="Verdana"/>
                <a:cs typeface="Verdana"/>
              </a:rPr>
              <a:t>word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105">
                <a:latin typeface="Verdana"/>
                <a:cs typeface="Verdana"/>
              </a:rPr>
              <a:t>on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80">
                <a:latin typeface="Verdana"/>
                <a:cs typeface="Verdana"/>
              </a:rPr>
              <a:t>the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85">
                <a:latin typeface="Verdana"/>
                <a:cs typeface="Verdana"/>
              </a:rPr>
              <a:t>Gig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105">
                <a:latin typeface="Verdana"/>
                <a:cs typeface="Verdana"/>
              </a:rPr>
              <a:t>Economy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4378" y="1097788"/>
            <a:ext cx="4120515" cy="3479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89380" algn="l"/>
                <a:tab pos="1976120" algn="l"/>
                <a:tab pos="2517140" algn="l"/>
              </a:tabLst>
            </a:pPr>
            <a:r>
              <a:rPr dirty="0" sz="2100" spc="-30" b="1" i="0">
                <a:latin typeface="Arial"/>
                <a:cs typeface="Arial"/>
              </a:rPr>
              <a:t>T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55" b="1" i="0">
                <a:latin typeface="Arial"/>
                <a:cs typeface="Arial"/>
              </a:rPr>
              <a:t>O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-85" b="1" i="0">
                <a:latin typeface="Arial"/>
                <a:cs typeface="Arial"/>
              </a:rPr>
              <a:t>P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80" b="1" i="0">
                <a:latin typeface="Arial"/>
                <a:cs typeface="Arial"/>
              </a:rPr>
              <a:t>I</a:t>
            </a:r>
            <a:r>
              <a:rPr dirty="0" sz="2100" spc="-160" b="1" i="0">
                <a:latin typeface="Arial"/>
                <a:cs typeface="Arial"/>
              </a:rPr>
              <a:t> </a:t>
            </a:r>
            <a:r>
              <a:rPr dirty="0" sz="2100" spc="-100" b="1" i="0">
                <a:latin typeface="Arial"/>
                <a:cs typeface="Arial"/>
              </a:rPr>
              <a:t>C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-270" b="1" i="0">
                <a:latin typeface="Arial"/>
                <a:cs typeface="Arial"/>
              </a:rPr>
              <a:t>S	</a:t>
            </a:r>
            <a:r>
              <a:rPr dirty="0" sz="2100" spc="-30" b="1" i="0">
                <a:latin typeface="Arial"/>
                <a:cs typeface="Arial"/>
              </a:rPr>
              <a:t>T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55" b="1" i="0">
                <a:latin typeface="Arial"/>
                <a:cs typeface="Arial"/>
              </a:rPr>
              <a:t>O	</a:t>
            </a:r>
            <a:r>
              <a:rPr dirty="0" sz="2100" spc="-145" b="1" i="0">
                <a:latin typeface="Arial"/>
                <a:cs typeface="Arial"/>
              </a:rPr>
              <a:t>B</a:t>
            </a:r>
            <a:r>
              <a:rPr dirty="0" sz="2100" spc="-160" b="1" i="0">
                <a:latin typeface="Arial"/>
                <a:cs typeface="Arial"/>
              </a:rPr>
              <a:t> </a:t>
            </a:r>
            <a:r>
              <a:rPr dirty="0" sz="2100" spc="-195" b="1" i="0">
                <a:latin typeface="Arial"/>
                <a:cs typeface="Arial"/>
              </a:rPr>
              <a:t>E	</a:t>
            </a:r>
            <a:r>
              <a:rPr dirty="0" sz="2100" spc="-100" b="1" i="0">
                <a:latin typeface="Arial"/>
                <a:cs typeface="Arial"/>
              </a:rPr>
              <a:t>C</a:t>
            </a:r>
            <a:r>
              <a:rPr dirty="0" sz="2100" spc="-180" b="1" i="0">
                <a:latin typeface="Arial"/>
                <a:cs typeface="Arial"/>
              </a:rPr>
              <a:t> </a:t>
            </a:r>
            <a:r>
              <a:rPr dirty="0" sz="2100" spc="55" b="1" i="0">
                <a:latin typeface="Arial"/>
                <a:cs typeface="Arial"/>
              </a:rPr>
              <a:t>O</a:t>
            </a:r>
            <a:r>
              <a:rPr dirty="0" sz="2100" spc="-175" b="1" i="0">
                <a:latin typeface="Arial"/>
                <a:cs typeface="Arial"/>
              </a:rPr>
              <a:t> </a:t>
            </a:r>
            <a:r>
              <a:rPr dirty="0" sz="2100" spc="95" b="1" i="0">
                <a:latin typeface="Arial"/>
                <a:cs typeface="Arial"/>
              </a:rPr>
              <a:t>V</a:t>
            </a:r>
            <a:r>
              <a:rPr dirty="0" sz="2100" spc="-180" b="1" i="0">
                <a:latin typeface="Arial"/>
                <a:cs typeface="Arial"/>
              </a:rPr>
              <a:t> </a:t>
            </a:r>
            <a:r>
              <a:rPr dirty="0" sz="2100" spc="-195" b="1" i="0">
                <a:latin typeface="Arial"/>
                <a:cs typeface="Arial"/>
              </a:rPr>
              <a:t>E</a:t>
            </a:r>
            <a:r>
              <a:rPr dirty="0" sz="2100" spc="-180" b="1" i="0">
                <a:latin typeface="Arial"/>
                <a:cs typeface="Arial"/>
              </a:rPr>
              <a:t> </a:t>
            </a:r>
            <a:r>
              <a:rPr dirty="0" sz="2100" spc="-135" b="1" i="0">
                <a:latin typeface="Arial"/>
                <a:cs typeface="Arial"/>
              </a:rPr>
              <a:t>R</a:t>
            </a:r>
            <a:r>
              <a:rPr dirty="0" sz="2100" spc="-175" b="1" i="0">
                <a:latin typeface="Arial"/>
                <a:cs typeface="Arial"/>
              </a:rPr>
              <a:t> </a:t>
            </a:r>
            <a:r>
              <a:rPr dirty="0" sz="2100" spc="-195" b="1" i="0">
                <a:latin typeface="Arial"/>
                <a:cs typeface="Arial"/>
              </a:rPr>
              <a:t>E</a:t>
            </a:r>
            <a:r>
              <a:rPr dirty="0" sz="2100" spc="-180" b="1" i="0">
                <a:latin typeface="Arial"/>
                <a:cs typeface="Arial"/>
              </a:rPr>
              <a:t> </a:t>
            </a:r>
            <a:r>
              <a:rPr dirty="0" sz="2100" spc="60" b="1" i="0">
                <a:latin typeface="Arial"/>
                <a:cs typeface="Arial"/>
              </a:rPr>
              <a:t>D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495480"/>
            <a:ext cx="125285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5" i="1">
                <a:latin typeface="Calibri"/>
                <a:cs typeface="Calibri"/>
              </a:rPr>
              <a:t>2</a:t>
            </a:r>
            <a:r>
              <a:rPr dirty="0" sz="1400" spc="-50" i="1">
                <a:latin typeface="Calibri"/>
                <a:cs typeface="Calibri"/>
              </a:rPr>
              <a:t> </a:t>
            </a:r>
            <a:r>
              <a:rPr dirty="0" sz="1400" spc="105" i="1">
                <a:latin typeface="Calibri"/>
                <a:cs typeface="Calibri"/>
              </a:rPr>
              <a:t>7</a:t>
            </a:r>
            <a:r>
              <a:rPr dirty="0" sz="1400" spc="-50" i="1">
                <a:latin typeface="Calibri"/>
                <a:cs typeface="Calibri"/>
              </a:rPr>
              <a:t> </a:t>
            </a:r>
            <a:r>
              <a:rPr dirty="0" sz="1400" spc="-55" i="1">
                <a:latin typeface="Calibri"/>
                <a:cs typeface="Calibri"/>
              </a:rPr>
              <a:t>.</a:t>
            </a:r>
            <a:r>
              <a:rPr dirty="0" sz="1400" spc="-45" i="1">
                <a:latin typeface="Calibri"/>
                <a:cs typeface="Calibri"/>
              </a:rPr>
              <a:t> </a:t>
            </a:r>
            <a:r>
              <a:rPr dirty="0" sz="1400" spc="105" i="1">
                <a:latin typeface="Calibri"/>
                <a:cs typeface="Calibri"/>
              </a:rPr>
              <a:t>0</a:t>
            </a:r>
            <a:r>
              <a:rPr dirty="0" sz="1400" spc="-45" i="1">
                <a:latin typeface="Calibri"/>
                <a:cs typeface="Calibri"/>
              </a:rPr>
              <a:t> </a:t>
            </a:r>
            <a:r>
              <a:rPr dirty="0" sz="1400" spc="105" i="1">
                <a:latin typeface="Calibri"/>
                <a:cs typeface="Calibri"/>
              </a:rPr>
              <a:t>5</a:t>
            </a:r>
            <a:r>
              <a:rPr dirty="0" sz="1400" spc="-50" i="1">
                <a:latin typeface="Calibri"/>
                <a:cs typeface="Calibri"/>
              </a:rPr>
              <a:t> </a:t>
            </a:r>
            <a:r>
              <a:rPr dirty="0" sz="1400" spc="-55" i="1">
                <a:latin typeface="Calibri"/>
                <a:cs typeface="Calibri"/>
              </a:rPr>
              <a:t>.</a:t>
            </a:r>
            <a:r>
              <a:rPr dirty="0" sz="1400" spc="-45" i="1">
                <a:latin typeface="Calibri"/>
                <a:cs typeface="Calibri"/>
              </a:rPr>
              <a:t> </a:t>
            </a:r>
            <a:r>
              <a:rPr dirty="0" sz="1400" spc="105" i="1">
                <a:latin typeface="Calibri"/>
                <a:cs typeface="Calibri"/>
              </a:rPr>
              <a:t>2</a:t>
            </a:r>
            <a:r>
              <a:rPr dirty="0" sz="1400" spc="-45" i="1">
                <a:latin typeface="Calibri"/>
                <a:cs typeface="Calibri"/>
              </a:rPr>
              <a:t> </a:t>
            </a:r>
            <a:r>
              <a:rPr dirty="0" sz="1400" spc="105" i="1">
                <a:latin typeface="Calibri"/>
                <a:cs typeface="Calibri"/>
              </a:rPr>
              <a:t>0</a:t>
            </a:r>
            <a:r>
              <a:rPr dirty="0" sz="1400" spc="-50" i="1">
                <a:latin typeface="Calibri"/>
                <a:cs typeface="Calibri"/>
              </a:rPr>
              <a:t> </a:t>
            </a:r>
            <a:r>
              <a:rPr dirty="0" sz="1400" spc="105" i="1">
                <a:latin typeface="Calibri"/>
                <a:cs typeface="Calibri"/>
              </a:rPr>
              <a:t>1</a:t>
            </a:r>
            <a:r>
              <a:rPr dirty="0" sz="1400" spc="-50" i="1">
                <a:latin typeface="Calibri"/>
                <a:cs typeface="Calibri"/>
              </a:rPr>
              <a:t> </a:t>
            </a:r>
            <a:r>
              <a:rPr dirty="0" sz="1400" spc="105" i="1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26094" y="0"/>
            <a:ext cx="4427505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433093"/>
            <a:ext cx="9753600" cy="4972050"/>
          </a:xfrm>
          <a:custGeom>
            <a:avLst/>
            <a:gdLst/>
            <a:ahLst/>
            <a:cxnLst/>
            <a:rect l="l" t="t" r="r" b="b"/>
            <a:pathLst>
              <a:path w="9753600" h="4972050">
                <a:moveTo>
                  <a:pt x="0" y="0"/>
                </a:moveTo>
                <a:lnTo>
                  <a:pt x="9753599" y="0"/>
                </a:lnTo>
                <a:lnTo>
                  <a:pt x="9753599" y="4972049"/>
                </a:lnTo>
                <a:lnTo>
                  <a:pt x="0" y="49720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7370" y="1899139"/>
            <a:ext cx="8347075" cy="393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 marR="866775">
              <a:lnSpc>
                <a:spcPts val="3600"/>
              </a:lnSpc>
              <a:spcBef>
                <a:spcPts val="125"/>
              </a:spcBef>
              <a:buSzPct val="96551"/>
              <a:buChar char="•"/>
              <a:tabLst>
                <a:tab pos="231140" algn="l"/>
              </a:tabLst>
            </a:pPr>
            <a:r>
              <a:rPr dirty="0" sz="2900" spc="240" i="1">
                <a:solidFill>
                  <a:srgbClr val="1FDAC6"/>
                </a:solidFill>
                <a:latin typeface="Cambria"/>
                <a:cs typeface="Cambria"/>
              </a:rPr>
              <a:t>The </a:t>
            </a:r>
            <a:r>
              <a:rPr dirty="0" sz="2900" spc="105" i="1">
                <a:solidFill>
                  <a:srgbClr val="1FDAC6"/>
                </a:solidFill>
                <a:latin typeface="Cambria"/>
                <a:cs typeface="Cambria"/>
              </a:rPr>
              <a:t>term </a:t>
            </a:r>
            <a:r>
              <a:rPr dirty="0" sz="2900" spc="145" i="1">
                <a:solidFill>
                  <a:srgbClr val="1FDAC6"/>
                </a:solidFill>
                <a:latin typeface="Cambria"/>
                <a:cs typeface="Cambria"/>
              </a:rPr>
              <a:t>“gig </a:t>
            </a:r>
            <a:r>
              <a:rPr dirty="0" sz="2900" spc="120" i="1">
                <a:solidFill>
                  <a:srgbClr val="1FDAC6"/>
                </a:solidFill>
                <a:latin typeface="Cambria"/>
                <a:cs typeface="Cambria"/>
              </a:rPr>
              <a:t>economy” </a:t>
            </a:r>
            <a:r>
              <a:rPr dirty="0" sz="2900" spc="70" i="1">
                <a:solidFill>
                  <a:srgbClr val="1FDAC6"/>
                </a:solidFill>
                <a:latin typeface="Cambria"/>
                <a:cs typeface="Cambria"/>
              </a:rPr>
              <a:t>refers </a:t>
            </a:r>
            <a:r>
              <a:rPr dirty="0" sz="2900" spc="50" i="1">
                <a:solidFill>
                  <a:srgbClr val="1FDAC6"/>
                </a:solidFill>
                <a:latin typeface="Cambria"/>
                <a:cs typeface="Cambria"/>
              </a:rPr>
              <a:t>to </a:t>
            </a:r>
            <a:r>
              <a:rPr dirty="0" sz="2900" spc="130" i="1">
                <a:solidFill>
                  <a:srgbClr val="1FDAC6"/>
                </a:solidFill>
                <a:latin typeface="Cambria"/>
                <a:cs typeface="Cambria"/>
              </a:rPr>
              <a:t>a </a:t>
            </a:r>
            <a:r>
              <a:rPr dirty="0" sz="2900" spc="105" i="1">
                <a:solidFill>
                  <a:srgbClr val="1FDAC6"/>
                </a:solidFill>
                <a:latin typeface="Cambria"/>
                <a:cs typeface="Cambria"/>
              </a:rPr>
              <a:t>general  </a:t>
            </a:r>
            <a:r>
              <a:rPr dirty="0" sz="2900" spc="105" i="1">
                <a:solidFill>
                  <a:srgbClr val="1FDAC6"/>
                </a:solidFill>
                <a:latin typeface="Cambria"/>
                <a:cs typeface="Cambria"/>
              </a:rPr>
              <a:t>workforce </a:t>
            </a:r>
            <a:r>
              <a:rPr dirty="0" sz="2900" spc="165" i="1">
                <a:solidFill>
                  <a:srgbClr val="1FDAC6"/>
                </a:solidFill>
                <a:latin typeface="Cambria"/>
                <a:cs typeface="Cambria"/>
              </a:rPr>
              <a:t>environment </a:t>
            </a:r>
            <a:r>
              <a:rPr dirty="0" sz="2900" spc="240" i="1">
                <a:solidFill>
                  <a:srgbClr val="1FDAC6"/>
                </a:solidFill>
                <a:latin typeface="Cambria"/>
                <a:cs typeface="Cambria"/>
              </a:rPr>
              <a:t>in </a:t>
            </a:r>
            <a:r>
              <a:rPr dirty="0" sz="2900" spc="165" i="1">
                <a:solidFill>
                  <a:srgbClr val="1FDAC6"/>
                </a:solidFill>
                <a:latin typeface="Cambria"/>
                <a:cs typeface="Cambria"/>
              </a:rPr>
              <a:t>which </a:t>
            </a:r>
            <a:r>
              <a:rPr dirty="0" sz="2900" spc="75" i="1">
                <a:solidFill>
                  <a:srgbClr val="1FDAC6"/>
                </a:solidFill>
                <a:latin typeface="Cambria"/>
                <a:cs typeface="Cambria"/>
              </a:rPr>
              <a:t>short </a:t>
            </a:r>
            <a:r>
              <a:rPr dirty="0" sz="2900" spc="105" i="1">
                <a:solidFill>
                  <a:srgbClr val="1FDAC6"/>
                </a:solidFill>
                <a:latin typeface="Cambria"/>
                <a:cs typeface="Cambria"/>
              </a:rPr>
              <a:t>term  </a:t>
            </a:r>
            <a:r>
              <a:rPr dirty="0" sz="2900" spc="100" i="1">
                <a:solidFill>
                  <a:srgbClr val="1FDAC6"/>
                </a:solidFill>
                <a:latin typeface="Cambria"/>
                <a:cs typeface="Cambria"/>
              </a:rPr>
              <a:t>engagements, </a:t>
            </a:r>
            <a:r>
              <a:rPr dirty="0" sz="2900" spc="110" i="1">
                <a:solidFill>
                  <a:srgbClr val="1FDAC6"/>
                </a:solidFill>
                <a:latin typeface="Cambria"/>
                <a:cs typeface="Cambria"/>
              </a:rPr>
              <a:t>temporary </a:t>
            </a:r>
            <a:r>
              <a:rPr dirty="0" sz="2900" spc="80" i="1">
                <a:solidFill>
                  <a:srgbClr val="1FDAC6"/>
                </a:solidFill>
                <a:latin typeface="Cambria"/>
                <a:cs typeface="Cambria"/>
              </a:rPr>
              <a:t>contracts </a:t>
            </a:r>
            <a:r>
              <a:rPr dirty="0" sz="2900" spc="200" i="1">
                <a:solidFill>
                  <a:srgbClr val="1FDAC6"/>
                </a:solidFill>
                <a:latin typeface="Cambria"/>
                <a:cs typeface="Cambria"/>
              </a:rPr>
              <a:t>and  </a:t>
            </a:r>
            <a:r>
              <a:rPr dirty="0" sz="2900" spc="140" i="1">
                <a:solidFill>
                  <a:srgbClr val="1FDAC6"/>
                </a:solidFill>
                <a:latin typeface="Cambria"/>
                <a:cs typeface="Cambria"/>
              </a:rPr>
              <a:t>independent </a:t>
            </a:r>
            <a:r>
              <a:rPr dirty="0" sz="2900" spc="114" i="1">
                <a:solidFill>
                  <a:srgbClr val="1FDAC6"/>
                </a:solidFill>
                <a:latin typeface="Cambria"/>
                <a:cs typeface="Cambria"/>
              </a:rPr>
              <a:t>contracting </a:t>
            </a:r>
            <a:r>
              <a:rPr dirty="0" sz="2900" spc="100" i="1">
                <a:solidFill>
                  <a:srgbClr val="1FDAC6"/>
                </a:solidFill>
                <a:latin typeface="Cambria"/>
                <a:cs typeface="Cambria"/>
              </a:rPr>
              <a:t>is </a:t>
            </a:r>
            <a:r>
              <a:rPr dirty="0" sz="2900" spc="130" i="1">
                <a:solidFill>
                  <a:srgbClr val="1FDAC6"/>
                </a:solidFill>
                <a:latin typeface="Cambria"/>
                <a:cs typeface="Cambria"/>
              </a:rPr>
              <a:t>common</a:t>
            </a:r>
            <a:r>
              <a:rPr dirty="0" sz="2900" spc="310" i="1">
                <a:solidFill>
                  <a:srgbClr val="1FDAC6"/>
                </a:solidFill>
                <a:latin typeface="Cambria"/>
                <a:cs typeface="Cambria"/>
              </a:rPr>
              <a:t> </a:t>
            </a:r>
            <a:r>
              <a:rPr dirty="0" sz="2900" spc="90" i="1">
                <a:solidFill>
                  <a:srgbClr val="1FDAC6"/>
                </a:solidFill>
                <a:latin typeface="Cambria"/>
                <a:cs typeface="Cambria"/>
              </a:rPr>
              <a:t>place.</a:t>
            </a:r>
            <a:endParaRPr sz="2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FDAC6"/>
              </a:buClr>
              <a:buFont typeface="Cambria"/>
              <a:buChar char="•"/>
            </a:pPr>
            <a:endParaRPr sz="485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5"/>
              </a:spcBef>
              <a:buSzPct val="96551"/>
              <a:buChar char="•"/>
              <a:tabLst>
                <a:tab pos="193040" algn="l"/>
                <a:tab pos="3681095" algn="l"/>
              </a:tabLst>
            </a:pPr>
            <a:r>
              <a:rPr dirty="0" sz="2900" spc="170" i="1">
                <a:solidFill>
                  <a:srgbClr val="1FDAC6"/>
                </a:solidFill>
                <a:latin typeface="Cambria"/>
                <a:cs typeface="Cambria"/>
              </a:rPr>
              <a:t>It </a:t>
            </a:r>
            <a:r>
              <a:rPr dirty="0" sz="2900" spc="135" i="1">
                <a:solidFill>
                  <a:srgbClr val="1FDAC6"/>
                </a:solidFill>
                <a:latin typeface="Cambria"/>
                <a:cs typeface="Cambria"/>
              </a:rPr>
              <a:t>can </a:t>
            </a:r>
            <a:r>
              <a:rPr dirty="0" sz="2900" spc="75" i="1">
                <a:solidFill>
                  <a:srgbClr val="1FDAC6"/>
                </a:solidFill>
                <a:latin typeface="Cambria"/>
                <a:cs typeface="Cambria"/>
              </a:rPr>
              <a:t>also </a:t>
            </a:r>
            <a:r>
              <a:rPr dirty="0" sz="2900" spc="15" i="1">
                <a:solidFill>
                  <a:srgbClr val="1FDAC6"/>
                </a:solidFill>
                <a:latin typeface="Cambria"/>
                <a:cs typeface="Cambria"/>
              </a:rPr>
              <a:t>be </a:t>
            </a:r>
            <a:r>
              <a:rPr dirty="0" sz="2900" spc="100" i="1">
                <a:solidFill>
                  <a:srgbClr val="1FDAC6"/>
                </a:solidFill>
                <a:latin typeface="Cambria"/>
                <a:cs typeface="Cambria"/>
              </a:rPr>
              <a:t>referred </a:t>
            </a:r>
            <a:r>
              <a:rPr dirty="0" sz="2900" spc="60" i="1">
                <a:solidFill>
                  <a:srgbClr val="1FDAC6"/>
                </a:solidFill>
                <a:latin typeface="Cambria"/>
                <a:cs typeface="Cambria"/>
              </a:rPr>
              <a:t>as </a:t>
            </a:r>
            <a:r>
              <a:rPr dirty="0" sz="2900" spc="130" i="1">
                <a:solidFill>
                  <a:srgbClr val="1FDAC6"/>
                </a:solidFill>
                <a:latin typeface="Cambria"/>
                <a:cs typeface="Cambria"/>
              </a:rPr>
              <a:t>“Freelancer </a:t>
            </a:r>
            <a:r>
              <a:rPr dirty="0" sz="2900" spc="180" i="1">
                <a:solidFill>
                  <a:srgbClr val="1FDAC6"/>
                </a:solidFill>
                <a:latin typeface="Cambria"/>
                <a:cs typeface="Cambria"/>
              </a:rPr>
              <a:t>Economy,”  </a:t>
            </a:r>
            <a:r>
              <a:rPr dirty="0" sz="2900" spc="190" i="1">
                <a:solidFill>
                  <a:srgbClr val="1FDAC6"/>
                </a:solidFill>
                <a:latin typeface="Cambria"/>
                <a:cs typeface="Cambria"/>
              </a:rPr>
              <a:t>“Sharing</a:t>
            </a:r>
            <a:r>
              <a:rPr dirty="0" sz="2900" spc="385" i="1">
                <a:solidFill>
                  <a:srgbClr val="1FDAC6"/>
                </a:solidFill>
                <a:latin typeface="Cambria"/>
                <a:cs typeface="Cambria"/>
              </a:rPr>
              <a:t> </a:t>
            </a:r>
            <a:r>
              <a:rPr dirty="0" sz="2900" spc="180" i="1">
                <a:solidFill>
                  <a:srgbClr val="1FDAC6"/>
                </a:solidFill>
                <a:latin typeface="Cambria"/>
                <a:cs typeface="Cambria"/>
              </a:rPr>
              <a:t>Economy”,	</a:t>
            </a:r>
            <a:r>
              <a:rPr dirty="0" sz="2900" spc="155" i="1">
                <a:solidFill>
                  <a:srgbClr val="1FDAC6"/>
                </a:solidFill>
                <a:latin typeface="Cambria"/>
                <a:cs typeface="Cambria"/>
              </a:rPr>
              <a:t>“Independent </a:t>
            </a:r>
            <a:r>
              <a:rPr dirty="0" sz="2900" spc="180" i="1">
                <a:solidFill>
                  <a:srgbClr val="1FDAC6"/>
                </a:solidFill>
                <a:latin typeface="Cambria"/>
                <a:cs typeface="Cambria"/>
              </a:rPr>
              <a:t>Economy,”  </a:t>
            </a:r>
            <a:r>
              <a:rPr dirty="0" sz="2900" spc="155" i="1">
                <a:solidFill>
                  <a:srgbClr val="1FDAC6"/>
                </a:solidFill>
                <a:latin typeface="Cambria"/>
                <a:cs typeface="Cambria"/>
              </a:rPr>
              <a:t>"Flex </a:t>
            </a:r>
            <a:r>
              <a:rPr dirty="0" sz="2900" spc="80" i="1">
                <a:solidFill>
                  <a:srgbClr val="1FDAC6"/>
                </a:solidFill>
                <a:latin typeface="Cambria"/>
                <a:cs typeface="Cambria"/>
              </a:rPr>
              <a:t>economy" </a:t>
            </a:r>
            <a:r>
              <a:rPr dirty="0" sz="2900" spc="105" i="1">
                <a:solidFill>
                  <a:srgbClr val="1FDAC6"/>
                </a:solidFill>
                <a:latin typeface="Cambria"/>
                <a:cs typeface="Cambria"/>
              </a:rPr>
              <a:t>or </a:t>
            </a:r>
            <a:r>
              <a:rPr dirty="0" sz="2900" spc="140" i="1">
                <a:solidFill>
                  <a:srgbClr val="1FDAC6"/>
                </a:solidFill>
                <a:latin typeface="Cambria"/>
                <a:cs typeface="Cambria"/>
              </a:rPr>
              <a:t>"Mobile</a:t>
            </a:r>
            <a:r>
              <a:rPr dirty="0" sz="2900" spc="295" i="1">
                <a:solidFill>
                  <a:srgbClr val="1FDAC6"/>
                </a:solidFill>
                <a:latin typeface="Cambria"/>
                <a:cs typeface="Cambria"/>
              </a:rPr>
              <a:t> </a:t>
            </a:r>
            <a:r>
              <a:rPr dirty="0" sz="2900" spc="90" i="1">
                <a:solidFill>
                  <a:srgbClr val="1FDAC6"/>
                </a:solidFill>
                <a:latin typeface="Cambria"/>
                <a:cs typeface="Cambria"/>
              </a:rPr>
              <a:t>economy,"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89115" y="384579"/>
            <a:ext cx="57092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45" i="0">
                <a:solidFill>
                  <a:srgbClr val="000000"/>
                </a:solidFill>
                <a:latin typeface="Verdana"/>
                <a:cs typeface="Verdana"/>
              </a:rPr>
              <a:t>What</a:t>
            </a:r>
            <a:r>
              <a:rPr dirty="0" sz="4200" spc="-745" i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4200" spc="-95" i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dirty="0" sz="4200" spc="-740" i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4200" spc="-240" i="0">
                <a:solidFill>
                  <a:srgbClr val="000000"/>
                </a:solidFill>
                <a:latin typeface="Verdana"/>
                <a:cs typeface="Verdana"/>
              </a:rPr>
              <a:t>GIG</a:t>
            </a:r>
            <a:r>
              <a:rPr dirty="0" sz="4200" spc="-740" i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4200" spc="-204" i="0">
                <a:solidFill>
                  <a:srgbClr val="000000"/>
                </a:solidFill>
                <a:latin typeface="Verdana"/>
                <a:cs typeface="Verdana"/>
              </a:rPr>
              <a:t>Economy</a:t>
            </a:r>
            <a:r>
              <a:rPr dirty="0" sz="4200" spc="-740" i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4200" spc="145" i="0">
                <a:solidFill>
                  <a:srgbClr val="000000"/>
                </a:solidFill>
                <a:latin typeface="Verdana"/>
                <a:cs typeface="Verdana"/>
              </a:rPr>
              <a:t>?</a:t>
            </a:r>
            <a:endParaRPr sz="4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6819900"/>
          </a:xfrm>
          <a:custGeom>
            <a:avLst/>
            <a:gdLst/>
            <a:ahLst/>
            <a:cxnLst/>
            <a:rect l="l" t="t" r="r" b="b"/>
            <a:pathLst>
              <a:path w="9753600" h="6819900">
                <a:moveTo>
                  <a:pt x="0" y="6819899"/>
                </a:moveTo>
                <a:lnTo>
                  <a:pt x="9753600" y="6819899"/>
                </a:lnTo>
                <a:lnTo>
                  <a:pt x="9753600" y="0"/>
                </a:lnTo>
                <a:lnTo>
                  <a:pt x="0" y="0"/>
                </a:lnTo>
                <a:lnTo>
                  <a:pt x="0" y="6819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500" y="493155"/>
            <a:ext cx="14204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14" i="1">
                <a:solidFill>
                  <a:srgbClr val="1FDAC6"/>
                </a:solidFill>
                <a:latin typeface="Calibri"/>
                <a:cs typeface="Calibri"/>
              </a:rPr>
              <a:t>2</a:t>
            </a:r>
            <a:r>
              <a:rPr dirty="0" sz="1600" spc="-5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600" spc="114" i="1">
                <a:solidFill>
                  <a:srgbClr val="1FDAC6"/>
                </a:solidFill>
                <a:latin typeface="Calibri"/>
                <a:cs typeface="Calibri"/>
              </a:rPr>
              <a:t>7</a:t>
            </a:r>
            <a:r>
              <a:rPr dirty="0" sz="1600" spc="-5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600" spc="-65" i="1">
                <a:solidFill>
                  <a:srgbClr val="1FDAC6"/>
                </a:solidFill>
                <a:latin typeface="Calibri"/>
                <a:cs typeface="Calibri"/>
              </a:rPr>
              <a:t>.</a:t>
            </a:r>
            <a:r>
              <a:rPr dirty="0" sz="1600" spc="-5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600" spc="114" i="1">
                <a:solidFill>
                  <a:srgbClr val="1FDAC6"/>
                </a:solidFill>
                <a:latin typeface="Calibri"/>
                <a:cs typeface="Calibri"/>
              </a:rPr>
              <a:t>0</a:t>
            </a:r>
            <a:r>
              <a:rPr dirty="0" sz="16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600" spc="114" i="1">
                <a:solidFill>
                  <a:srgbClr val="1FDAC6"/>
                </a:solidFill>
                <a:latin typeface="Calibri"/>
                <a:cs typeface="Calibri"/>
              </a:rPr>
              <a:t>5</a:t>
            </a:r>
            <a:r>
              <a:rPr dirty="0" sz="1600" spc="-5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600" spc="-65" i="1">
                <a:solidFill>
                  <a:srgbClr val="1FDAC6"/>
                </a:solidFill>
                <a:latin typeface="Calibri"/>
                <a:cs typeface="Calibri"/>
              </a:rPr>
              <a:t>.</a:t>
            </a:r>
            <a:r>
              <a:rPr dirty="0" sz="1600" spc="-5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600" spc="114" i="1">
                <a:solidFill>
                  <a:srgbClr val="1FDAC6"/>
                </a:solidFill>
                <a:latin typeface="Calibri"/>
                <a:cs typeface="Calibri"/>
              </a:rPr>
              <a:t>2</a:t>
            </a:r>
            <a:r>
              <a:rPr dirty="0" sz="1600" spc="-5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600" spc="114" i="1">
                <a:solidFill>
                  <a:srgbClr val="1FDAC6"/>
                </a:solidFill>
                <a:latin typeface="Calibri"/>
                <a:cs typeface="Calibri"/>
              </a:rPr>
              <a:t>0</a:t>
            </a:r>
            <a:r>
              <a:rPr dirty="0" sz="16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600" spc="114" i="1">
                <a:solidFill>
                  <a:srgbClr val="1FDAC6"/>
                </a:solidFill>
                <a:latin typeface="Calibri"/>
                <a:cs typeface="Calibri"/>
              </a:rPr>
              <a:t>1</a:t>
            </a:r>
            <a:r>
              <a:rPr dirty="0" sz="1600" spc="-5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600" spc="114" i="1">
                <a:solidFill>
                  <a:srgbClr val="1FDAC6"/>
                </a:solidFill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819900"/>
            <a:ext cx="9753600" cy="495300"/>
          </a:xfrm>
          <a:custGeom>
            <a:avLst/>
            <a:gdLst/>
            <a:ahLst/>
            <a:cxnLst/>
            <a:rect l="l" t="t" r="r" b="b"/>
            <a:pathLst>
              <a:path w="9753600" h="495300">
                <a:moveTo>
                  <a:pt x="0" y="495299"/>
                </a:moveTo>
                <a:lnTo>
                  <a:pt x="9753599" y="495299"/>
                </a:lnTo>
                <a:lnTo>
                  <a:pt x="9753599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6413" y="966843"/>
            <a:ext cx="640651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75" i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dirty="0" sz="4200" spc="-740" i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-160" i="0">
                <a:solidFill>
                  <a:srgbClr val="FFFFFF"/>
                </a:solidFill>
                <a:latin typeface="Verdana"/>
                <a:cs typeface="Verdana"/>
              </a:rPr>
              <a:t>Gig</a:t>
            </a:r>
            <a:r>
              <a:rPr dirty="0" sz="4200" spc="-735" i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-204" i="0">
                <a:solidFill>
                  <a:srgbClr val="FFFFFF"/>
                </a:solidFill>
                <a:latin typeface="Verdana"/>
                <a:cs typeface="Verdana"/>
              </a:rPr>
              <a:t>Economy</a:t>
            </a:r>
            <a:r>
              <a:rPr dirty="0" sz="4200" spc="-735" i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-5" i="0">
                <a:solidFill>
                  <a:srgbClr val="FFFFFF"/>
                </a:solidFill>
                <a:latin typeface="Verdana"/>
                <a:cs typeface="Verdana"/>
              </a:rPr>
              <a:t>works?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089641"/>
            <a:ext cx="8972550" cy="4549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  <a:buChar char="•"/>
              <a:tabLst>
                <a:tab pos="245110" algn="l"/>
              </a:tabLst>
            </a:pPr>
            <a:r>
              <a:rPr dirty="0" sz="2400" spc="80">
                <a:solidFill>
                  <a:srgbClr val="1FDAC6"/>
                </a:solidFill>
                <a:latin typeface="Palatino Linotype"/>
                <a:cs typeface="Palatino Linotype"/>
              </a:rPr>
              <a:t>Individually, </a:t>
            </a:r>
            <a:r>
              <a:rPr dirty="0" sz="2400" spc="35">
                <a:solidFill>
                  <a:srgbClr val="1FDAC6"/>
                </a:solidFill>
                <a:latin typeface="Palatino Linotype"/>
                <a:cs typeface="Palatino Linotype"/>
              </a:rPr>
              <a:t>a </a:t>
            </a:r>
            <a:r>
              <a:rPr dirty="0" sz="2400" spc="60">
                <a:solidFill>
                  <a:srgbClr val="1FDAC6"/>
                </a:solidFill>
                <a:latin typeface="Palatino Linotype"/>
                <a:cs typeface="Palatino Linotype"/>
              </a:rPr>
              <a:t>gig </a:t>
            </a:r>
            <a:r>
              <a:rPr dirty="0" sz="2400" spc="85">
                <a:solidFill>
                  <a:srgbClr val="1FDAC6"/>
                </a:solidFill>
                <a:latin typeface="Palatino Linotype"/>
                <a:cs typeface="Palatino Linotype"/>
              </a:rPr>
              <a:t>(an </a:t>
            </a:r>
            <a:r>
              <a:rPr dirty="0" sz="2400" spc="75">
                <a:solidFill>
                  <a:srgbClr val="1FDAC6"/>
                </a:solidFill>
                <a:latin typeface="Palatino Linotype"/>
                <a:cs typeface="Palatino Linotype"/>
              </a:rPr>
              <a:t>individual </a:t>
            </a:r>
            <a:r>
              <a:rPr dirty="0" sz="2400" spc="135">
                <a:solidFill>
                  <a:srgbClr val="1FDAC6"/>
                </a:solidFill>
                <a:latin typeface="Palatino Linotype"/>
                <a:cs typeface="Palatino Linotype"/>
              </a:rPr>
              <a:t>task, </a:t>
            </a:r>
            <a:r>
              <a:rPr dirty="0" sz="2400" spc="165">
                <a:solidFill>
                  <a:srgbClr val="1FDAC6"/>
                </a:solidFill>
                <a:latin typeface="Palatino Linotype"/>
                <a:cs typeface="Palatino Linotype"/>
              </a:rPr>
              <a:t>assignment </a:t>
            </a:r>
            <a:r>
              <a:rPr dirty="0" sz="2400" spc="145">
                <a:solidFill>
                  <a:srgbClr val="1FDAC6"/>
                </a:solidFill>
                <a:latin typeface="Palatino Linotype"/>
                <a:cs typeface="Palatino Linotype"/>
              </a:rPr>
              <a:t>or </a:t>
            </a:r>
            <a:r>
              <a:rPr dirty="0" sz="2400" spc="100">
                <a:solidFill>
                  <a:srgbClr val="1FDAC6"/>
                </a:solidFill>
                <a:latin typeface="Palatino Linotype"/>
                <a:cs typeface="Palatino Linotype"/>
              </a:rPr>
              <a:t>job)  </a:t>
            </a:r>
            <a:r>
              <a:rPr dirty="0" sz="2400" spc="200">
                <a:solidFill>
                  <a:srgbClr val="1FDAC6"/>
                </a:solidFill>
                <a:latin typeface="Palatino Linotype"/>
                <a:cs typeface="Palatino Linotype"/>
              </a:rPr>
              <a:t>represents </a:t>
            </a:r>
            <a:r>
              <a:rPr dirty="0" sz="2400" spc="35">
                <a:solidFill>
                  <a:srgbClr val="1FDAC6"/>
                </a:solidFill>
                <a:latin typeface="Palatino Linotype"/>
                <a:cs typeface="Palatino Linotype"/>
              </a:rPr>
              <a:t>a </a:t>
            </a:r>
            <a:r>
              <a:rPr dirty="0" sz="2400" spc="100">
                <a:solidFill>
                  <a:srgbClr val="1FDAC6"/>
                </a:solidFill>
                <a:latin typeface="Palatino Linotype"/>
                <a:cs typeface="Palatino Linotype"/>
              </a:rPr>
              <a:t>small </a:t>
            </a:r>
            <a:r>
              <a:rPr dirty="0" sz="2400" spc="160">
                <a:solidFill>
                  <a:srgbClr val="1FDAC6"/>
                </a:solidFill>
                <a:latin typeface="Palatino Linotype"/>
                <a:cs typeface="Palatino Linotype"/>
              </a:rPr>
              <a:t>portion </a:t>
            </a:r>
            <a:r>
              <a:rPr dirty="0" sz="2400" spc="105">
                <a:solidFill>
                  <a:srgbClr val="1FDAC6"/>
                </a:solidFill>
                <a:latin typeface="Palatino Linotype"/>
                <a:cs typeface="Palatino Linotype"/>
              </a:rPr>
              <a:t>of </a:t>
            </a:r>
            <a:r>
              <a:rPr dirty="0" sz="2400" spc="114">
                <a:solidFill>
                  <a:srgbClr val="1FDAC6"/>
                </a:solidFill>
                <a:latin typeface="Palatino Linotype"/>
                <a:cs typeface="Palatino Linotype"/>
              </a:rPr>
              <a:t>worker’s</a:t>
            </a:r>
            <a:r>
              <a:rPr dirty="0" sz="2400" spc="330">
                <a:solidFill>
                  <a:srgbClr val="1FDAC6"/>
                </a:solidFill>
                <a:latin typeface="Palatino Linotype"/>
                <a:cs typeface="Palatino Linotype"/>
              </a:rPr>
              <a:t> </a:t>
            </a:r>
            <a:r>
              <a:rPr dirty="0" sz="2400" spc="170">
                <a:solidFill>
                  <a:srgbClr val="1FDAC6"/>
                </a:solidFill>
                <a:latin typeface="Palatino Linotype"/>
                <a:cs typeface="Palatino Linotype"/>
              </a:rPr>
              <a:t>income.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FDAC6"/>
              </a:buClr>
              <a:buFont typeface="Palatino Linotype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12700" marR="106045">
              <a:lnSpc>
                <a:spcPct val="112500"/>
              </a:lnSpc>
              <a:buChar char="•"/>
              <a:tabLst>
                <a:tab pos="245110" algn="l"/>
              </a:tabLst>
            </a:pPr>
            <a:r>
              <a:rPr dirty="0" sz="2400" spc="145">
                <a:solidFill>
                  <a:srgbClr val="1FDAC6"/>
                </a:solidFill>
                <a:latin typeface="Palatino Linotype"/>
                <a:cs typeface="Palatino Linotype"/>
              </a:rPr>
              <a:t>When </a:t>
            </a:r>
            <a:r>
              <a:rPr dirty="0" sz="2400" spc="150">
                <a:solidFill>
                  <a:srgbClr val="1FDAC6"/>
                </a:solidFill>
                <a:latin typeface="Palatino Linotype"/>
                <a:cs typeface="Palatino Linotype"/>
              </a:rPr>
              <a:t>workers </a:t>
            </a:r>
            <a:r>
              <a:rPr dirty="0" sz="2400" spc="165">
                <a:solidFill>
                  <a:srgbClr val="1FDAC6"/>
                </a:solidFill>
                <a:latin typeface="Palatino Linotype"/>
                <a:cs typeface="Palatino Linotype"/>
              </a:rPr>
              <a:t>aggregate </a:t>
            </a:r>
            <a:r>
              <a:rPr dirty="0" sz="2400" spc="35">
                <a:solidFill>
                  <a:srgbClr val="1FDAC6"/>
                </a:solidFill>
                <a:latin typeface="Palatino Linotype"/>
                <a:cs typeface="Palatino Linotype"/>
              </a:rPr>
              <a:t>a </a:t>
            </a:r>
            <a:r>
              <a:rPr dirty="0" sz="2400" spc="125">
                <a:solidFill>
                  <a:srgbClr val="1FDAC6"/>
                </a:solidFill>
                <a:latin typeface="Palatino Linotype"/>
                <a:cs typeface="Palatino Linotype"/>
              </a:rPr>
              <a:t>variety </a:t>
            </a:r>
            <a:r>
              <a:rPr dirty="0" sz="2400" spc="105">
                <a:solidFill>
                  <a:srgbClr val="1FDAC6"/>
                </a:solidFill>
                <a:latin typeface="Palatino Linotype"/>
                <a:cs typeface="Palatino Linotype"/>
              </a:rPr>
              <a:t>of </a:t>
            </a:r>
            <a:r>
              <a:rPr dirty="0" sz="2400" spc="155">
                <a:solidFill>
                  <a:srgbClr val="1FDAC6"/>
                </a:solidFill>
                <a:latin typeface="Palatino Linotype"/>
                <a:cs typeface="Palatino Linotype"/>
              </a:rPr>
              <a:t>tasks </a:t>
            </a:r>
            <a:r>
              <a:rPr dirty="0" sz="2400" spc="140">
                <a:solidFill>
                  <a:srgbClr val="1FDAC6"/>
                </a:solidFill>
                <a:latin typeface="Palatino Linotype"/>
                <a:cs typeface="Palatino Linotype"/>
              </a:rPr>
              <a:t>for </a:t>
            </a:r>
            <a:r>
              <a:rPr dirty="0" sz="2400" spc="160">
                <a:solidFill>
                  <a:srgbClr val="1FDAC6"/>
                </a:solidFill>
                <a:latin typeface="Palatino Linotype"/>
                <a:cs typeface="Palatino Linotype"/>
              </a:rPr>
              <a:t>different  </a:t>
            </a:r>
            <a:r>
              <a:rPr dirty="0" sz="2400" spc="170">
                <a:solidFill>
                  <a:srgbClr val="1FDAC6"/>
                </a:solidFill>
                <a:latin typeface="Palatino Linotype"/>
                <a:cs typeface="Palatino Linotype"/>
              </a:rPr>
              <a:t>companies their </a:t>
            </a:r>
            <a:r>
              <a:rPr dirty="0" sz="2400" spc="135">
                <a:solidFill>
                  <a:srgbClr val="1FDAC6"/>
                </a:solidFill>
                <a:latin typeface="Palatino Linotype"/>
                <a:cs typeface="Palatino Linotype"/>
              </a:rPr>
              <a:t>cumulative </a:t>
            </a:r>
            <a:r>
              <a:rPr dirty="0" sz="2400" spc="150">
                <a:solidFill>
                  <a:srgbClr val="1FDAC6"/>
                </a:solidFill>
                <a:latin typeface="Palatino Linotype"/>
                <a:cs typeface="Palatino Linotype"/>
              </a:rPr>
              <a:t>earning </a:t>
            </a:r>
            <a:r>
              <a:rPr dirty="0" sz="2400" spc="70">
                <a:solidFill>
                  <a:srgbClr val="1FDAC6"/>
                </a:solidFill>
                <a:latin typeface="Palatino Linotype"/>
                <a:cs typeface="Palatino Linotype"/>
              </a:rPr>
              <a:t>may </a:t>
            </a:r>
            <a:r>
              <a:rPr dirty="0" sz="2400" spc="165">
                <a:solidFill>
                  <a:srgbClr val="1FDAC6"/>
                </a:solidFill>
                <a:latin typeface="Palatino Linotype"/>
                <a:cs typeface="Palatino Linotype"/>
              </a:rPr>
              <a:t>be </a:t>
            </a:r>
            <a:r>
              <a:rPr dirty="0" sz="2400" spc="120">
                <a:solidFill>
                  <a:srgbClr val="1FDAC6"/>
                </a:solidFill>
                <a:latin typeface="Palatino Linotype"/>
                <a:cs typeface="Palatino Linotype"/>
              </a:rPr>
              <a:t>similar </a:t>
            </a:r>
            <a:r>
              <a:rPr dirty="0" sz="2400" spc="175">
                <a:solidFill>
                  <a:srgbClr val="1FDAC6"/>
                </a:solidFill>
                <a:latin typeface="Palatino Linotype"/>
                <a:cs typeface="Palatino Linotype"/>
              </a:rPr>
              <a:t>to  that </a:t>
            </a:r>
            <a:r>
              <a:rPr dirty="0" sz="2400" spc="105">
                <a:solidFill>
                  <a:srgbClr val="1FDAC6"/>
                </a:solidFill>
                <a:latin typeface="Palatino Linotype"/>
                <a:cs typeface="Palatino Linotype"/>
              </a:rPr>
              <a:t>of </a:t>
            </a:r>
            <a:r>
              <a:rPr dirty="0" sz="2400" spc="60">
                <a:solidFill>
                  <a:srgbClr val="1FDAC6"/>
                </a:solidFill>
                <a:latin typeface="Palatino Linotype"/>
                <a:cs typeface="Palatino Linotype"/>
              </a:rPr>
              <a:t>full </a:t>
            </a:r>
            <a:r>
              <a:rPr dirty="0" sz="2400" spc="160">
                <a:solidFill>
                  <a:srgbClr val="1FDAC6"/>
                </a:solidFill>
                <a:latin typeface="Palatino Linotype"/>
                <a:cs typeface="Palatino Linotype"/>
              </a:rPr>
              <a:t>time</a:t>
            </a:r>
            <a:r>
              <a:rPr dirty="0" sz="2400" spc="35">
                <a:solidFill>
                  <a:srgbClr val="1FDAC6"/>
                </a:solidFill>
                <a:latin typeface="Palatino Linotype"/>
                <a:cs typeface="Palatino Linotype"/>
              </a:rPr>
              <a:t> </a:t>
            </a:r>
            <a:r>
              <a:rPr dirty="0" sz="2400" spc="75">
                <a:solidFill>
                  <a:srgbClr val="1FDAC6"/>
                </a:solidFill>
                <a:latin typeface="Palatino Linotype"/>
                <a:cs typeface="Palatino Linotype"/>
              </a:rPr>
              <a:t>workers.</a:t>
            </a:r>
            <a:r>
              <a:rPr dirty="0" baseline="6172" sz="2025" spc="-202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endParaRPr baseline="6172" sz="2025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FDAC6"/>
              </a:buClr>
              <a:buFont typeface="Palatino Linotype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12700" marR="39370">
              <a:lnSpc>
                <a:spcPct val="112500"/>
              </a:lnSpc>
              <a:buChar char="•"/>
              <a:tabLst>
                <a:tab pos="245110" algn="l"/>
              </a:tabLst>
            </a:pPr>
            <a:r>
              <a:rPr dirty="0" sz="2400" spc="125">
                <a:solidFill>
                  <a:srgbClr val="1FDAC6"/>
                </a:solidFill>
                <a:latin typeface="Palatino Linotype"/>
                <a:cs typeface="Palatino Linotype"/>
              </a:rPr>
              <a:t>It </a:t>
            </a:r>
            <a:r>
              <a:rPr dirty="0" sz="2400" spc="120">
                <a:solidFill>
                  <a:srgbClr val="1FDAC6"/>
                </a:solidFill>
                <a:latin typeface="Palatino Linotype"/>
                <a:cs typeface="Palatino Linotype"/>
              </a:rPr>
              <a:t>works </a:t>
            </a:r>
            <a:r>
              <a:rPr dirty="0" sz="2400" spc="170">
                <a:solidFill>
                  <a:srgbClr val="1FDAC6"/>
                </a:solidFill>
                <a:latin typeface="Palatino Linotype"/>
                <a:cs typeface="Palatino Linotype"/>
              </a:rPr>
              <a:t>both </a:t>
            </a:r>
            <a:r>
              <a:rPr dirty="0" sz="2400" spc="85">
                <a:solidFill>
                  <a:srgbClr val="1FDAC6"/>
                </a:solidFill>
                <a:latin typeface="Palatino Linotype"/>
                <a:cs typeface="Palatino Linotype"/>
              </a:rPr>
              <a:t>ways, </a:t>
            </a:r>
            <a:r>
              <a:rPr dirty="0" sz="2400" spc="105">
                <a:solidFill>
                  <a:srgbClr val="1FDAC6"/>
                </a:solidFill>
                <a:latin typeface="Palatino Linotype"/>
                <a:cs typeface="Palatino Linotype"/>
              </a:rPr>
              <a:t>with </a:t>
            </a:r>
            <a:r>
              <a:rPr dirty="0" sz="2400" spc="150">
                <a:solidFill>
                  <a:srgbClr val="1FDAC6"/>
                </a:solidFill>
                <a:latin typeface="Palatino Linotype"/>
                <a:cs typeface="Palatino Linotype"/>
              </a:rPr>
              <a:t>workers seeking </a:t>
            </a:r>
            <a:r>
              <a:rPr dirty="0" sz="2400" spc="135">
                <a:solidFill>
                  <a:srgbClr val="1FDAC6"/>
                </a:solidFill>
                <a:latin typeface="Palatino Linotype"/>
                <a:cs typeface="Palatino Linotype"/>
              </a:rPr>
              <a:t>flexible, </a:t>
            </a:r>
            <a:r>
              <a:rPr dirty="0" sz="2400" spc="180">
                <a:solidFill>
                  <a:srgbClr val="1FDAC6"/>
                </a:solidFill>
                <a:latin typeface="Palatino Linotype"/>
                <a:cs typeface="Palatino Linotype"/>
              </a:rPr>
              <a:t>short  </a:t>
            </a:r>
            <a:r>
              <a:rPr dirty="0" sz="2400" spc="185">
                <a:solidFill>
                  <a:srgbClr val="1FDAC6"/>
                </a:solidFill>
                <a:latin typeface="Palatino Linotype"/>
                <a:cs typeface="Palatino Linotype"/>
              </a:rPr>
              <a:t>term </a:t>
            </a:r>
            <a:r>
              <a:rPr dirty="0" sz="2400" spc="110">
                <a:solidFill>
                  <a:srgbClr val="1FDAC6"/>
                </a:solidFill>
                <a:latin typeface="Palatino Linotype"/>
                <a:cs typeface="Palatino Linotype"/>
              </a:rPr>
              <a:t>working </a:t>
            </a:r>
            <a:r>
              <a:rPr dirty="0" sz="2400" spc="180">
                <a:solidFill>
                  <a:srgbClr val="1FDAC6"/>
                </a:solidFill>
                <a:latin typeface="Palatino Linotype"/>
                <a:cs typeface="Palatino Linotype"/>
              </a:rPr>
              <a:t>arrangements </a:t>
            </a:r>
            <a:r>
              <a:rPr dirty="0" sz="2400" spc="95">
                <a:solidFill>
                  <a:srgbClr val="1FDAC6"/>
                </a:solidFill>
                <a:latin typeface="Palatino Linotype"/>
                <a:cs typeface="Palatino Linotype"/>
              </a:rPr>
              <a:t>and </a:t>
            </a:r>
            <a:r>
              <a:rPr dirty="0" sz="2400" spc="170">
                <a:solidFill>
                  <a:srgbClr val="1FDAC6"/>
                </a:solidFill>
                <a:latin typeface="Palatino Linotype"/>
                <a:cs typeface="Palatino Linotype"/>
              </a:rPr>
              <a:t>companies </a:t>
            </a:r>
            <a:r>
              <a:rPr dirty="0" sz="2400" spc="150">
                <a:solidFill>
                  <a:srgbClr val="1FDAC6"/>
                </a:solidFill>
                <a:latin typeface="Palatino Linotype"/>
                <a:cs typeface="Palatino Linotype"/>
              </a:rPr>
              <a:t>seeking </a:t>
            </a:r>
            <a:r>
              <a:rPr dirty="0" sz="2400" spc="175">
                <a:solidFill>
                  <a:srgbClr val="1FDAC6"/>
                </a:solidFill>
                <a:latin typeface="Palatino Linotype"/>
                <a:cs typeface="Palatino Linotype"/>
              </a:rPr>
              <a:t>to  </a:t>
            </a:r>
            <a:r>
              <a:rPr dirty="0" sz="2400" spc="150">
                <a:solidFill>
                  <a:srgbClr val="1FDAC6"/>
                </a:solidFill>
                <a:latin typeface="Palatino Linotype"/>
                <a:cs typeface="Palatino Linotype"/>
              </a:rPr>
              <a:t>hire </a:t>
            </a:r>
            <a:r>
              <a:rPr dirty="0" sz="2400" spc="160">
                <a:solidFill>
                  <a:srgbClr val="1FDAC6"/>
                </a:solidFill>
                <a:latin typeface="Palatino Linotype"/>
                <a:cs typeface="Palatino Linotype"/>
              </a:rPr>
              <a:t>temporary </a:t>
            </a:r>
            <a:r>
              <a:rPr dirty="0" sz="2400" spc="220">
                <a:solidFill>
                  <a:srgbClr val="1FDAC6"/>
                </a:solidFill>
                <a:latin typeface="Palatino Linotype"/>
                <a:cs typeface="Palatino Linotype"/>
              </a:rPr>
              <a:t>contract </a:t>
            </a:r>
            <a:r>
              <a:rPr dirty="0" sz="2400" spc="150">
                <a:solidFill>
                  <a:srgbClr val="1FDAC6"/>
                </a:solidFill>
                <a:latin typeface="Palatino Linotype"/>
                <a:cs typeface="Palatino Linotype"/>
              </a:rPr>
              <a:t>workers </a:t>
            </a:r>
            <a:r>
              <a:rPr dirty="0" sz="2400" spc="70">
                <a:solidFill>
                  <a:srgbClr val="1FDAC6"/>
                </a:solidFill>
                <a:latin typeface="Palatino Linotype"/>
                <a:cs typeface="Palatino Linotype"/>
              </a:rPr>
              <a:t>in </a:t>
            </a:r>
            <a:r>
              <a:rPr dirty="0" sz="2400" spc="170">
                <a:solidFill>
                  <a:srgbClr val="1FDAC6"/>
                </a:solidFill>
                <a:latin typeface="Palatino Linotype"/>
                <a:cs typeface="Palatino Linotype"/>
              </a:rPr>
              <a:t>order </a:t>
            </a:r>
            <a:r>
              <a:rPr dirty="0" sz="2400" spc="175">
                <a:solidFill>
                  <a:srgbClr val="1FDAC6"/>
                </a:solidFill>
                <a:latin typeface="Palatino Linotype"/>
                <a:cs typeface="Palatino Linotype"/>
              </a:rPr>
              <a:t>to </a:t>
            </a:r>
            <a:r>
              <a:rPr dirty="0" sz="2400" spc="185">
                <a:solidFill>
                  <a:srgbClr val="1FDAC6"/>
                </a:solidFill>
                <a:latin typeface="Palatino Linotype"/>
                <a:cs typeface="Palatino Linotype"/>
              </a:rPr>
              <a:t>reduce  </a:t>
            </a:r>
            <a:r>
              <a:rPr dirty="0" sz="2400" spc="200">
                <a:solidFill>
                  <a:srgbClr val="1FDAC6"/>
                </a:solidFill>
                <a:latin typeface="Palatino Linotype"/>
                <a:cs typeface="Palatino Linotype"/>
              </a:rPr>
              <a:t>costs.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751" y="2090260"/>
            <a:ext cx="3117215" cy="30765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ts val="6080"/>
              </a:lnSpc>
              <a:spcBef>
                <a:spcPts val="65"/>
              </a:spcBef>
            </a:pPr>
            <a:r>
              <a:rPr dirty="0" sz="4800" spc="195" i="1">
                <a:solidFill>
                  <a:srgbClr val="1FDAC6"/>
                </a:solidFill>
                <a:latin typeface="Cambria"/>
                <a:cs typeface="Cambria"/>
              </a:rPr>
              <a:t>Factors  </a:t>
            </a:r>
            <a:r>
              <a:rPr dirty="0" sz="4800" spc="275" i="1">
                <a:solidFill>
                  <a:srgbClr val="1FDAC6"/>
                </a:solidFill>
                <a:latin typeface="Cambria"/>
                <a:cs typeface="Cambria"/>
              </a:rPr>
              <a:t>r</a:t>
            </a:r>
            <a:r>
              <a:rPr dirty="0" sz="4800" i="1">
                <a:solidFill>
                  <a:srgbClr val="1FDAC6"/>
                </a:solidFill>
                <a:latin typeface="Cambria"/>
                <a:cs typeface="Cambria"/>
              </a:rPr>
              <a:t>es</a:t>
            </a:r>
            <a:r>
              <a:rPr dirty="0" sz="4800" spc="185" i="1">
                <a:solidFill>
                  <a:srgbClr val="1FDAC6"/>
                </a:solidFill>
                <a:latin typeface="Cambria"/>
                <a:cs typeface="Cambria"/>
              </a:rPr>
              <a:t>p</a:t>
            </a:r>
            <a:r>
              <a:rPr dirty="0" sz="4800" spc="85" i="1">
                <a:solidFill>
                  <a:srgbClr val="1FDAC6"/>
                </a:solidFill>
                <a:latin typeface="Cambria"/>
                <a:cs typeface="Cambria"/>
              </a:rPr>
              <a:t>o</a:t>
            </a:r>
            <a:r>
              <a:rPr dirty="0" sz="4800" spc="450" i="1">
                <a:solidFill>
                  <a:srgbClr val="1FDAC6"/>
                </a:solidFill>
                <a:latin typeface="Cambria"/>
                <a:cs typeface="Cambria"/>
              </a:rPr>
              <a:t>n</a:t>
            </a:r>
            <a:r>
              <a:rPr dirty="0" sz="4800" i="1">
                <a:solidFill>
                  <a:srgbClr val="1FDAC6"/>
                </a:solidFill>
                <a:latin typeface="Cambria"/>
                <a:cs typeface="Cambria"/>
              </a:rPr>
              <a:t>s</a:t>
            </a:r>
            <a:r>
              <a:rPr dirty="0" sz="4800" spc="355" i="1">
                <a:solidFill>
                  <a:srgbClr val="1FDAC6"/>
                </a:solidFill>
                <a:latin typeface="Cambria"/>
                <a:cs typeface="Cambria"/>
              </a:rPr>
              <a:t>i</a:t>
            </a:r>
            <a:r>
              <a:rPr dirty="0" sz="4800" spc="70" i="1">
                <a:solidFill>
                  <a:srgbClr val="1FDAC6"/>
                </a:solidFill>
                <a:latin typeface="Cambria"/>
                <a:cs typeface="Cambria"/>
              </a:rPr>
              <a:t>b</a:t>
            </a:r>
            <a:r>
              <a:rPr dirty="0" sz="4800" spc="225" i="1">
                <a:solidFill>
                  <a:srgbClr val="1FDAC6"/>
                </a:solidFill>
                <a:latin typeface="Cambria"/>
                <a:cs typeface="Cambria"/>
              </a:rPr>
              <a:t>l</a:t>
            </a:r>
            <a:r>
              <a:rPr dirty="0" sz="4800" spc="5" i="1">
                <a:solidFill>
                  <a:srgbClr val="1FDAC6"/>
                </a:solidFill>
                <a:latin typeface="Cambria"/>
                <a:cs typeface="Cambria"/>
              </a:rPr>
              <a:t>e  </a:t>
            </a:r>
            <a:r>
              <a:rPr dirty="0" sz="4800" spc="190" i="1">
                <a:solidFill>
                  <a:srgbClr val="1FDAC6"/>
                </a:solidFill>
                <a:latin typeface="Cambria"/>
                <a:cs typeface="Cambria"/>
              </a:rPr>
              <a:t>for </a:t>
            </a:r>
            <a:r>
              <a:rPr dirty="0" sz="4800" spc="530" i="1">
                <a:solidFill>
                  <a:srgbClr val="1FDAC6"/>
                </a:solidFill>
                <a:latin typeface="Cambria"/>
                <a:cs typeface="Cambria"/>
              </a:rPr>
              <a:t>Gig  </a:t>
            </a:r>
            <a:r>
              <a:rPr dirty="0" sz="4800" spc="305" i="1">
                <a:solidFill>
                  <a:srgbClr val="1FDAC6"/>
                </a:solidFill>
                <a:latin typeface="Cambria"/>
                <a:cs typeface="Cambria"/>
              </a:rPr>
              <a:t>Economy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95479"/>
            <a:ext cx="125285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2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7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-55" i="1">
                <a:solidFill>
                  <a:srgbClr val="1FDAC6"/>
                </a:solidFill>
                <a:latin typeface="Calibri"/>
                <a:cs typeface="Calibri"/>
              </a:rPr>
              <a:t>.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0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5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-55" i="1">
                <a:solidFill>
                  <a:srgbClr val="1FDAC6"/>
                </a:solidFill>
                <a:latin typeface="Calibri"/>
                <a:cs typeface="Calibri"/>
              </a:rPr>
              <a:t>.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2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0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1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819900"/>
            <a:ext cx="9753600" cy="495300"/>
          </a:xfrm>
          <a:custGeom>
            <a:avLst/>
            <a:gdLst/>
            <a:ahLst/>
            <a:cxnLst/>
            <a:rect l="l" t="t" r="r" b="b"/>
            <a:pathLst>
              <a:path w="9753600" h="495300">
                <a:moveTo>
                  <a:pt x="0" y="495299"/>
                </a:moveTo>
                <a:lnTo>
                  <a:pt x="9753599" y="495299"/>
                </a:lnTo>
                <a:lnTo>
                  <a:pt x="9753599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27388" y="1352190"/>
            <a:ext cx="0" cy="4124325"/>
          </a:xfrm>
          <a:custGeom>
            <a:avLst/>
            <a:gdLst/>
            <a:ahLst/>
            <a:cxnLst/>
            <a:rect l="l" t="t" r="r" b="b"/>
            <a:pathLst>
              <a:path w="0" h="4124325">
                <a:moveTo>
                  <a:pt x="0" y="0"/>
                </a:moveTo>
                <a:lnTo>
                  <a:pt x="0" y="4124325"/>
                </a:lnTo>
              </a:path>
            </a:pathLst>
          </a:custGeom>
          <a:ln w="666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65606" y="115252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65606" y="220612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65606" y="336192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45050" y="1152499"/>
            <a:ext cx="2345690" cy="3479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60" b="1" i="0">
                <a:latin typeface="Arial"/>
                <a:cs typeface="Arial"/>
              </a:rPr>
              <a:t>D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15" b="1" i="0">
                <a:latin typeface="Arial"/>
                <a:cs typeface="Arial"/>
              </a:rPr>
              <a:t>i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190" b="1" i="0">
                <a:latin typeface="Arial"/>
                <a:cs typeface="Arial"/>
              </a:rPr>
              <a:t>g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15" b="1" i="0">
                <a:latin typeface="Arial"/>
                <a:cs typeface="Arial"/>
              </a:rPr>
              <a:t>i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114" b="1" i="0">
                <a:latin typeface="Arial"/>
                <a:cs typeface="Arial"/>
              </a:rPr>
              <a:t>t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65" b="1" i="0">
                <a:latin typeface="Arial"/>
                <a:cs typeface="Arial"/>
              </a:rPr>
              <a:t>a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-15" b="1" i="0">
                <a:latin typeface="Arial"/>
                <a:cs typeface="Arial"/>
              </a:rPr>
              <a:t>l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15" b="1" i="0">
                <a:latin typeface="Arial"/>
                <a:cs typeface="Arial"/>
              </a:rPr>
              <a:t>i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60" b="1" i="0">
                <a:latin typeface="Arial"/>
                <a:cs typeface="Arial"/>
              </a:rPr>
              <a:t>z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65" b="1" i="0">
                <a:latin typeface="Arial"/>
                <a:cs typeface="Arial"/>
              </a:rPr>
              <a:t>a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114" b="1" i="0">
                <a:latin typeface="Arial"/>
                <a:cs typeface="Arial"/>
              </a:rPr>
              <a:t>t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-15" b="1" i="0">
                <a:latin typeface="Arial"/>
                <a:cs typeface="Arial"/>
              </a:rPr>
              <a:t>i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85" b="1" i="0">
                <a:latin typeface="Arial"/>
                <a:cs typeface="Arial"/>
              </a:rPr>
              <a:t>o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85" b="1" i="0"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5050" y="2113541"/>
            <a:ext cx="3662045" cy="3724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95"/>
              </a:spcBef>
              <a:tabLst>
                <a:tab pos="1856105" algn="l"/>
              </a:tabLst>
            </a:pPr>
            <a:r>
              <a:rPr dirty="0" sz="2100" spc="215" b="1">
                <a:solidFill>
                  <a:srgbClr val="1FDAC6"/>
                </a:solidFill>
                <a:latin typeface="Arial"/>
                <a:cs typeface="Arial"/>
              </a:rPr>
              <a:t>M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l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l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l	</a:t>
            </a:r>
            <a:r>
              <a:rPr dirty="0" sz="2100" spc="-190" b="1">
                <a:solidFill>
                  <a:srgbClr val="1FDAC6"/>
                </a:solidFill>
                <a:latin typeface="Arial"/>
                <a:cs typeface="Arial"/>
              </a:rPr>
              <a:t>g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  n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d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tabLst>
                <a:tab pos="1365885" algn="l"/>
                <a:tab pos="1804035" algn="l"/>
              </a:tabLst>
            </a:pPr>
            <a:r>
              <a:rPr dirty="0" sz="2100" spc="-100" b="1">
                <a:solidFill>
                  <a:srgbClr val="1FDAC6"/>
                </a:solidFill>
                <a:latin typeface="Arial"/>
                <a:cs typeface="Arial"/>
              </a:rPr>
              <a:t>C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h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40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90" b="1">
                <a:solidFill>
                  <a:srgbClr val="1FDAC6"/>
                </a:solidFill>
                <a:latin typeface="Arial"/>
                <a:cs typeface="Arial"/>
              </a:rPr>
              <a:t>g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	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	</a:t>
            </a:r>
            <a:r>
              <a:rPr dirty="0" sz="2100" spc="-20" b="1">
                <a:solidFill>
                  <a:srgbClr val="1FDAC6"/>
                </a:solidFill>
                <a:latin typeface="Arial"/>
                <a:cs typeface="Arial"/>
              </a:rPr>
              <a:t>j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b</a:t>
            </a:r>
            <a:r>
              <a:rPr dirty="0" sz="2100" spc="-40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spcBef>
                <a:spcPts val="1850"/>
              </a:spcBef>
              <a:tabLst>
                <a:tab pos="1042035" algn="l"/>
                <a:tab pos="1744980" algn="l"/>
              </a:tabLst>
            </a:pPr>
            <a:r>
              <a:rPr dirty="0" sz="2100" spc="225" b="1">
                <a:solidFill>
                  <a:srgbClr val="1FDAC6"/>
                </a:solidFill>
                <a:latin typeface="Arial"/>
                <a:cs typeface="Arial"/>
              </a:rPr>
              <a:t>W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1FDAC6"/>
                </a:solidFill>
                <a:latin typeface="Arial"/>
                <a:cs typeface="Arial"/>
              </a:rPr>
              <a:t>k	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l i</a:t>
            </a:r>
            <a:r>
              <a:rPr dirty="0" sz="2100" spc="-31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0" b="1">
                <a:solidFill>
                  <a:srgbClr val="1FDAC6"/>
                </a:solidFill>
                <a:latin typeface="Arial"/>
                <a:cs typeface="Arial"/>
              </a:rPr>
              <a:t>f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	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b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l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c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31750" marR="433070">
              <a:lnSpc>
                <a:spcPct val="119000"/>
              </a:lnSpc>
              <a:tabLst>
                <a:tab pos="1365885" algn="l"/>
                <a:tab pos="1804035" algn="l"/>
              </a:tabLst>
            </a:pPr>
            <a:r>
              <a:rPr dirty="0" sz="2100" spc="-100" b="1">
                <a:solidFill>
                  <a:srgbClr val="1FDAC6"/>
                </a:solidFill>
                <a:latin typeface="Arial"/>
                <a:cs typeface="Arial"/>
              </a:rPr>
              <a:t>C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h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40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90" b="1">
                <a:solidFill>
                  <a:srgbClr val="1FDAC6"/>
                </a:solidFill>
                <a:latin typeface="Arial"/>
                <a:cs typeface="Arial"/>
              </a:rPr>
              <a:t>g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	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	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c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8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m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p</a:t>
            </a:r>
            <a:r>
              <a:rPr dirty="0" sz="2100" spc="-18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8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5" b="1">
                <a:solidFill>
                  <a:srgbClr val="1FDAC6"/>
                </a:solidFill>
                <a:latin typeface="Arial"/>
                <a:cs typeface="Arial"/>
              </a:rPr>
              <a:t>y 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d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65606" y="4281980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65606" y="5180530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299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0905" y="3958046"/>
            <a:ext cx="3550285" cy="2847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0570" algn="l"/>
              </a:tabLst>
            </a:pPr>
            <a:r>
              <a:rPr dirty="0" sz="2100" spc="-110" b="1">
                <a:latin typeface="Arial"/>
                <a:cs typeface="Arial"/>
              </a:rPr>
              <a:t>G</a:t>
            </a:r>
            <a:r>
              <a:rPr dirty="0" sz="2100" spc="-165" b="1">
                <a:latin typeface="Arial"/>
                <a:cs typeface="Arial"/>
              </a:rPr>
              <a:t> </a:t>
            </a:r>
            <a:r>
              <a:rPr dirty="0" sz="2100" spc="80" b="1">
                <a:latin typeface="Arial"/>
                <a:cs typeface="Arial"/>
              </a:rPr>
              <a:t>I</a:t>
            </a:r>
            <a:r>
              <a:rPr dirty="0" sz="2100" spc="-165" b="1">
                <a:latin typeface="Arial"/>
                <a:cs typeface="Arial"/>
              </a:rPr>
              <a:t> </a:t>
            </a:r>
            <a:r>
              <a:rPr dirty="0" sz="2100" spc="-110" b="1">
                <a:latin typeface="Arial"/>
                <a:cs typeface="Arial"/>
              </a:rPr>
              <a:t>G	</a:t>
            </a:r>
            <a:r>
              <a:rPr dirty="0" sz="2100" spc="-195" b="1">
                <a:latin typeface="Arial"/>
                <a:cs typeface="Arial"/>
              </a:rPr>
              <a:t>E</a:t>
            </a:r>
            <a:r>
              <a:rPr dirty="0" sz="2100" spc="-170" b="1">
                <a:latin typeface="Arial"/>
                <a:cs typeface="Arial"/>
              </a:rPr>
              <a:t> </a:t>
            </a:r>
            <a:r>
              <a:rPr dirty="0" sz="2100" spc="-100" b="1">
                <a:latin typeface="Arial"/>
                <a:cs typeface="Arial"/>
              </a:rPr>
              <a:t>C</a:t>
            </a:r>
            <a:r>
              <a:rPr dirty="0" sz="2100" spc="-165" b="1">
                <a:latin typeface="Arial"/>
                <a:cs typeface="Arial"/>
              </a:rPr>
              <a:t> </a:t>
            </a:r>
            <a:r>
              <a:rPr dirty="0" sz="2100" spc="55" b="1">
                <a:latin typeface="Arial"/>
                <a:cs typeface="Arial"/>
              </a:rPr>
              <a:t>O</a:t>
            </a:r>
            <a:r>
              <a:rPr dirty="0" sz="2100" spc="-170" b="1">
                <a:latin typeface="Arial"/>
                <a:cs typeface="Arial"/>
              </a:rPr>
              <a:t> </a:t>
            </a:r>
            <a:r>
              <a:rPr dirty="0" sz="2100" spc="80" b="1">
                <a:latin typeface="Arial"/>
                <a:cs typeface="Arial"/>
              </a:rPr>
              <a:t>N</a:t>
            </a:r>
            <a:r>
              <a:rPr dirty="0" sz="2100" spc="-170" b="1">
                <a:latin typeface="Arial"/>
                <a:cs typeface="Arial"/>
              </a:rPr>
              <a:t> </a:t>
            </a:r>
            <a:r>
              <a:rPr dirty="0" sz="2100" spc="55" b="1">
                <a:latin typeface="Arial"/>
                <a:cs typeface="Arial"/>
              </a:rPr>
              <a:t>O</a:t>
            </a:r>
            <a:r>
              <a:rPr dirty="0" sz="2100" spc="-165" b="1">
                <a:latin typeface="Arial"/>
                <a:cs typeface="Arial"/>
              </a:rPr>
              <a:t> </a:t>
            </a:r>
            <a:r>
              <a:rPr dirty="0" sz="2100" spc="215" b="1">
                <a:latin typeface="Arial"/>
                <a:cs typeface="Arial"/>
              </a:rPr>
              <a:t>M</a:t>
            </a:r>
            <a:r>
              <a:rPr dirty="0" sz="2100" spc="-170" b="1">
                <a:latin typeface="Arial"/>
                <a:cs typeface="Arial"/>
              </a:rPr>
              <a:t> </a:t>
            </a:r>
            <a:r>
              <a:rPr dirty="0" sz="2100" spc="-20" b="1"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  <a:p>
            <a:pPr marL="121285" indent="-108585">
              <a:lnSpc>
                <a:spcPct val="100000"/>
              </a:lnSpc>
              <a:spcBef>
                <a:spcPts val="1805"/>
              </a:spcBef>
              <a:buSzPct val="92857"/>
              <a:buChar char="•"/>
              <a:tabLst>
                <a:tab pos="121920" algn="l"/>
              </a:tabLst>
            </a:pPr>
            <a:r>
              <a:rPr dirty="0" sz="1400" spc="-55">
                <a:latin typeface="Verdana"/>
                <a:cs typeface="Verdana"/>
              </a:rPr>
              <a:t>Temporary</a:t>
            </a:r>
            <a:r>
              <a:rPr dirty="0" sz="1400" spc="-145">
                <a:latin typeface="Verdana"/>
                <a:cs typeface="Verdana"/>
              </a:rPr>
              <a:t> </a:t>
            </a:r>
            <a:r>
              <a:rPr dirty="0" sz="1400" spc="-40">
                <a:latin typeface="Verdana"/>
                <a:cs typeface="Verdana"/>
              </a:rPr>
              <a:t>contracts</a:t>
            </a:r>
            <a:endParaRPr sz="1400">
              <a:latin typeface="Verdana"/>
              <a:cs typeface="Verdana"/>
            </a:endParaRPr>
          </a:p>
          <a:p>
            <a:pPr marL="121285" indent="-108585">
              <a:lnSpc>
                <a:spcPct val="100000"/>
              </a:lnSpc>
              <a:spcBef>
                <a:spcPts val="1020"/>
              </a:spcBef>
              <a:buSzPct val="92857"/>
              <a:buChar char="•"/>
              <a:tabLst>
                <a:tab pos="121920" algn="l"/>
              </a:tabLst>
            </a:pPr>
            <a:r>
              <a:rPr dirty="0" sz="1400" spc="-15">
                <a:latin typeface="Verdana"/>
                <a:cs typeface="Verdana"/>
              </a:rPr>
              <a:t>Flexibility </a:t>
            </a:r>
            <a:r>
              <a:rPr dirty="0" sz="1400" spc="-25">
                <a:latin typeface="Verdana"/>
                <a:cs typeface="Verdana"/>
              </a:rPr>
              <a:t>of </a:t>
            </a:r>
            <a:r>
              <a:rPr dirty="0" sz="1400" spc="-70">
                <a:latin typeface="Verdana"/>
                <a:cs typeface="Verdana"/>
              </a:rPr>
              <a:t>employment</a:t>
            </a:r>
            <a:r>
              <a:rPr dirty="0" sz="1400" spc="-390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hours</a:t>
            </a:r>
            <a:endParaRPr sz="1400">
              <a:latin typeface="Verdana"/>
              <a:cs typeface="Verdana"/>
            </a:endParaRPr>
          </a:p>
          <a:p>
            <a:pPr marL="121285" indent="-108585">
              <a:lnSpc>
                <a:spcPct val="100000"/>
              </a:lnSpc>
              <a:spcBef>
                <a:spcPts val="1020"/>
              </a:spcBef>
              <a:buSzPct val="92857"/>
              <a:buChar char="•"/>
              <a:tabLst>
                <a:tab pos="121920" algn="l"/>
              </a:tabLst>
            </a:pPr>
            <a:r>
              <a:rPr dirty="0" sz="1400" spc="-60">
                <a:latin typeface="Verdana"/>
                <a:cs typeface="Verdana"/>
              </a:rPr>
              <a:t>Payment </a:t>
            </a:r>
            <a:r>
              <a:rPr dirty="0" sz="1400" spc="-105">
                <a:latin typeface="Verdana"/>
                <a:cs typeface="Verdana"/>
              </a:rPr>
              <a:t>as </a:t>
            </a:r>
            <a:r>
              <a:rPr dirty="0" sz="1400" spc="-50">
                <a:latin typeface="Verdana"/>
                <a:cs typeface="Verdana"/>
              </a:rPr>
              <a:t>per </a:t>
            </a:r>
            <a:r>
              <a:rPr dirty="0" sz="1400" spc="-35">
                <a:latin typeface="Verdana"/>
                <a:cs typeface="Verdana"/>
              </a:rPr>
              <a:t>work</a:t>
            </a:r>
            <a:r>
              <a:rPr dirty="0" sz="1400" spc="-355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done</a:t>
            </a:r>
            <a:endParaRPr sz="1400">
              <a:latin typeface="Verdana"/>
              <a:cs typeface="Verdana"/>
            </a:endParaRPr>
          </a:p>
          <a:p>
            <a:pPr marL="121285" indent="-108585">
              <a:lnSpc>
                <a:spcPct val="100000"/>
              </a:lnSpc>
              <a:spcBef>
                <a:spcPts val="1020"/>
              </a:spcBef>
              <a:buSzPct val="92857"/>
              <a:buChar char="•"/>
              <a:tabLst>
                <a:tab pos="121920" algn="l"/>
              </a:tabLst>
            </a:pPr>
            <a:r>
              <a:rPr dirty="0" sz="1400" spc="-5">
                <a:latin typeface="Verdana"/>
                <a:cs typeface="Verdana"/>
              </a:rPr>
              <a:t>No</a:t>
            </a:r>
            <a:r>
              <a:rPr dirty="0" sz="1400" spc="-145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extra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40">
                <a:latin typeface="Verdana"/>
                <a:cs typeface="Verdana"/>
              </a:rPr>
              <a:t>benefits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15">
                <a:latin typeface="Verdana"/>
                <a:cs typeface="Verdana"/>
              </a:rPr>
              <a:t>for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40">
                <a:latin typeface="Verdana"/>
                <a:cs typeface="Verdana"/>
              </a:rPr>
              <a:t>workers</a:t>
            </a:r>
            <a:endParaRPr sz="1400">
              <a:latin typeface="Verdana"/>
              <a:cs typeface="Verdana"/>
            </a:endParaRPr>
          </a:p>
          <a:p>
            <a:pPr marL="121285" indent="-108585">
              <a:lnSpc>
                <a:spcPct val="100000"/>
              </a:lnSpc>
              <a:spcBef>
                <a:spcPts val="1020"/>
              </a:spcBef>
              <a:buSzPct val="92857"/>
              <a:buChar char="•"/>
              <a:tabLst>
                <a:tab pos="121920" algn="l"/>
              </a:tabLst>
            </a:pPr>
            <a:r>
              <a:rPr dirty="0" sz="1400" spc="-35">
                <a:latin typeface="Verdana"/>
                <a:cs typeface="Verdana"/>
              </a:rPr>
              <a:t>Ownership</a:t>
            </a:r>
            <a:r>
              <a:rPr dirty="0" sz="1400" spc="-145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of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work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is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higher</a:t>
            </a:r>
            <a:endParaRPr sz="1400">
              <a:latin typeface="Verdana"/>
              <a:cs typeface="Verdana"/>
            </a:endParaRPr>
          </a:p>
          <a:p>
            <a:pPr marL="121285" indent="-108585">
              <a:lnSpc>
                <a:spcPct val="100000"/>
              </a:lnSpc>
              <a:spcBef>
                <a:spcPts val="1020"/>
              </a:spcBef>
              <a:buSzPct val="92857"/>
              <a:buChar char="•"/>
              <a:tabLst>
                <a:tab pos="121920" algn="l"/>
              </a:tabLst>
            </a:pPr>
            <a:r>
              <a:rPr dirty="0" sz="1400" spc="-35">
                <a:latin typeface="Verdana"/>
                <a:cs typeface="Verdana"/>
              </a:rPr>
              <a:t>Lower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40">
                <a:latin typeface="Verdana"/>
                <a:cs typeface="Verdana"/>
              </a:rPr>
              <a:t>recruitment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costs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15">
                <a:latin typeface="Verdana"/>
                <a:cs typeface="Verdana"/>
              </a:rPr>
              <a:t>for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the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80">
                <a:latin typeface="Verdana"/>
                <a:cs typeface="Verdana"/>
              </a:rPr>
              <a:t>company</a:t>
            </a:r>
            <a:endParaRPr sz="1400">
              <a:latin typeface="Verdana"/>
              <a:cs typeface="Verdana"/>
            </a:endParaRPr>
          </a:p>
          <a:p>
            <a:pPr marL="121285" indent="-108585">
              <a:lnSpc>
                <a:spcPct val="100000"/>
              </a:lnSpc>
              <a:spcBef>
                <a:spcPts val="1020"/>
              </a:spcBef>
              <a:buSzPct val="92857"/>
              <a:buChar char="•"/>
              <a:tabLst>
                <a:tab pos="121920" algn="l"/>
              </a:tabLst>
            </a:pPr>
            <a:r>
              <a:rPr dirty="0" sz="1400" spc="-5">
                <a:latin typeface="Verdana"/>
                <a:cs typeface="Verdana"/>
              </a:rPr>
              <a:t>No </a:t>
            </a:r>
            <a:r>
              <a:rPr dirty="0" sz="1400" spc="-65">
                <a:latin typeface="Verdana"/>
                <a:cs typeface="Verdana"/>
              </a:rPr>
              <a:t>annual </a:t>
            </a:r>
            <a:r>
              <a:rPr dirty="0" sz="1400" spc="-50">
                <a:latin typeface="Verdana"/>
                <a:cs typeface="Verdana"/>
              </a:rPr>
              <a:t>performance</a:t>
            </a:r>
            <a:r>
              <a:rPr dirty="0" sz="1400" spc="-360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appraisals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990818"/>
            <a:ext cx="9753600" cy="628650"/>
          </a:xfrm>
          <a:custGeom>
            <a:avLst/>
            <a:gdLst/>
            <a:ahLst/>
            <a:cxnLst/>
            <a:rect l="l" t="t" r="r" b="b"/>
            <a:pathLst>
              <a:path w="9753600" h="628650">
                <a:moveTo>
                  <a:pt x="0" y="0"/>
                </a:moveTo>
                <a:lnTo>
                  <a:pt x="9753599" y="0"/>
                </a:lnTo>
                <a:lnTo>
                  <a:pt x="9753599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6698" y="2941455"/>
            <a:ext cx="5791200" cy="7975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50" spc="250">
                <a:solidFill>
                  <a:srgbClr val="FFFFFF"/>
                </a:solidFill>
              </a:rPr>
              <a:t>Difference</a:t>
            </a:r>
            <a:r>
              <a:rPr dirty="0" sz="5050" spc="215">
                <a:solidFill>
                  <a:srgbClr val="FFFFFF"/>
                </a:solidFill>
              </a:rPr>
              <a:t> </a:t>
            </a:r>
            <a:r>
              <a:rPr dirty="0" sz="5050" spc="270">
                <a:solidFill>
                  <a:srgbClr val="FFFFFF"/>
                </a:solidFill>
              </a:rPr>
              <a:t>Between</a:t>
            </a:r>
            <a:endParaRPr sz="5050"/>
          </a:p>
        </p:txBody>
      </p:sp>
      <p:sp>
        <p:nvSpPr>
          <p:cNvPr id="6" name="object 6"/>
          <p:cNvSpPr txBox="1"/>
          <p:nvPr/>
        </p:nvSpPr>
        <p:spPr>
          <a:xfrm>
            <a:off x="5217728" y="3958069"/>
            <a:ext cx="4217035" cy="2838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98725" algn="l"/>
              </a:tabLst>
            </a:pPr>
            <a:r>
              <a:rPr dirty="0" sz="2100" spc="-35" b="1">
                <a:latin typeface="Arial"/>
                <a:cs typeface="Arial"/>
              </a:rPr>
              <a:t>T</a:t>
            </a:r>
            <a:r>
              <a:rPr dirty="0" sz="2100" spc="-165" b="1">
                <a:latin typeface="Arial"/>
                <a:cs typeface="Arial"/>
              </a:rPr>
              <a:t> </a:t>
            </a:r>
            <a:r>
              <a:rPr dirty="0" sz="2100" spc="-140" b="1">
                <a:latin typeface="Arial"/>
                <a:cs typeface="Arial"/>
              </a:rPr>
              <a:t>R</a:t>
            </a:r>
            <a:r>
              <a:rPr dirty="0" sz="2100" spc="-165" b="1">
                <a:latin typeface="Arial"/>
                <a:cs typeface="Arial"/>
              </a:rPr>
              <a:t> </a:t>
            </a:r>
            <a:r>
              <a:rPr dirty="0" sz="2100" spc="-25" b="1">
                <a:latin typeface="Arial"/>
                <a:cs typeface="Arial"/>
              </a:rPr>
              <a:t>A</a:t>
            </a:r>
            <a:r>
              <a:rPr dirty="0" sz="2100" spc="-160" b="1">
                <a:latin typeface="Arial"/>
                <a:cs typeface="Arial"/>
              </a:rPr>
              <a:t> </a:t>
            </a:r>
            <a:r>
              <a:rPr dirty="0" sz="2100" spc="55" b="1">
                <a:latin typeface="Arial"/>
                <a:cs typeface="Arial"/>
              </a:rPr>
              <a:t>D</a:t>
            </a:r>
            <a:r>
              <a:rPr dirty="0" sz="2100" spc="-165" b="1">
                <a:latin typeface="Arial"/>
                <a:cs typeface="Arial"/>
              </a:rPr>
              <a:t> </a:t>
            </a:r>
            <a:r>
              <a:rPr dirty="0" sz="2100" spc="75" b="1">
                <a:latin typeface="Arial"/>
                <a:cs typeface="Arial"/>
              </a:rPr>
              <a:t>I</a:t>
            </a:r>
            <a:r>
              <a:rPr dirty="0" sz="2100" spc="-160" b="1">
                <a:latin typeface="Arial"/>
                <a:cs typeface="Arial"/>
              </a:rPr>
              <a:t> </a:t>
            </a:r>
            <a:r>
              <a:rPr dirty="0" sz="2100" spc="-35" b="1">
                <a:latin typeface="Arial"/>
                <a:cs typeface="Arial"/>
              </a:rPr>
              <a:t>T</a:t>
            </a:r>
            <a:r>
              <a:rPr dirty="0" sz="2100" spc="-165" b="1">
                <a:latin typeface="Arial"/>
                <a:cs typeface="Arial"/>
              </a:rPr>
              <a:t> </a:t>
            </a:r>
            <a:r>
              <a:rPr dirty="0" sz="2100" spc="75" b="1">
                <a:latin typeface="Arial"/>
                <a:cs typeface="Arial"/>
              </a:rPr>
              <a:t>I</a:t>
            </a:r>
            <a:r>
              <a:rPr dirty="0" sz="2100" spc="-160" b="1">
                <a:latin typeface="Arial"/>
                <a:cs typeface="Arial"/>
              </a:rPr>
              <a:t> </a:t>
            </a:r>
            <a:r>
              <a:rPr dirty="0" sz="2100" spc="45" b="1">
                <a:latin typeface="Arial"/>
                <a:cs typeface="Arial"/>
              </a:rPr>
              <a:t>O</a:t>
            </a:r>
            <a:r>
              <a:rPr dirty="0" sz="2100" spc="-165" b="1">
                <a:latin typeface="Arial"/>
                <a:cs typeface="Arial"/>
              </a:rPr>
              <a:t> </a:t>
            </a:r>
            <a:r>
              <a:rPr dirty="0" sz="2100" spc="70" b="1">
                <a:latin typeface="Arial"/>
                <a:cs typeface="Arial"/>
              </a:rPr>
              <a:t>N</a:t>
            </a:r>
            <a:r>
              <a:rPr dirty="0" sz="2100" spc="-160" b="1">
                <a:latin typeface="Arial"/>
                <a:cs typeface="Arial"/>
              </a:rPr>
              <a:t> </a:t>
            </a:r>
            <a:r>
              <a:rPr dirty="0" sz="2100" spc="-25" b="1">
                <a:latin typeface="Arial"/>
                <a:cs typeface="Arial"/>
              </a:rPr>
              <a:t>A</a:t>
            </a:r>
            <a:r>
              <a:rPr dirty="0" sz="2100" spc="-165" b="1">
                <a:latin typeface="Arial"/>
                <a:cs typeface="Arial"/>
              </a:rPr>
              <a:t> </a:t>
            </a:r>
            <a:r>
              <a:rPr dirty="0" sz="2100" spc="-195" b="1">
                <a:latin typeface="Arial"/>
                <a:cs typeface="Arial"/>
              </a:rPr>
              <a:t>L	</a:t>
            </a:r>
            <a:r>
              <a:rPr dirty="0" sz="2100" spc="-200" b="1">
                <a:latin typeface="Arial"/>
                <a:cs typeface="Arial"/>
              </a:rPr>
              <a:t>E</a:t>
            </a:r>
            <a:r>
              <a:rPr dirty="0" sz="2100" spc="-175" b="1">
                <a:latin typeface="Arial"/>
                <a:cs typeface="Arial"/>
              </a:rPr>
              <a:t> </a:t>
            </a:r>
            <a:r>
              <a:rPr dirty="0" sz="2100" spc="-110" b="1">
                <a:latin typeface="Arial"/>
                <a:cs typeface="Arial"/>
              </a:rPr>
              <a:t>C</a:t>
            </a:r>
            <a:r>
              <a:rPr dirty="0" sz="2100" spc="-180" b="1">
                <a:latin typeface="Arial"/>
                <a:cs typeface="Arial"/>
              </a:rPr>
              <a:t> </a:t>
            </a:r>
            <a:r>
              <a:rPr dirty="0" sz="2100" spc="45" b="1">
                <a:latin typeface="Arial"/>
                <a:cs typeface="Arial"/>
              </a:rPr>
              <a:t>O</a:t>
            </a:r>
            <a:r>
              <a:rPr dirty="0" sz="2100" spc="-175" b="1">
                <a:latin typeface="Arial"/>
                <a:cs typeface="Arial"/>
              </a:rPr>
              <a:t> </a:t>
            </a:r>
            <a:r>
              <a:rPr dirty="0" sz="2100" spc="70" b="1">
                <a:latin typeface="Arial"/>
                <a:cs typeface="Arial"/>
              </a:rPr>
              <a:t>N</a:t>
            </a:r>
            <a:r>
              <a:rPr dirty="0" sz="2100" spc="-175" b="1">
                <a:latin typeface="Arial"/>
                <a:cs typeface="Arial"/>
              </a:rPr>
              <a:t> </a:t>
            </a:r>
            <a:r>
              <a:rPr dirty="0" sz="2100" spc="45" b="1">
                <a:latin typeface="Arial"/>
                <a:cs typeface="Arial"/>
              </a:rPr>
              <a:t>O</a:t>
            </a:r>
            <a:r>
              <a:rPr dirty="0" sz="2100" spc="-180" b="1">
                <a:latin typeface="Arial"/>
                <a:cs typeface="Arial"/>
              </a:rPr>
              <a:t> </a:t>
            </a:r>
            <a:r>
              <a:rPr dirty="0" sz="2100" spc="204" b="1">
                <a:latin typeface="Arial"/>
                <a:cs typeface="Arial"/>
              </a:rPr>
              <a:t>M</a:t>
            </a:r>
            <a:r>
              <a:rPr dirty="0" sz="2100" spc="-175" b="1">
                <a:latin typeface="Arial"/>
                <a:cs typeface="Arial"/>
              </a:rPr>
              <a:t> </a:t>
            </a:r>
            <a:r>
              <a:rPr dirty="0" sz="2100" spc="-25" b="1"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  <a:p>
            <a:pPr marL="121285" indent="-108585">
              <a:lnSpc>
                <a:spcPct val="100000"/>
              </a:lnSpc>
              <a:spcBef>
                <a:spcPts val="1800"/>
              </a:spcBef>
              <a:buSzPct val="92857"/>
              <a:buChar char="•"/>
              <a:tabLst>
                <a:tab pos="121920" algn="l"/>
              </a:tabLst>
            </a:pPr>
            <a:r>
              <a:rPr dirty="0" sz="1400" spc="-55">
                <a:latin typeface="Verdana"/>
                <a:cs typeface="Verdana"/>
              </a:rPr>
              <a:t>Permanent</a:t>
            </a:r>
            <a:r>
              <a:rPr dirty="0" sz="1400" spc="-145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Jobs</a:t>
            </a:r>
            <a:endParaRPr sz="1400">
              <a:latin typeface="Verdana"/>
              <a:cs typeface="Verdana"/>
            </a:endParaRPr>
          </a:p>
          <a:p>
            <a:pPr marL="121285" indent="-108585">
              <a:lnSpc>
                <a:spcPct val="100000"/>
              </a:lnSpc>
              <a:spcBef>
                <a:spcPts val="1010"/>
              </a:spcBef>
              <a:buSzPct val="92857"/>
              <a:buChar char="•"/>
              <a:tabLst>
                <a:tab pos="121920" algn="l"/>
              </a:tabLst>
            </a:pPr>
            <a:r>
              <a:rPr dirty="0" sz="1400" spc="-40">
                <a:latin typeface="Verdana"/>
                <a:cs typeface="Verdana"/>
              </a:rPr>
              <a:t>Fixed </a:t>
            </a:r>
            <a:r>
              <a:rPr dirty="0" sz="1400" spc="-55">
                <a:latin typeface="Verdana"/>
                <a:cs typeface="Verdana"/>
              </a:rPr>
              <a:t>hours </a:t>
            </a:r>
            <a:r>
              <a:rPr dirty="0" sz="1400" spc="-25">
                <a:latin typeface="Verdana"/>
                <a:cs typeface="Verdana"/>
              </a:rPr>
              <a:t>of</a:t>
            </a:r>
            <a:r>
              <a:rPr dirty="0" sz="1400" spc="-330">
                <a:latin typeface="Verdana"/>
                <a:cs typeface="Verdana"/>
              </a:rPr>
              <a:t> </a:t>
            </a:r>
            <a:r>
              <a:rPr dirty="0" sz="1400" spc="-40">
                <a:latin typeface="Verdana"/>
                <a:cs typeface="Verdana"/>
              </a:rPr>
              <a:t>work</a:t>
            </a:r>
            <a:endParaRPr sz="1400">
              <a:latin typeface="Verdana"/>
              <a:cs typeface="Verdana"/>
            </a:endParaRPr>
          </a:p>
          <a:p>
            <a:pPr marL="121285" indent="-108585">
              <a:lnSpc>
                <a:spcPct val="100000"/>
              </a:lnSpc>
              <a:spcBef>
                <a:spcPts val="1010"/>
              </a:spcBef>
              <a:buSzPct val="92857"/>
              <a:buChar char="•"/>
              <a:tabLst>
                <a:tab pos="121920" algn="l"/>
              </a:tabLst>
            </a:pPr>
            <a:r>
              <a:rPr dirty="0" sz="1400" spc="-40">
                <a:latin typeface="Verdana"/>
                <a:cs typeface="Verdana"/>
              </a:rPr>
              <a:t>Fixed</a:t>
            </a:r>
            <a:r>
              <a:rPr dirty="0" sz="1400" spc="-145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salary</a:t>
            </a:r>
            <a:endParaRPr sz="1400">
              <a:latin typeface="Verdana"/>
              <a:cs typeface="Verdana"/>
            </a:endParaRPr>
          </a:p>
          <a:p>
            <a:pPr marL="121285" indent="-108585">
              <a:lnSpc>
                <a:spcPct val="100000"/>
              </a:lnSpc>
              <a:spcBef>
                <a:spcPts val="1010"/>
              </a:spcBef>
              <a:buSzPct val="92857"/>
              <a:buChar char="•"/>
              <a:tabLst>
                <a:tab pos="121920" algn="l"/>
              </a:tabLst>
            </a:pPr>
            <a:r>
              <a:rPr dirty="0" sz="1400" spc="-45">
                <a:latin typeface="Verdana"/>
                <a:cs typeface="Verdana"/>
              </a:rPr>
              <a:t>Extra</a:t>
            </a:r>
            <a:r>
              <a:rPr dirty="0" sz="1400" spc="-145">
                <a:latin typeface="Verdana"/>
                <a:cs typeface="Verdana"/>
              </a:rPr>
              <a:t> </a:t>
            </a:r>
            <a:r>
              <a:rPr dirty="0" sz="1400" spc="-40">
                <a:latin typeface="Verdana"/>
                <a:cs typeface="Verdana"/>
              </a:rPr>
              <a:t>benefits</a:t>
            </a:r>
            <a:endParaRPr sz="1400">
              <a:latin typeface="Verdana"/>
              <a:cs typeface="Verdana"/>
            </a:endParaRPr>
          </a:p>
          <a:p>
            <a:pPr marL="121285" indent="-108585">
              <a:lnSpc>
                <a:spcPct val="100000"/>
              </a:lnSpc>
              <a:spcBef>
                <a:spcPts val="1010"/>
              </a:spcBef>
              <a:buSzPct val="92857"/>
              <a:buChar char="•"/>
              <a:tabLst>
                <a:tab pos="121920" algn="l"/>
              </a:tabLst>
            </a:pPr>
            <a:r>
              <a:rPr dirty="0" sz="1400" spc="-35">
                <a:latin typeface="Verdana"/>
                <a:cs typeface="Verdana"/>
              </a:rPr>
              <a:t>Lower </a:t>
            </a:r>
            <a:r>
              <a:rPr dirty="0" sz="1400" spc="-80">
                <a:latin typeface="Verdana"/>
                <a:cs typeface="Verdana"/>
              </a:rPr>
              <a:t>sense </a:t>
            </a:r>
            <a:r>
              <a:rPr dirty="0" sz="1400" spc="-25">
                <a:latin typeface="Verdana"/>
                <a:cs typeface="Verdana"/>
              </a:rPr>
              <a:t>of</a:t>
            </a:r>
            <a:r>
              <a:rPr dirty="0" sz="1400" spc="-310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ownership</a:t>
            </a:r>
            <a:endParaRPr sz="1400">
              <a:latin typeface="Verdana"/>
              <a:cs typeface="Verdana"/>
            </a:endParaRPr>
          </a:p>
          <a:p>
            <a:pPr marL="121285" indent="-108585">
              <a:lnSpc>
                <a:spcPct val="100000"/>
              </a:lnSpc>
              <a:spcBef>
                <a:spcPts val="1010"/>
              </a:spcBef>
              <a:buSzPct val="92857"/>
              <a:buChar char="•"/>
              <a:tabLst>
                <a:tab pos="121920" algn="l"/>
              </a:tabLst>
            </a:pPr>
            <a:r>
              <a:rPr dirty="0" sz="1400" spc="-35">
                <a:latin typeface="Verdana"/>
                <a:cs typeface="Verdana"/>
              </a:rPr>
              <a:t>Higher</a:t>
            </a:r>
            <a:r>
              <a:rPr dirty="0" sz="1400" spc="-145">
                <a:latin typeface="Verdana"/>
                <a:cs typeface="Verdana"/>
              </a:rPr>
              <a:t> </a:t>
            </a:r>
            <a:r>
              <a:rPr dirty="0" sz="1400" spc="-40">
                <a:latin typeface="Verdana"/>
                <a:cs typeface="Verdana"/>
              </a:rPr>
              <a:t>recruitment</a:t>
            </a:r>
            <a:r>
              <a:rPr dirty="0" sz="1400" spc="-145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costs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15">
                <a:latin typeface="Verdana"/>
                <a:cs typeface="Verdana"/>
              </a:rPr>
              <a:t>for</a:t>
            </a:r>
            <a:r>
              <a:rPr dirty="0" sz="1400" spc="-145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the</a:t>
            </a:r>
            <a:r>
              <a:rPr dirty="0" sz="1400" spc="-140">
                <a:latin typeface="Verdana"/>
                <a:cs typeface="Verdana"/>
              </a:rPr>
              <a:t> </a:t>
            </a:r>
            <a:r>
              <a:rPr dirty="0" sz="1400" spc="-80">
                <a:latin typeface="Verdana"/>
                <a:cs typeface="Verdana"/>
              </a:rPr>
              <a:t>company</a:t>
            </a:r>
            <a:endParaRPr sz="1400">
              <a:latin typeface="Verdana"/>
              <a:cs typeface="Verdana"/>
            </a:endParaRPr>
          </a:p>
          <a:p>
            <a:pPr marL="121285" indent="-108585">
              <a:lnSpc>
                <a:spcPct val="100000"/>
              </a:lnSpc>
              <a:spcBef>
                <a:spcPts val="1010"/>
              </a:spcBef>
              <a:buSzPct val="92857"/>
              <a:buChar char="•"/>
              <a:tabLst>
                <a:tab pos="121920" algn="l"/>
              </a:tabLst>
            </a:pPr>
            <a:r>
              <a:rPr dirty="0" sz="1400" spc="-50">
                <a:latin typeface="Verdana"/>
                <a:cs typeface="Verdana"/>
              </a:rPr>
              <a:t>Annual</a:t>
            </a:r>
            <a:r>
              <a:rPr dirty="0" sz="1400" spc="-145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appraisals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998" y="99794"/>
            <a:ext cx="125285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2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7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-55" i="1">
                <a:solidFill>
                  <a:srgbClr val="1FDAC6"/>
                </a:solidFill>
                <a:latin typeface="Calibri"/>
                <a:cs typeface="Calibri"/>
              </a:rPr>
              <a:t>.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0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5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-55" i="1">
                <a:solidFill>
                  <a:srgbClr val="1FDAC6"/>
                </a:solidFill>
                <a:latin typeface="Calibri"/>
                <a:cs typeface="Calibri"/>
              </a:rPr>
              <a:t>.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2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0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1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29" y="2705245"/>
            <a:ext cx="3657600" cy="199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100"/>
              </a:spcBef>
            </a:pPr>
            <a:r>
              <a:rPr dirty="0" sz="4200" spc="190" i="1">
                <a:solidFill>
                  <a:srgbClr val="1FDAC6"/>
                </a:solidFill>
                <a:latin typeface="Cambria"/>
                <a:cs typeface="Cambria"/>
              </a:rPr>
              <a:t>Benefits </a:t>
            </a:r>
            <a:r>
              <a:rPr dirty="0" sz="4200" spc="120" i="1">
                <a:solidFill>
                  <a:srgbClr val="1FDAC6"/>
                </a:solidFill>
                <a:latin typeface="Cambria"/>
                <a:cs typeface="Cambria"/>
              </a:rPr>
              <a:t>of </a:t>
            </a:r>
            <a:r>
              <a:rPr dirty="0" sz="4200" spc="450" i="1">
                <a:solidFill>
                  <a:srgbClr val="1FDAC6"/>
                </a:solidFill>
                <a:latin typeface="Cambria"/>
                <a:cs typeface="Cambria"/>
              </a:rPr>
              <a:t>Gig  </a:t>
            </a:r>
            <a:r>
              <a:rPr dirty="0" sz="4200" spc="254" i="1">
                <a:solidFill>
                  <a:srgbClr val="1FDAC6"/>
                </a:solidFill>
                <a:latin typeface="Cambria"/>
                <a:cs typeface="Cambria"/>
              </a:rPr>
              <a:t>Economy </a:t>
            </a:r>
            <a:r>
              <a:rPr dirty="0" sz="4200" spc="155" i="1">
                <a:solidFill>
                  <a:srgbClr val="1FDAC6"/>
                </a:solidFill>
                <a:latin typeface="Cambria"/>
                <a:cs typeface="Cambria"/>
              </a:rPr>
              <a:t>for  workers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95479"/>
            <a:ext cx="125285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2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7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-55" i="1">
                <a:solidFill>
                  <a:srgbClr val="1FDAC6"/>
                </a:solidFill>
                <a:latin typeface="Calibri"/>
                <a:cs typeface="Calibri"/>
              </a:rPr>
              <a:t>.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0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5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-55" i="1">
                <a:solidFill>
                  <a:srgbClr val="1FDAC6"/>
                </a:solidFill>
                <a:latin typeface="Calibri"/>
                <a:cs typeface="Calibri"/>
              </a:rPr>
              <a:t>.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2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0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1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819900"/>
            <a:ext cx="9753600" cy="495300"/>
          </a:xfrm>
          <a:custGeom>
            <a:avLst/>
            <a:gdLst/>
            <a:ahLst/>
            <a:cxnLst/>
            <a:rect l="l" t="t" r="r" b="b"/>
            <a:pathLst>
              <a:path w="9753600" h="495300">
                <a:moveTo>
                  <a:pt x="0" y="495299"/>
                </a:moveTo>
                <a:lnTo>
                  <a:pt x="9753599" y="495299"/>
                </a:lnTo>
                <a:lnTo>
                  <a:pt x="9753599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22593" y="1908658"/>
            <a:ext cx="0" cy="3695700"/>
          </a:xfrm>
          <a:custGeom>
            <a:avLst/>
            <a:gdLst/>
            <a:ahLst/>
            <a:cxnLst/>
            <a:rect l="l" t="t" r="r" b="b"/>
            <a:pathLst>
              <a:path w="0" h="3695700">
                <a:moveTo>
                  <a:pt x="0" y="0"/>
                </a:moveTo>
                <a:lnTo>
                  <a:pt x="0" y="3695699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65606" y="1787593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65606" y="3129734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65606" y="3884711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24285" y="1787570"/>
            <a:ext cx="1764664" cy="3479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100" b="1" i="0">
                <a:latin typeface="Arial"/>
                <a:cs typeface="Arial"/>
              </a:rPr>
              <a:t>F</a:t>
            </a:r>
            <a:r>
              <a:rPr dirty="0" sz="2100" spc="-175" b="1" i="0">
                <a:latin typeface="Arial"/>
                <a:cs typeface="Arial"/>
              </a:rPr>
              <a:t> </a:t>
            </a:r>
            <a:r>
              <a:rPr dirty="0" sz="2100" spc="-15" b="1" i="0">
                <a:latin typeface="Arial"/>
                <a:cs typeface="Arial"/>
              </a:rPr>
              <a:t>l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40" b="1" i="0">
                <a:latin typeface="Arial"/>
                <a:cs typeface="Arial"/>
              </a:rPr>
              <a:t>e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30" b="1" i="0">
                <a:latin typeface="Arial"/>
                <a:cs typeface="Arial"/>
              </a:rPr>
              <a:t>x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15" b="1" i="0">
                <a:latin typeface="Arial"/>
                <a:cs typeface="Arial"/>
              </a:rPr>
              <a:t>i</a:t>
            </a:r>
            <a:r>
              <a:rPr dirty="0" sz="2100" spc="-175" b="1" i="0">
                <a:latin typeface="Arial"/>
                <a:cs typeface="Arial"/>
              </a:rPr>
              <a:t> </a:t>
            </a:r>
            <a:r>
              <a:rPr dirty="0" sz="2100" spc="-80" b="1" i="0">
                <a:latin typeface="Arial"/>
                <a:cs typeface="Arial"/>
              </a:rPr>
              <a:t>b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15" b="1" i="0">
                <a:latin typeface="Arial"/>
                <a:cs typeface="Arial"/>
              </a:rPr>
              <a:t>i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15" b="1" i="0">
                <a:latin typeface="Arial"/>
                <a:cs typeface="Arial"/>
              </a:rPr>
              <a:t>l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-15" b="1" i="0">
                <a:latin typeface="Arial"/>
                <a:cs typeface="Arial"/>
              </a:rPr>
              <a:t>i</a:t>
            </a:r>
            <a:r>
              <a:rPr dirty="0" sz="2100" spc="-170" b="1" i="0">
                <a:latin typeface="Arial"/>
                <a:cs typeface="Arial"/>
              </a:rPr>
              <a:t> </a:t>
            </a:r>
            <a:r>
              <a:rPr dirty="0" sz="2100" spc="114" b="1" i="0">
                <a:latin typeface="Arial"/>
                <a:cs typeface="Arial"/>
              </a:rPr>
              <a:t>t</a:t>
            </a:r>
            <a:r>
              <a:rPr dirty="0" sz="2100" spc="-175" b="1" i="0">
                <a:latin typeface="Arial"/>
                <a:cs typeface="Arial"/>
              </a:rPr>
              <a:t> </a:t>
            </a:r>
            <a:r>
              <a:rPr dirty="0" sz="2100" spc="-45" b="1" i="0"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4285" y="2409396"/>
            <a:ext cx="3729990" cy="18040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37640" algn="l"/>
              </a:tabLst>
            </a:pPr>
            <a:r>
              <a:rPr dirty="0" sz="2100" spc="-110" b="1">
                <a:solidFill>
                  <a:srgbClr val="1FDAC6"/>
                </a:solidFill>
                <a:latin typeface="Arial"/>
                <a:cs typeface="Arial"/>
              </a:rPr>
              <a:t>G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	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d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p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d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c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  <a:p>
            <a:pPr marL="12700" marR="743585">
              <a:lnSpc>
                <a:spcPts val="5790"/>
              </a:lnSpc>
              <a:spcBef>
                <a:spcPts val="620"/>
              </a:spcBef>
              <a:tabLst>
                <a:tab pos="361950" algn="l"/>
                <a:tab pos="1022985" algn="l"/>
                <a:tab pos="1698625" algn="l"/>
                <a:tab pos="1725930" algn="l"/>
                <a:tab pos="2158365" algn="l"/>
              </a:tabLst>
            </a:pPr>
            <a:r>
              <a:rPr dirty="0" sz="2100" spc="-20" b="1">
                <a:solidFill>
                  <a:srgbClr val="1FDAC6"/>
                </a:solidFill>
                <a:latin typeface="Arial"/>
                <a:cs typeface="Arial"/>
              </a:rPr>
              <a:t>A	</a:t>
            </a:r>
            <a:r>
              <a:rPr dirty="0" sz="2100" spc="-45" b="1">
                <a:solidFill>
                  <a:srgbClr val="1FDAC6"/>
                </a:solidFill>
                <a:latin typeface="Arial"/>
                <a:cs typeface="Arial"/>
              </a:rPr>
              <a:t>v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5" b="1">
                <a:solidFill>
                  <a:srgbClr val="1FDAC6"/>
                </a:solidFill>
                <a:latin typeface="Arial"/>
                <a:cs typeface="Arial"/>
              </a:rPr>
              <a:t>y	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0" b="1">
                <a:solidFill>
                  <a:srgbClr val="1FDAC6"/>
                </a:solidFill>
                <a:latin typeface="Arial"/>
                <a:cs typeface="Arial"/>
              </a:rPr>
              <a:t>f	</a:t>
            </a:r>
            <a:r>
              <a:rPr dirty="0" sz="2100" spc="-20" b="1">
                <a:solidFill>
                  <a:srgbClr val="1FDAC6"/>
                </a:solidFill>
                <a:latin typeface="Arial"/>
                <a:cs typeface="Arial"/>
              </a:rPr>
              <a:t>j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b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  </a:t>
            </a:r>
            <a:r>
              <a:rPr dirty="0" sz="2100" spc="225" b="1">
                <a:solidFill>
                  <a:srgbClr val="1FDAC6"/>
                </a:solidFill>
                <a:latin typeface="Arial"/>
                <a:cs typeface="Arial"/>
              </a:rPr>
              <a:t>W</a:t>
            </a:r>
            <a:r>
              <a:rPr dirty="0" sz="2100" spc="-24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1FDAC6"/>
                </a:solidFill>
                <a:latin typeface="Arial"/>
                <a:cs typeface="Arial"/>
              </a:rPr>
              <a:t>k	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l i</a:t>
            </a:r>
            <a:r>
              <a:rPr dirty="0" sz="2100" spc="-31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0" b="1">
                <a:solidFill>
                  <a:srgbClr val="1FDAC6"/>
                </a:solidFill>
                <a:latin typeface="Arial"/>
                <a:cs typeface="Arial"/>
              </a:rPr>
              <a:t>f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		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b</a:t>
            </a:r>
            <a:r>
              <a:rPr dirty="0" sz="2100" spc="-18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l</a:t>
            </a:r>
            <a:r>
              <a:rPr dirty="0" sz="2100" spc="-18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8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c</a:t>
            </a:r>
            <a:r>
              <a:rPr dirty="0" sz="2100" spc="-18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1437" y="4586758"/>
            <a:ext cx="584200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P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32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5" b="1">
                <a:solidFill>
                  <a:srgbClr val="1FDAC6"/>
                </a:solidFill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4285" y="5244677"/>
            <a:ext cx="391414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95"/>
              </a:spcBef>
              <a:tabLst>
                <a:tab pos="1066800" algn="l"/>
                <a:tab pos="3347720" algn="l"/>
              </a:tabLst>
            </a:pPr>
            <a:r>
              <a:rPr dirty="0" sz="2100" spc="-270" b="1">
                <a:solidFill>
                  <a:srgbClr val="1FDAC6"/>
                </a:solidFill>
                <a:latin typeface="Arial"/>
                <a:cs typeface="Arial"/>
              </a:rPr>
              <a:t>S </a:t>
            </a:r>
            <a:r>
              <a:rPr dirty="0" sz="2100" spc="-5" b="1">
                <a:solidFill>
                  <a:srgbClr val="1FDAC6"/>
                </a:solidFill>
                <a:latin typeface="Arial"/>
                <a:cs typeface="Arial"/>
              </a:rPr>
              <a:t>k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 l</a:t>
            </a:r>
            <a:r>
              <a:rPr dirty="0" sz="2100" spc="-3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l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	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d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5" b="1">
                <a:solidFill>
                  <a:srgbClr val="1FDAC6"/>
                </a:solidFill>
                <a:latin typeface="Arial"/>
                <a:cs typeface="Arial"/>
              </a:rPr>
              <a:t>v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l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p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m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	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35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d  </a:t>
            </a:r>
            <a:r>
              <a:rPr dirty="0" sz="2100" spc="-190" b="1">
                <a:solidFill>
                  <a:srgbClr val="1FDAC6"/>
                </a:solidFill>
                <a:latin typeface="Arial"/>
                <a:cs typeface="Arial"/>
              </a:rPr>
              <a:t>g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35" b="1">
                <a:solidFill>
                  <a:srgbClr val="1FDAC6"/>
                </a:solidFill>
                <a:latin typeface="Arial"/>
                <a:cs typeface="Arial"/>
              </a:rPr>
              <a:t>w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h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65606" y="240942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65606" y="461973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65606" y="5337264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60" y="2618420"/>
            <a:ext cx="3528695" cy="199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100"/>
              </a:spcBef>
            </a:pPr>
            <a:r>
              <a:rPr dirty="0" sz="4200" spc="250" i="1">
                <a:solidFill>
                  <a:srgbClr val="1FDAC6"/>
                </a:solidFill>
                <a:latin typeface="Cambria"/>
                <a:cs typeface="Cambria"/>
              </a:rPr>
              <a:t>Limitations</a:t>
            </a:r>
            <a:r>
              <a:rPr dirty="0" sz="4200" spc="155" i="1">
                <a:solidFill>
                  <a:srgbClr val="1FDAC6"/>
                </a:solidFill>
                <a:latin typeface="Cambria"/>
                <a:cs typeface="Cambria"/>
              </a:rPr>
              <a:t> </a:t>
            </a:r>
            <a:r>
              <a:rPr dirty="0" sz="4200" spc="120" i="1">
                <a:solidFill>
                  <a:srgbClr val="1FDAC6"/>
                </a:solidFill>
                <a:latin typeface="Cambria"/>
                <a:cs typeface="Cambria"/>
              </a:rPr>
              <a:t>of  </a:t>
            </a:r>
            <a:r>
              <a:rPr dirty="0" sz="4200" spc="450" i="1">
                <a:solidFill>
                  <a:srgbClr val="1FDAC6"/>
                </a:solidFill>
                <a:latin typeface="Cambria"/>
                <a:cs typeface="Cambria"/>
              </a:rPr>
              <a:t>Gig </a:t>
            </a:r>
            <a:r>
              <a:rPr dirty="0" sz="4200" spc="254" i="1">
                <a:solidFill>
                  <a:srgbClr val="1FDAC6"/>
                </a:solidFill>
                <a:latin typeface="Cambria"/>
                <a:cs typeface="Cambria"/>
              </a:rPr>
              <a:t>Economy  </a:t>
            </a:r>
            <a:r>
              <a:rPr dirty="0" sz="4200" spc="155" i="1">
                <a:solidFill>
                  <a:srgbClr val="1FDAC6"/>
                </a:solidFill>
                <a:latin typeface="Cambria"/>
                <a:cs typeface="Cambria"/>
              </a:rPr>
              <a:t>for</a:t>
            </a:r>
            <a:r>
              <a:rPr dirty="0" sz="4200" spc="215" i="1">
                <a:solidFill>
                  <a:srgbClr val="1FDAC6"/>
                </a:solidFill>
                <a:latin typeface="Cambria"/>
                <a:cs typeface="Cambria"/>
              </a:rPr>
              <a:t> </a:t>
            </a:r>
            <a:r>
              <a:rPr dirty="0" sz="4200" spc="155" i="1">
                <a:solidFill>
                  <a:srgbClr val="1FDAC6"/>
                </a:solidFill>
                <a:latin typeface="Cambria"/>
                <a:cs typeface="Cambria"/>
              </a:rPr>
              <a:t>workers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95479"/>
            <a:ext cx="125285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2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7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-55" i="1">
                <a:solidFill>
                  <a:srgbClr val="1FDAC6"/>
                </a:solidFill>
                <a:latin typeface="Calibri"/>
                <a:cs typeface="Calibri"/>
              </a:rPr>
              <a:t>.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0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5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-55" i="1">
                <a:solidFill>
                  <a:srgbClr val="1FDAC6"/>
                </a:solidFill>
                <a:latin typeface="Calibri"/>
                <a:cs typeface="Calibri"/>
              </a:rPr>
              <a:t>.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2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0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1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819900"/>
            <a:ext cx="9753600" cy="495300"/>
          </a:xfrm>
          <a:custGeom>
            <a:avLst/>
            <a:gdLst/>
            <a:ahLst/>
            <a:cxnLst/>
            <a:rect l="l" t="t" r="r" b="b"/>
            <a:pathLst>
              <a:path w="9753600" h="495300">
                <a:moveTo>
                  <a:pt x="0" y="495299"/>
                </a:moveTo>
                <a:lnTo>
                  <a:pt x="9753599" y="495299"/>
                </a:lnTo>
                <a:lnTo>
                  <a:pt x="9753599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35495" y="1336625"/>
            <a:ext cx="0" cy="4638675"/>
          </a:xfrm>
          <a:custGeom>
            <a:avLst/>
            <a:gdLst/>
            <a:ahLst/>
            <a:cxnLst/>
            <a:rect l="l" t="t" r="r" b="b"/>
            <a:pathLst>
              <a:path w="0" h="4638675">
                <a:moveTo>
                  <a:pt x="0" y="0"/>
                </a:moveTo>
                <a:lnTo>
                  <a:pt x="0" y="4638674"/>
                </a:lnTo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65606" y="115252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68874" y="2900697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68874" y="3657612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64100" y="1133232"/>
            <a:ext cx="2974975" cy="3479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80390" algn="l"/>
                <a:tab pos="1605915" algn="l"/>
              </a:tabLst>
            </a:pPr>
            <a:r>
              <a:rPr dirty="0" sz="2100" spc="80" b="1" i="0">
                <a:latin typeface="Arial"/>
                <a:cs typeface="Arial"/>
              </a:rPr>
              <a:t>N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-85" b="1" i="0">
                <a:latin typeface="Arial"/>
                <a:cs typeface="Arial"/>
              </a:rPr>
              <a:t>o	</a:t>
            </a:r>
            <a:r>
              <a:rPr dirty="0" sz="2100" spc="-195" b="1" i="0">
                <a:latin typeface="Arial"/>
                <a:cs typeface="Arial"/>
              </a:rPr>
              <a:t>E </a:t>
            </a:r>
            <a:r>
              <a:rPr dirty="0" sz="2100" spc="-30" b="1" i="0">
                <a:latin typeface="Arial"/>
                <a:cs typeface="Arial"/>
              </a:rPr>
              <a:t>x </a:t>
            </a:r>
            <a:r>
              <a:rPr dirty="0" sz="2100" spc="114" b="1" i="0">
                <a:latin typeface="Arial"/>
                <a:cs typeface="Arial"/>
              </a:rPr>
              <a:t>t</a:t>
            </a:r>
            <a:r>
              <a:rPr dirty="0" sz="2100" spc="-265" b="1" i="0">
                <a:latin typeface="Arial"/>
                <a:cs typeface="Arial"/>
              </a:rPr>
              <a:t> </a:t>
            </a:r>
            <a:r>
              <a:rPr dirty="0" sz="2100" spc="45" b="1" i="0">
                <a:latin typeface="Arial"/>
                <a:cs typeface="Arial"/>
              </a:rPr>
              <a:t>r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-65" b="1" i="0">
                <a:latin typeface="Arial"/>
                <a:cs typeface="Arial"/>
              </a:rPr>
              <a:t>a	</a:t>
            </a:r>
            <a:r>
              <a:rPr dirty="0" sz="2100" spc="-80" b="1" i="0">
                <a:latin typeface="Arial"/>
                <a:cs typeface="Arial"/>
              </a:rPr>
              <a:t>b</a:t>
            </a:r>
            <a:r>
              <a:rPr dirty="0" sz="2100" spc="-175" b="1" i="0">
                <a:latin typeface="Arial"/>
                <a:cs typeface="Arial"/>
              </a:rPr>
              <a:t> </a:t>
            </a:r>
            <a:r>
              <a:rPr dirty="0" sz="2100" spc="-40" b="1" i="0">
                <a:latin typeface="Arial"/>
                <a:cs typeface="Arial"/>
              </a:rPr>
              <a:t>e</a:t>
            </a:r>
            <a:r>
              <a:rPr dirty="0" sz="2100" spc="-175" b="1" i="0">
                <a:latin typeface="Arial"/>
                <a:cs typeface="Arial"/>
              </a:rPr>
              <a:t> </a:t>
            </a:r>
            <a:r>
              <a:rPr dirty="0" sz="2100" spc="-85" b="1" i="0">
                <a:latin typeface="Arial"/>
                <a:cs typeface="Arial"/>
              </a:rPr>
              <a:t>n</a:t>
            </a:r>
            <a:r>
              <a:rPr dirty="0" sz="2100" spc="-175" b="1" i="0">
                <a:latin typeface="Arial"/>
                <a:cs typeface="Arial"/>
              </a:rPr>
              <a:t> </a:t>
            </a:r>
            <a:r>
              <a:rPr dirty="0" sz="2100" spc="-40" b="1" i="0">
                <a:latin typeface="Arial"/>
                <a:cs typeface="Arial"/>
              </a:rPr>
              <a:t>e</a:t>
            </a:r>
            <a:r>
              <a:rPr dirty="0" sz="2100" spc="-180" b="1" i="0">
                <a:latin typeface="Arial"/>
                <a:cs typeface="Arial"/>
              </a:rPr>
              <a:t> </a:t>
            </a:r>
            <a:r>
              <a:rPr dirty="0" sz="2100" spc="40" b="1" i="0">
                <a:latin typeface="Arial"/>
                <a:cs typeface="Arial"/>
              </a:rPr>
              <a:t>f</a:t>
            </a:r>
            <a:r>
              <a:rPr dirty="0" sz="2100" spc="-175" b="1" i="0">
                <a:latin typeface="Arial"/>
                <a:cs typeface="Arial"/>
              </a:rPr>
              <a:t> </a:t>
            </a:r>
            <a:r>
              <a:rPr dirty="0" sz="2100" spc="-15" b="1" i="0">
                <a:latin typeface="Arial"/>
                <a:cs typeface="Arial"/>
              </a:rPr>
              <a:t>i</a:t>
            </a:r>
            <a:r>
              <a:rPr dirty="0" sz="2100" spc="-175" b="1" i="0">
                <a:latin typeface="Arial"/>
                <a:cs typeface="Arial"/>
              </a:rPr>
              <a:t> </a:t>
            </a:r>
            <a:r>
              <a:rPr dirty="0" sz="2100" spc="114" b="1" i="0">
                <a:latin typeface="Arial"/>
                <a:cs typeface="Arial"/>
              </a:rPr>
              <a:t>t</a:t>
            </a:r>
            <a:r>
              <a:rPr dirty="0" sz="2100" spc="-180" b="1" i="0">
                <a:latin typeface="Arial"/>
                <a:cs typeface="Arial"/>
              </a:rPr>
              <a:t> </a:t>
            </a:r>
            <a:r>
              <a:rPr dirty="0" sz="2100" spc="-245" b="1" i="0"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4100" y="1999746"/>
            <a:ext cx="4568825" cy="397065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22985" algn="l"/>
              </a:tabLst>
            </a:pPr>
            <a:r>
              <a:rPr dirty="0" sz="2100" spc="225" b="1">
                <a:solidFill>
                  <a:srgbClr val="1FDAC6"/>
                </a:solidFill>
                <a:latin typeface="Arial"/>
                <a:cs typeface="Arial"/>
              </a:rPr>
              <a:t>W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1FDAC6"/>
                </a:solidFill>
                <a:latin typeface="Arial"/>
                <a:cs typeface="Arial"/>
              </a:rPr>
              <a:t>k	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b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u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d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  <a:p>
            <a:pPr marL="12700" marR="1803400">
              <a:lnSpc>
                <a:spcPct val="236500"/>
              </a:lnSpc>
              <a:spcBef>
                <a:spcPts val="985"/>
              </a:spcBef>
              <a:tabLst>
                <a:tab pos="934085" algn="l"/>
                <a:tab pos="987425" algn="l"/>
              </a:tabLst>
            </a:pPr>
            <a:r>
              <a:rPr dirty="0" sz="2100" spc="-30" b="1">
                <a:solidFill>
                  <a:srgbClr val="1FDAC6"/>
                </a:solidFill>
                <a:latin typeface="Arial"/>
                <a:cs typeface="Arial"/>
              </a:rPr>
              <a:t>T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30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m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	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l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m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  </a:t>
            </a:r>
            <a:r>
              <a:rPr dirty="0" sz="2100" spc="215" b="1">
                <a:solidFill>
                  <a:srgbClr val="1FDAC6"/>
                </a:solidFill>
                <a:latin typeface="Arial"/>
                <a:cs typeface="Arial"/>
              </a:rPr>
              <a:t>M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		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43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 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02740" algn="l"/>
              </a:tabLst>
            </a:pP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P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44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 n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l	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30" b="1">
                <a:solidFill>
                  <a:srgbClr val="1FDAC6"/>
                </a:solidFill>
                <a:latin typeface="Arial"/>
                <a:cs typeface="Arial"/>
              </a:rPr>
              <a:t>x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p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241550" algn="l"/>
              </a:tabLst>
            </a:pPr>
            <a:r>
              <a:rPr dirty="0" sz="2100" spc="80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c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	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41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 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c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m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358265" algn="l"/>
                <a:tab pos="3567429" algn="l"/>
              </a:tabLst>
            </a:pPr>
            <a:r>
              <a:rPr dirty="0" sz="2100" spc="-100" b="1">
                <a:solidFill>
                  <a:srgbClr val="1FDAC6"/>
                </a:solidFill>
                <a:latin typeface="Arial"/>
                <a:cs typeface="Arial"/>
              </a:rPr>
              <a:t>C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	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m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90" b="1">
                <a:solidFill>
                  <a:srgbClr val="1FDAC6"/>
                </a:solidFill>
                <a:latin typeface="Arial"/>
                <a:cs typeface="Arial"/>
              </a:rPr>
              <a:t>g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m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	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 s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u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32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65606" y="2019039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68874" y="4301244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68874" y="496252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68874" y="566283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845" y="2652817"/>
            <a:ext cx="3423285" cy="199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100"/>
              </a:spcBef>
            </a:pPr>
            <a:r>
              <a:rPr dirty="0" sz="4200" spc="190" i="1">
                <a:solidFill>
                  <a:srgbClr val="1FDAC6"/>
                </a:solidFill>
                <a:latin typeface="Cambria"/>
                <a:cs typeface="Cambria"/>
              </a:rPr>
              <a:t>Benefits </a:t>
            </a:r>
            <a:r>
              <a:rPr dirty="0" sz="4200" spc="120" i="1">
                <a:solidFill>
                  <a:srgbClr val="1FDAC6"/>
                </a:solidFill>
                <a:latin typeface="Cambria"/>
                <a:cs typeface="Cambria"/>
              </a:rPr>
              <a:t>of  </a:t>
            </a:r>
            <a:r>
              <a:rPr dirty="0" sz="4200" spc="450" i="1">
                <a:solidFill>
                  <a:srgbClr val="1FDAC6"/>
                </a:solidFill>
                <a:latin typeface="Cambria"/>
                <a:cs typeface="Cambria"/>
              </a:rPr>
              <a:t>Gig </a:t>
            </a:r>
            <a:r>
              <a:rPr dirty="0" sz="4200" spc="254" i="1">
                <a:solidFill>
                  <a:srgbClr val="1FDAC6"/>
                </a:solidFill>
                <a:latin typeface="Cambria"/>
                <a:cs typeface="Cambria"/>
              </a:rPr>
              <a:t>Economy  </a:t>
            </a:r>
            <a:r>
              <a:rPr dirty="0" sz="4200" spc="155" i="1">
                <a:solidFill>
                  <a:srgbClr val="1FDAC6"/>
                </a:solidFill>
                <a:latin typeface="Cambria"/>
                <a:cs typeface="Cambria"/>
              </a:rPr>
              <a:t>for</a:t>
            </a:r>
            <a:r>
              <a:rPr dirty="0" sz="4200" spc="165" i="1">
                <a:solidFill>
                  <a:srgbClr val="1FDAC6"/>
                </a:solidFill>
                <a:latin typeface="Cambria"/>
                <a:cs typeface="Cambria"/>
              </a:rPr>
              <a:t> </a:t>
            </a:r>
            <a:r>
              <a:rPr dirty="0" sz="4200" spc="155" i="1">
                <a:solidFill>
                  <a:srgbClr val="1FDAC6"/>
                </a:solidFill>
                <a:latin typeface="Cambria"/>
                <a:cs typeface="Cambria"/>
              </a:rPr>
              <a:t>companies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95479"/>
            <a:ext cx="125285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2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7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-55" i="1">
                <a:solidFill>
                  <a:srgbClr val="1FDAC6"/>
                </a:solidFill>
                <a:latin typeface="Calibri"/>
                <a:cs typeface="Calibri"/>
              </a:rPr>
              <a:t>.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0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5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-55" i="1">
                <a:solidFill>
                  <a:srgbClr val="1FDAC6"/>
                </a:solidFill>
                <a:latin typeface="Calibri"/>
                <a:cs typeface="Calibri"/>
              </a:rPr>
              <a:t>.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2</a:t>
            </a:r>
            <a:r>
              <a:rPr dirty="0" sz="1400" spc="-45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0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1</a:t>
            </a:r>
            <a:r>
              <a:rPr dirty="0" sz="1400" spc="-50" i="1">
                <a:solidFill>
                  <a:srgbClr val="1FDAC6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1FDAC6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819900"/>
            <a:ext cx="9753600" cy="495300"/>
          </a:xfrm>
          <a:custGeom>
            <a:avLst/>
            <a:gdLst/>
            <a:ahLst/>
            <a:cxnLst/>
            <a:rect l="l" t="t" r="r" b="b"/>
            <a:pathLst>
              <a:path w="9753600" h="495300">
                <a:moveTo>
                  <a:pt x="0" y="495299"/>
                </a:moveTo>
                <a:lnTo>
                  <a:pt x="9753599" y="495299"/>
                </a:lnTo>
                <a:lnTo>
                  <a:pt x="9753599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33025" y="1700367"/>
            <a:ext cx="0" cy="4086225"/>
          </a:xfrm>
          <a:custGeom>
            <a:avLst/>
            <a:gdLst/>
            <a:ahLst/>
            <a:cxnLst/>
            <a:rect l="l" t="t" r="r" b="b"/>
            <a:pathLst>
              <a:path w="0" h="4086225">
                <a:moveTo>
                  <a:pt x="0" y="0"/>
                </a:moveTo>
                <a:lnTo>
                  <a:pt x="0" y="4086224"/>
                </a:lnTo>
              </a:path>
            </a:pathLst>
          </a:custGeom>
          <a:ln w="666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78293" y="1640271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58516" y="253397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58516" y="3657600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06950" y="1620979"/>
            <a:ext cx="1988820" cy="3479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42365" algn="l"/>
              </a:tabLst>
            </a:pPr>
            <a:r>
              <a:rPr dirty="0" sz="2100" spc="-195" b="1" i="0">
                <a:latin typeface="Arial"/>
                <a:cs typeface="Arial"/>
              </a:rPr>
              <a:t>L </a:t>
            </a:r>
            <a:r>
              <a:rPr dirty="0" sz="2100" spc="-85" b="1" i="0">
                <a:latin typeface="Arial"/>
                <a:cs typeface="Arial"/>
              </a:rPr>
              <a:t>o </a:t>
            </a:r>
            <a:r>
              <a:rPr dirty="0" sz="2100" spc="35" b="1" i="0">
                <a:latin typeface="Arial"/>
                <a:cs typeface="Arial"/>
              </a:rPr>
              <a:t>w</a:t>
            </a:r>
            <a:r>
              <a:rPr dirty="0" sz="2100" spc="-210" b="1" i="0">
                <a:latin typeface="Arial"/>
                <a:cs typeface="Arial"/>
              </a:rPr>
              <a:t> </a:t>
            </a:r>
            <a:r>
              <a:rPr dirty="0" sz="2100" spc="-40" b="1" i="0">
                <a:latin typeface="Arial"/>
                <a:cs typeface="Arial"/>
              </a:rPr>
              <a:t>e</a:t>
            </a:r>
            <a:r>
              <a:rPr dirty="0" sz="2100" spc="-165" b="1" i="0">
                <a:latin typeface="Arial"/>
                <a:cs typeface="Arial"/>
              </a:rPr>
              <a:t> </a:t>
            </a:r>
            <a:r>
              <a:rPr dirty="0" sz="2100" spc="45" b="1" i="0">
                <a:latin typeface="Arial"/>
                <a:cs typeface="Arial"/>
              </a:rPr>
              <a:t>r	</a:t>
            </a:r>
            <a:r>
              <a:rPr dirty="0" sz="2100" spc="-165" b="1" i="0">
                <a:latin typeface="Arial"/>
                <a:cs typeface="Arial"/>
              </a:rPr>
              <a:t>c </a:t>
            </a:r>
            <a:r>
              <a:rPr dirty="0" sz="2100" spc="-85" b="1" i="0">
                <a:latin typeface="Arial"/>
                <a:cs typeface="Arial"/>
              </a:rPr>
              <a:t>o </a:t>
            </a:r>
            <a:r>
              <a:rPr dirty="0" sz="2100" spc="-245" b="1" i="0">
                <a:latin typeface="Arial"/>
                <a:cs typeface="Arial"/>
              </a:rPr>
              <a:t>s </a:t>
            </a:r>
            <a:r>
              <a:rPr dirty="0" sz="2100" spc="114" b="1" i="0">
                <a:latin typeface="Arial"/>
                <a:cs typeface="Arial"/>
              </a:rPr>
              <a:t>t</a:t>
            </a:r>
            <a:r>
              <a:rPr dirty="0" sz="2100" spc="-245" b="1" i="0">
                <a:latin typeface="Arial"/>
                <a:cs typeface="Arial"/>
              </a:rPr>
              <a:t> 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6950" y="2441394"/>
            <a:ext cx="3706495" cy="35071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88645">
              <a:lnSpc>
                <a:spcPct val="119000"/>
              </a:lnSpc>
              <a:spcBef>
                <a:spcPts val="95"/>
              </a:spcBef>
              <a:tabLst>
                <a:tab pos="1231265" algn="l"/>
                <a:tab pos="1690370" algn="l"/>
                <a:tab pos="2555875" algn="l"/>
              </a:tabLst>
            </a:pPr>
            <a:r>
              <a:rPr dirty="0" sz="2100" spc="-270" b="1">
                <a:solidFill>
                  <a:srgbClr val="1FDAC6"/>
                </a:solidFill>
                <a:latin typeface="Arial"/>
                <a:cs typeface="Arial"/>
              </a:rPr>
              <a:t>S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 </a:t>
            </a:r>
            <a:r>
              <a:rPr dirty="0" sz="2100" spc="-45" b="1">
                <a:solidFill>
                  <a:srgbClr val="1FDAC6"/>
                </a:solidFill>
                <a:latin typeface="Arial"/>
                <a:cs typeface="Arial"/>
              </a:rPr>
              <a:t>v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2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90" b="1">
                <a:solidFill>
                  <a:srgbClr val="1FDAC6"/>
                </a:solidFill>
                <a:latin typeface="Arial"/>
                <a:cs typeface="Arial"/>
              </a:rPr>
              <a:t>g	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0" b="1">
                <a:solidFill>
                  <a:srgbClr val="1FDAC6"/>
                </a:solidFill>
                <a:latin typeface="Arial"/>
                <a:cs typeface="Arial"/>
              </a:rPr>
              <a:t>f	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44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m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	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35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d 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u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c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274955">
              <a:lnSpc>
                <a:spcPct val="119000"/>
              </a:lnSpc>
              <a:tabLst>
                <a:tab pos="1957070" algn="l"/>
                <a:tab pos="2579370" algn="l"/>
              </a:tabLst>
            </a:pPr>
            <a:r>
              <a:rPr dirty="0" sz="2100" spc="-20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0" b="1">
                <a:solidFill>
                  <a:srgbClr val="1FDAC6"/>
                </a:solidFill>
                <a:latin typeface="Arial"/>
                <a:cs typeface="Arial"/>
              </a:rPr>
              <a:t>f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0" b="1">
                <a:solidFill>
                  <a:srgbClr val="1FDAC6"/>
                </a:solidFill>
                <a:latin typeface="Arial"/>
                <a:cs typeface="Arial"/>
              </a:rPr>
              <a:t>f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d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b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l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	</a:t>
            </a:r>
            <a:r>
              <a:rPr dirty="0" sz="2100" spc="40" b="1">
                <a:solidFill>
                  <a:srgbClr val="1FDAC6"/>
                </a:solidFill>
                <a:latin typeface="Arial"/>
                <a:cs typeface="Arial"/>
              </a:rPr>
              <a:t>f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	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m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l</a:t>
            </a:r>
            <a:r>
              <a:rPr dirty="0" sz="2100" spc="-34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l  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c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m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p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  <a:p>
            <a:pPr marL="69850" marR="5080">
              <a:lnSpc>
                <a:spcPct val="119000"/>
              </a:lnSpc>
              <a:spcBef>
                <a:spcPts val="1540"/>
              </a:spcBef>
              <a:tabLst>
                <a:tab pos="637540" algn="l"/>
                <a:tab pos="1549400" algn="l"/>
                <a:tab pos="2018664" algn="l"/>
                <a:tab pos="2836545" algn="l"/>
              </a:tabLst>
            </a:pPr>
            <a:r>
              <a:rPr dirty="0" sz="2100" spc="80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	n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d	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	</a:t>
            </a:r>
            <a:r>
              <a:rPr dirty="0" sz="2100" spc="-190" b="1">
                <a:solidFill>
                  <a:srgbClr val="1FDAC6"/>
                </a:solidFill>
                <a:latin typeface="Arial"/>
                <a:cs typeface="Arial"/>
              </a:rPr>
              <a:t>g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3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5" b="1">
                <a:solidFill>
                  <a:srgbClr val="1FDAC6"/>
                </a:solidFill>
                <a:latin typeface="Arial"/>
                <a:cs typeface="Arial"/>
              </a:rPr>
              <a:t>v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	e</a:t>
            </a:r>
            <a:r>
              <a:rPr dirty="0" sz="2100" spc="-18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30" b="1">
                <a:solidFill>
                  <a:srgbClr val="1FDAC6"/>
                </a:solidFill>
                <a:latin typeface="Arial"/>
                <a:cs typeface="Arial"/>
              </a:rPr>
              <a:t>x</a:t>
            </a:r>
            <a:r>
              <a:rPr dirty="0" sz="2100" spc="-19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8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5" b="1">
                <a:solidFill>
                  <a:srgbClr val="1FDAC6"/>
                </a:solidFill>
                <a:latin typeface="Arial"/>
                <a:cs typeface="Arial"/>
              </a:rPr>
              <a:t>r</a:t>
            </a:r>
            <a:r>
              <a:rPr dirty="0" sz="2100" spc="-19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  </a:t>
            </a:r>
            <a:r>
              <a:rPr dirty="0" sz="2100" spc="-80" b="1">
                <a:solidFill>
                  <a:srgbClr val="1FDAC6"/>
                </a:solidFill>
                <a:latin typeface="Arial"/>
                <a:cs typeface="Arial"/>
              </a:rPr>
              <a:t>b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0" b="1">
                <a:solidFill>
                  <a:srgbClr val="1FDAC6"/>
                </a:solidFill>
                <a:latin typeface="Arial"/>
                <a:cs typeface="Arial"/>
              </a:rPr>
              <a:t>f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17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114" b="1">
                <a:solidFill>
                  <a:srgbClr val="1FDAC6"/>
                </a:solidFill>
                <a:latin typeface="Arial"/>
                <a:cs typeface="Arial"/>
              </a:rPr>
              <a:t>t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245" b="1">
                <a:solidFill>
                  <a:srgbClr val="1FDAC6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31265" algn="l"/>
                <a:tab pos="1690370" algn="l"/>
              </a:tabLst>
            </a:pPr>
            <a:r>
              <a:rPr dirty="0" sz="2100" spc="-270" b="1">
                <a:solidFill>
                  <a:srgbClr val="1FDAC6"/>
                </a:solidFill>
                <a:latin typeface="Arial"/>
                <a:cs typeface="Arial"/>
              </a:rPr>
              <a:t>S </a:t>
            </a:r>
            <a:r>
              <a:rPr dirty="0" sz="2100" spc="-65" b="1">
                <a:solidFill>
                  <a:srgbClr val="1FDAC6"/>
                </a:solidFill>
                <a:latin typeface="Arial"/>
                <a:cs typeface="Arial"/>
              </a:rPr>
              <a:t>a </a:t>
            </a:r>
            <a:r>
              <a:rPr dirty="0" sz="2100" spc="-45" b="1">
                <a:solidFill>
                  <a:srgbClr val="1FDAC6"/>
                </a:solidFill>
                <a:latin typeface="Arial"/>
                <a:cs typeface="Arial"/>
              </a:rPr>
              <a:t>v </a:t>
            </a:r>
            <a:r>
              <a:rPr dirty="0" sz="2100" spc="-15" b="1">
                <a:solidFill>
                  <a:srgbClr val="1FDAC6"/>
                </a:solidFill>
                <a:latin typeface="Arial"/>
                <a:cs typeface="Arial"/>
              </a:rPr>
              <a:t>i</a:t>
            </a:r>
            <a:r>
              <a:rPr dirty="0" sz="2100" spc="-27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n</a:t>
            </a:r>
            <a:r>
              <a:rPr dirty="0" sz="2100" spc="-160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190" b="1">
                <a:solidFill>
                  <a:srgbClr val="1FDAC6"/>
                </a:solidFill>
                <a:latin typeface="Arial"/>
                <a:cs typeface="Arial"/>
              </a:rPr>
              <a:t>g	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</a:t>
            </a:r>
            <a:r>
              <a:rPr dirty="0" sz="2100" spc="-16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40" b="1">
                <a:solidFill>
                  <a:srgbClr val="1FDAC6"/>
                </a:solidFill>
                <a:latin typeface="Arial"/>
                <a:cs typeface="Arial"/>
              </a:rPr>
              <a:t>f	</a:t>
            </a:r>
            <a:r>
              <a:rPr dirty="0" sz="2100" spc="-90" b="1">
                <a:solidFill>
                  <a:srgbClr val="1FDAC6"/>
                </a:solidFill>
                <a:latin typeface="Arial"/>
                <a:cs typeface="Arial"/>
              </a:rPr>
              <a:t>m </a:t>
            </a:r>
            <a:r>
              <a:rPr dirty="0" sz="2100" spc="-85" b="1">
                <a:solidFill>
                  <a:srgbClr val="1FDAC6"/>
                </a:solidFill>
                <a:latin typeface="Arial"/>
                <a:cs typeface="Arial"/>
              </a:rPr>
              <a:t>o n </a:t>
            </a:r>
            <a:r>
              <a:rPr dirty="0" sz="2100" spc="-40" b="1">
                <a:solidFill>
                  <a:srgbClr val="1FDAC6"/>
                </a:solidFill>
                <a:latin typeface="Arial"/>
                <a:cs typeface="Arial"/>
              </a:rPr>
              <a:t>e</a:t>
            </a:r>
            <a:r>
              <a:rPr dirty="0" sz="2100" spc="-415" b="1">
                <a:solidFill>
                  <a:srgbClr val="1FDAC6"/>
                </a:solidFill>
                <a:latin typeface="Arial"/>
                <a:cs typeface="Arial"/>
              </a:rPr>
              <a:t> </a:t>
            </a:r>
            <a:r>
              <a:rPr dirty="0" sz="2100" spc="-45" b="1">
                <a:solidFill>
                  <a:srgbClr val="1FDAC6"/>
                </a:solidFill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64841" y="4615073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64841" y="5600799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7" y="333375"/>
                </a:moveTo>
                <a:lnTo>
                  <a:pt x="118372" y="326237"/>
                </a:lnTo>
                <a:lnTo>
                  <a:pt x="74063" y="305309"/>
                </a:lnTo>
                <a:lnTo>
                  <a:pt x="37771" y="272381"/>
                </a:lnTo>
                <a:lnTo>
                  <a:pt x="12688" y="230476"/>
                </a:lnTo>
                <a:lnTo>
                  <a:pt x="793" y="183107"/>
                </a:lnTo>
                <a:lnTo>
                  <a:pt x="0" y="166687"/>
                </a:lnTo>
                <a:lnTo>
                  <a:pt x="793" y="150267"/>
                </a:lnTo>
                <a:lnTo>
                  <a:pt x="12688" y="102898"/>
                </a:lnTo>
                <a:lnTo>
                  <a:pt x="37771" y="60993"/>
                </a:lnTo>
                <a:lnTo>
                  <a:pt x="74063" y="28065"/>
                </a:lnTo>
                <a:lnTo>
                  <a:pt x="118372" y="7137"/>
                </a:lnTo>
                <a:lnTo>
                  <a:pt x="166687" y="0"/>
                </a:lnTo>
                <a:lnTo>
                  <a:pt x="183107" y="793"/>
                </a:lnTo>
                <a:lnTo>
                  <a:pt x="230476" y="12688"/>
                </a:lnTo>
                <a:lnTo>
                  <a:pt x="272381" y="37771"/>
                </a:lnTo>
                <a:lnTo>
                  <a:pt x="305309" y="74063"/>
                </a:lnTo>
                <a:lnTo>
                  <a:pt x="326237" y="118372"/>
                </a:lnTo>
                <a:lnTo>
                  <a:pt x="333375" y="166687"/>
                </a:lnTo>
                <a:lnTo>
                  <a:pt x="332581" y="183107"/>
                </a:lnTo>
                <a:lnTo>
                  <a:pt x="320686" y="230476"/>
                </a:lnTo>
                <a:lnTo>
                  <a:pt x="295603" y="272381"/>
                </a:lnTo>
                <a:lnTo>
                  <a:pt x="259311" y="305309"/>
                </a:lnTo>
                <a:lnTo>
                  <a:pt x="215002" y="326237"/>
                </a:lnTo>
                <a:lnTo>
                  <a:pt x="166687" y="333375"/>
                </a:lnTo>
                <a:close/>
              </a:path>
            </a:pathLst>
          </a:custGeom>
          <a:solidFill>
            <a:srgbClr val="1FDA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Pratibha Hotwani</dc:creator>
  <cp:keywords>DADbB1yTpOY,BAChwTxmT2w</cp:keywords>
  <dc:title>GIG ECONOMY</dc:title>
  <dcterms:created xsi:type="dcterms:W3CDTF">2019-05-26T15:45:27Z</dcterms:created>
  <dcterms:modified xsi:type="dcterms:W3CDTF">2019-05-26T15:45:27Z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2019-05-26T00:00:00Z</vt:filetime>
  </property>
  <property fmtid="{D5CDD505-2E9C-101B-9397-08002B2CF9AE}" pid="3" name="Creator">
    <vt:lpwstr>Canva</vt:lpwstr>
  </property>
  <property fmtid="{D5CDD505-2E9C-101B-9397-08002B2CF9AE}" pid="4" name="LastSaved">
    <vt:filetime>2019-05-26T00:00:00Z</vt:filetime>
  </property>
</Properties>
</file>