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0"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80603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1457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05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7372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89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76587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412219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208007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02952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C7C96-090C-4482-9B4F-5A2CCA0BCF34}"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82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4389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C7C96-090C-4482-9B4F-5A2CCA0BCF34}"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0890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C7C96-090C-4482-9B4F-5A2CCA0BCF34}"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1863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C7C96-090C-4482-9B4F-5A2CCA0BCF34}"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638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1182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C7C96-090C-4482-9B4F-5A2CCA0BCF34}"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CEECFB-838F-4EA8-B4CF-ED7AA82B6897}" type="slidenum">
              <a:rPr lang="en-IN" smtClean="0"/>
              <a:t>‹#›</a:t>
            </a:fld>
            <a:endParaRPr lang="en-IN"/>
          </a:p>
        </p:txBody>
      </p:sp>
    </p:spTree>
    <p:extLst>
      <p:ext uri="{BB962C8B-B14F-4D97-AF65-F5344CB8AC3E}">
        <p14:creationId xmlns:p14="http://schemas.microsoft.com/office/powerpoint/2010/main" val="38753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C7C96-090C-4482-9B4F-5A2CCA0BCF34}" type="datetimeFigureOut">
              <a:rPr lang="en-IN" smtClean="0"/>
              <a:t>18-10-2023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CEECFB-838F-4EA8-B4CF-ED7AA82B6897}" type="slidenum">
              <a:rPr lang="en-IN" smtClean="0"/>
              <a:t>‹#›</a:t>
            </a:fld>
            <a:endParaRPr lang="en-IN"/>
          </a:p>
        </p:txBody>
      </p:sp>
    </p:spTree>
    <p:extLst>
      <p:ext uri="{BB962C8B-B14F-4D97-AF65-F5344CB8AC3E}">
        <p14:creationId xmlns:p14="http://schemas.microsoft.com/office/powerpoint/2010/main" val="10250787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ED98-0FA3-C8ED-AAFD-B1E8DAE09965}"/>
              </a:ext>
            </a:extLst>
          </p:cNvPr>
          <p:cNvSpPr>
            <a:spLocks noGrp="1"/>
          </p:cNvSpPr>
          <p:nvPr>
            <p:ph type="ctrTitle"/>
          </p:nvPr>
        </p:nvSpPr>
        <p:spPr>
          <a:xfrm>
            <a:off x="2349430" y="-415139"/>
            <a:ext cx="8637073" cy="2434871"/>
          </a:xfrm>
        </p:spPr>
        <p:txBody>
          <a:bodyPr>
            <a:noAutofit/>
          </a:bodyPr>
          <a:lstStyle/>
          <a:p>
            <a:r>
              <a:rPr lang="en-IN" sz="4000" b="1" dirty="0">
                <a:latin typeface="Arial Black" panose="020B0A04020102020204" pitchFamily="34" charset="0"/>
              </a:rPr>
              <a:t>GOVERNMENT COLLEGE OF ENGINEERING</a:t>
            </a:r>
            <a:br>
              <a:rPr lang="en-IN" sz="4000" b="1" dirty="0">
                <a:latin typeface="Arial Black" panose="020B0A04020102020204" pitchFamily="34" charset="0"/>
              </a:rPr>
            </a:br>
            <a:r>
              <a:rPr lang="en-IN" sz="4000" b="1" dirty="0">
                <a:latin typeface="Arial Black" panose="020B0A04020102020204" pitchFamily="34" charset="0"/>
              </a:rPr>
              <a:t>BARGUR (AUTONOMOUS)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8EAE172-2BF2-393A-893D-038459546CBF}"/>
              </a:ext>
            </a:extLst>
          </p:cNvPr>
          <p:cNvSpPr>
            <a:spLocks noGrp="1"/>
          </p:cNvSpPr>
          <p:nvPr>
            <p:ph type="subTitle" idx="1"/>
          </p:nvPr>
        </p:nvSpPr>
        <p:spPr>
          <a:xfrm>
            <a:off x="1199535" y="2163097"/>
            <a:ext cx="10186220" cy="3873909"/>
          </a:xfrm>
        </p:spPr>
        <p:txBody>
          <a:bodyPr>
            <a:normAutofit/>
          </a:bodyPr>
          <a:lstStyle/>
          <a:p>
            <a:r>
              <a:rPr lang="en-US" sz="2000" b="1" dirty="0">
                <a:latin typeface="Arial" panose="020B0604020202020204" pitchFamily="34" charset="0"/>
                <a:cs typeface="Arial" panose="020B0604020202020204" pitchFamily="34" charset="0"/>
              </a:rPr>
              <a:t>PROJECT TITLE:</a:t>
            </a:r>
            <a:r>
              <a:rPr lang="en-US" sz="24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BIG DATA ANALYSIS WITH IBM CLOUD DATABASES</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Team Members:</a:t>
            </a:r>
          </a:p>
          <a:p>
            <a:pPr>
              <a:lnSpc>
                <a:spcPct val="107000"/>
              </a:lnSpc>
              <a:spcAft>
                <a:spcPts val="800"/>
              </a:spcAft>
              <a:tabLst>
                <a:tab pos="1288415" algn="l"/>
              </a:tabLst>
            </a:pPr>
            <a:r>
              <a:rPr lang="en-US" sz="2000" b="1" dirty="0">
                <a:latin typeface="Arial" panose="020B0604020202020204" pitchFamily="34" charset="0"/>
                <a:cs typeface="Arial" panose="020B0604020202020204" pitchFamily="34"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INDHUPRIYA 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KAVIYAPRIYA 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LAVANYA 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PRATIBHA 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SAMISHA V.</a:t>
            </a: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23C945-07E1-AF79-CD03-7F27A52067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89666" y="509312"/>
            <a:ext cx="1038860" cy="1054735"/>
          </a:xfrm>
          <a:prstGeom prst="rect">
            <a:avLst/>
          </a:prstGeom>
        </p:spPr>
      </p:pic>
    </p:spTree>
    <p:extLst>
      <p:ext uri="{BB962C8B-B14F-4D97-AF65-F5344CB8AC3E}">
        <p14:creationId xmlns:p14="http://schemas.microsoft.com/office/powerpoint/2010/main" val="37282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89BD-BE9B-24E9-0009-CEF01A20497E}"/>
              </a:ext>
            </a:extLst>
          </p:cNvPr>
          <p:cNvSpPr>
            <a:spLocks noGrp="1"/>
          </p:cNvSpPr>
          <p:nvPr>
            <p:ph type="title"/>
          </p:nvPr>
        </p:nvSpPr>
        <p:spPr>
          <a:xfrm>
            <a:off x="2235251" y="259299"/>
            <a:ext cx="8911687" cy="1280890"/>
          </a:xfrm>
        </p:spPr>
        <p:txBody>
          <a:bodyPr/>
          <a:lstStyle/>
          <a:p>
            <a:r>
              <a:rPr lang="en-US" dirty="0">
                <a:latin typeface="Arial Black" panose="020B0A04020102020204" pitchFamily="34" charset="0"/>
              </a:rPr>
              <a:t>MAPPER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9A47BD4-F29B-0974-74F7-D65806ABDFDA}"/>
              </a:ext>
            </a:extLst>
          </p:cNvPr>
          <p:cNvSpPr>
            <a:spLocks noGrp="1"/>
          </p:cNvSpPr>
          <p:nvPr>
            <p:ph idx="1"/>
          </p:nvPr>
        </p:nvSpPr>
        <p:spPr>
          <a:xfrm>
            <a:off x="1887409" y="969918"/>
            <a:ext cx="8915400" cy="3777622"/>
          </a:xfrm>
        </p:spPr>
        <p:txBody>
          <a:bodyPr>
            <a:noAutofit/>
          </a:bodyPr>
          <a:lstStyle/>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import </a:t>
            </a:r>
            <a:r>
              <a:rPr lang="en-IN" sz="2400" b="1" dirty="0" err="1">
                <a:latin typeface="Calibri" panose="020F0502020204030204" pitchFamily="34" charset="0"/>
                <a:ea typeface="Calibri" panose="020F0502020204030204" pitchFamily="34" charset="0"/>
                <a:cs typeface="Calibri" panose="020F0502020204030204" pitchFamily="34" charset="0"/>
              </a:rPr>
              <a:t>org.apache.hadoop.io.LongWritable</a:t>
            </a:r>
            <a:r>
              <a:rPr lang="en-IN" sz="2400"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Import </a:t>
            </a:r>
            <a:r>
              <a:rPr lang="en-IN" sz="2400" b="1" dirty="0" err="1">
                <a:latin typeface="Calibri" panose="020F0502020204030204" pitchFamily="34" charset="0"/>
                <a:ea typeface="Calibri" panose="020F0502020204030204" pitchFamily="34" charset="0"/>
                <a:cs typeface="Calibri" panose="020F0502020204030204" pitchFamily="34" charset="0"/>
              </a:rPr>
              <a:t>org.apache.hadoop.io.Text</a:t>
            </a:r>
            <a:r>
              <a:rPr lang="en-IN" sz="2400"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import </a:t>
            </a:r>
            <a:r>
              <a:rPr lang="en-IN" sz="2400" b="1" dirty="0" err="1">
                <a:latin typeface="Calibri" panose="020F0502020204030204" pitchFamily="34" charset="0"/>
                <a:ea typeface="Calibri" panose="020F0502020204030204" pitchFamily="34" charset="0"/>
                <a:cs typeface="Calibri" panose="020F0502020204030204" pitchFamily="34" charset="0"/>
              </a:rPr>
              <a:t>org.apache.hadoop.mapreduce.Mapper</a:t>
            </a:r>
            <a:r>
              <a:rPr lang="en-IN" sz="2400"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public class </a:t>
            </a:r>
            <a:r>
              <a:rPr lang="en-IN" sz="2400" b="1" dirty="0" err="1">
                <a:latin typeface="Calibri" panose="020F0502020204030204" pitchFamily="34" charset="0"/>
                <a:ea typeface="Calibri" panose="020F0502020204030204" pitchFamily="34" charset="0"/>
                <a:cs typeface="Calibri" panose="020F0502020204030204" pitchFamily="34" charset="0"/>
              </a:rPr>
              <a:t>MyMapper</a:t>
            </a:r>
            <a:r>
              <a:rPr lang="en-IN" sz="2400" b="1" dirty="0">
                <a:latin typeface="Calibri" panose="020F0502020204030204" pitchFamily="34" charset="0"/>
                <a:ea typeface="Calibri" panose="020F0502020204030204" pitchFamily="34" charset="0"/>
                <a:cs typeface="Calibri" panose="020F0502020204030204" pitchFamily="34" charset="0"/>
              </a:rPr>
              <a:t> extends Mapper&lt;</a:t>
            </a:r>
            <a:r>
              <a:rPr lang="en-IN" sz="2400" b="1" dirty="0" err="1">
                <a:latin typeface="Calibri" panose="020F0502020204030204" pitchFamily="34" charset="0"/>
                <a:ea typeface="Calibri" panose="020F0502020204030204" pitchFamily="34" charset="0"/>
                <a:cs typeface="Calibri" panose="020F0502020204030204" pitchFamily="34" charset="0"/>
              </a:rPr>
              <a:t>LongWritable</a:t>
            </a:r>
            <a:r>
              <a:rPr lang="en-IN" sz="2400" b="1" dirty="0">
                <a:latin typeface="Calibri" panose="020F0502020204030204" pitchFamily="34" charset="0"/>
                <a:ea typeface="Calibri" panose="020F0502020204030204" pitchFamily="34" charset="0"/>
                <a:cs typeface="Calibri" panose="020F0502020204030204" pitchFamily="34" charset="0"/>
              </a:rPr>
              <a:t>, Text, Text, </a:t>
            </a:r>
            <a:r>
              <a:rPr lang="en-IN" sz="2400" b="1" dirty="0" err="1">
                <a:latin typeface="Calibri" panose="020F0502020204030204" pitchFamily="34" charset="0"/>
                <a:ea typeface="Calibri" panose="020F0502020204030204" pitchFamily="34" charset="0"/>
                <a:cs typeface="Calibri" panose="020F0502020204030204" pitchFamily="34" charset="0"/>
              </a:rPr>
              <a:t>IntWritable</a:t>
            </a:r>
            <a:r>
              <a:rPr lang="en-IN" sz="2400" b="1" dirty="0">
                <a:latin typeface="Calibri" panose="020F0502020204030204" pitchFamily="34" charset="0"/>
                <a:ea typeface="Calibri" panose="020F0502020204030204" pitchFamily="34" charset="0"/>
                <a:cs typeface="Calibri" panose="020F0502020204030204" pitchFamily="34" charset="0"/>
              </a:rPr>
              <a:t>&gt; {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public void map(</a:t>
            </a:r>
            <a:r>
              <a:rPr lang="en-IN" sz="2400" b="1" dirty="0" err="1">
                <a:latin typeface="Calibri" panose="020F0502020204030204" pitchFamily="34" charset="0"/>
                <a:ea typeface="Calibri" panose="020F0502020204030204" pitchFamily="34" charset="0"/>
                <a:cs typeface="Calibri" panose="020F0502020204030204" pitchFamily="34" charset="0"/>
              </a:rPr>
              <a:t>LongWritable</a:t>
            </a:r>
            <a:r>
              <a:rPr lang="en-IN" sz="2400" b="1" dirty="0">
                <a:latin typeface="Calibri" panose="020F0502020204030204" pitchFamily="34" charset="0"/>
                <a:ea typeface="Calibri" panose="020F0502020204030204" pitchFamily="34" charset="0"/>
                <a:cs typeface="Calibri" panose="020F0502020204030204" pitchFamily="34" charset="0"/>
              </a:rPr>
              <a:t> key, Text value, Context context) throws </a:t>
            </a:r>
            <a:r>
              <a:rPr lang="en-IN" sz="2400" b="1" dirty="0" err="1">
                <a:latin typeface="Calibri" panose="020F0502020204030204" pitchFamily="34" charset="0"/>
                <a:ea typeface="Calibri" panose="020F0502020204030204" pitchFamily="34" charset="0"/>
                <a:cs typeface="Calibri" panose="020F0502020204030204" pitchFamily="34" charset="0"/>
              </a:rPr>
              <a:t>IOException</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2400" b="1" dirty="0" err="1">
                <a:latin typeface="Calibri" panose="020F0502020204030204" pitchFamily="34" charset="0"/>
                <a:ea typeface="Calibri" panose="020F0502020204030204" pitchFamily="34" charset="0"/>
                <a:cs typeface="Calibri" panose="020F0502020204030204" pitchFamily="34" charset="0"/>
              </a:rPr>
              <a:t>InterruptedException</a:t>
            </a:r>
            <a:r>
              <a:rPr lang="en-IN" sz="24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String line = </a:t>
            </a:r>
            <a:r>
              <a:rPr lang="en-IN" sz="2400" b="1" dirty="0" err="1">
                <a:latin typeface="Calibri" panose="020F0502020204030204" pitchFamily="34" charset="0"/>
                <a:ea typeface="Calibri" panose="020F0502020204030204" pitchFamily="34" charset="0"/>
                <a:cs typeface="Calibri" panose="020F0502020204030204" pitchFamily="34" charset="0"/>
              </a:rPr>
              <a:t>value.toString</a:t>
            </a:r>
            <a:r>
              <a:rPr lang="en-IN" sz="24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 String[] words = </a:t>
            </a:r>
            <a:r>
              <a:rPr lang="en-IN" sz="2400" b="1" dirty="0" err="1">
                <a:latin typeface="Calibri" panose="020F0502020204030204" pitchFamily="34" charset="0"/>
                <a:ea typeface="Calibri" panose="020F0502020204030204" pitchFamily="34" charset="0"/>
                <a:cs typeface="Calibri" panose="020F0502020204030204" pitchFamily="34" charset="0"/>
              </a:rPr>
              <a:t>line.split</a:t>
            </a:r>
            <a:r>
              <a:rPr lang="en-IN" sz="2400" b="1" dirty="0">
                <a:latin typeface="Calibri" panose="020F0502020204030204" pitchFamily="34" charset="0"/>
                <a:ea typeface="Calibri" panose="020F0502020204030204" pitchFamily="34" charset="0"/>
                <a:cs typeface="Calibri" panose="020F0502020204030204" pitchFamily="34" charset="0"/>
              </a:rPr>
              <a:t>(" ");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 for (String word : words) {            </a:t>
            </a:r>
          </a:p>
          <a:p>
            <a:pPr marL="0" indent="0">
              <a:buNone/>
            </a:pPr>
            <a:r>
              <a:rPr lang="en-IN" sz="2400" b="1" dirty="0" err="1">
                <a:latin typeface="Calibri" panose="020F0502020204030204" pitchFamily="34" charset="0"/>
                <a:ea typeface="Calibri" panose="020F0502020204030204" pitchFamily="34" charset="0"/>
                <a:cs typeface="Calibri" panose="020F0502020204030204" pitchFamily="34" charset="0"/>
              </a:rPr>
              <a:t>context.write</a:t>
            </a:r>
            <a:r>
              <a:rPr lang="en-IN" sz="2400" b="1" dirty="0">
                <a:latin typeface="Calibri" panose="020F0502020204030204" pitchFamily="34" charset="0"/>
                <a:ea typeface="Calibri" panose="020F0502020204030204" pitchFamily="34" charset="0"/>
                <a:cs typeface="Calibri" panose="020F0502020204030204" pitchFamily="34" charset="0"/>
              </a:rPr>
              <a:t>(new Text(word), new </a:t>
            </a:r>
            <a:r>
              <a:rPr lang="en-IN" sz="2400" b="1" dirty="0" err="1">
                <a:latin typeface="Calibri" panose="020F0502020204030204" pitchFamily="34" charset="0"/>
                <a:ea typeface="Calibri" panose="020F0502020204030204" pitchFamily="34" charset="0"/>
                <a:cs typeface="Calibri" panose="020F0502020204030204" pitchFamily="34" charset="0"/>
              </a:rPr>
              <a:t>IntWritable</a:t>
            </a:r>
            <a:r>
              <a:rPr lang="en-IN" sz="2400" b="1" dirty="0">
                <a:latin typeface="Calibri" panose="020F0502020204030204" pitchFamily="34" charset="0"/>
                <a:ea typeface="Calibri" panose="020F0502020204030204" pitchFamily="34" charset="0"/>
                <a:cs typeface="Calibri" panose="020F0502020204030204" pitchFamily="34" charset="0"/>
              </a:rPr>
              <a:t>(1));       </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123166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9857-925B-F653-1293-FE65E1B09025}"/>
              </a:ext>
            </a:extLst>
          </p:cNvPr>
          <p:cNvSpPr>
            <a:spLocks noGrp="1"/>
          </p:cNvSpPr>
          <p:nvPr>
            <p:ph type="title"/>
          </p:nvPr>
        </p:nvSpPr>
        <p:spPr>
          <a:xfrm>
            <a:off x="2170138" y="299646"/>
            <a:ext cx="8911687" cy="1280890"/>
          </a:xfrm>
        </p:spPr>
        <p:txBody>
          <a:bodyPr/>
          <a:lstStyle/>
          <a:p>
            <a:r>
              <a:rPr lang="en-US" dirty="0">
                <a:latin typeface="Arial Black" panose="020B0A04020102020204" pitchFamily="34" charset="0"/>
              </a:rPr>
              <a:t>REDUCER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4CE38B1-4187-A134-1D96-6D992CC8C517}"/>
              </a:ext>
            </a:extLst>
          </p:cNvPr>
          <p:cNvSpPr>
            <a:spLocks noGrp="1"/>
          </p:cNvSpPr>
          <p:nvPr>
            <p:ph idx="1"/>
          </p:nvPr>
        </p:nvSpPr>
        <p:spPr>
          <a:xfrm>
            <a:off x="1920619" y="1854490"/>
            <a:ext cx="8915400" cy="3777622"/>
          </a:xfrm>
        </p:spPr>
        <p:txBody>
          <a:bodyPr>
            <a:noAutofit/>
          </a:bodyPr>
          <a:lstStyle/>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org.apache.hadoop.io.Text</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org.apache.hadoop.io.IntWritable</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org.apache.hadoop.mapreduce.Reducer</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public class </a:t>
            </a:r>
            <a:r>
              <a:rPr lang="en-IN" sz="2400" dirty="0" err="1">
                <a:latin typeface="Calibri" panose="020F0502020204030204" pitchFamily="34" charset="0"/>
                <a:ea typeface="Calibri" panose="020F0502020204030204" pitchFamily="34" charset="0"/>
                <a:cs typeface="Calibri" panose="020F0502020204030204" pitchFamily="34" charset="0"/>
              </a:rPr>
              <a:t>MyReducer</a:t>
            </a:r>
            <a:r>
              <a:rPr lang="en-IN" sz="2400" dirty="0">
                <a:latin typeface="Calibri" panose="020F0502020204030204" pitchFamily="34" charset="0"/>
                <a:ea typeface="Calibri" panose="020F0502020204030204" pitchFamily="34" charset="0"/>
                <a:cs typeface="Calibri" panose="020F0502020204030204" pitchFamily="34" charset="0"/>
              </a:rPr>
              <a:t> extends Reducer&lt;Text, </a:t>
            </a:r>
            <a:r>
              <a:rPr lang="en-IN" sz="2400" dirty="0" err="1">
                <a:latin typeface="Calibri" panose="020F0502020204030204" pitchFamily="34" charset="0"/>
                <a:ea typeface="Calibri" panose="020F0502020204030204" pitchFamily="34" charset="0"/>
                <a:cs typeface="Calibri" panose="020F0502020204030204" pitchFamily="34" charset="0"/>
              </a:rPr>
              <a:t>IntWritable</a:t>
            </a:r>
            <a:r>
              <a:rPr lang="en-IN" sz="2400" dirty="0">
                <a:latin typeface="Calibri" panose="020F0502020204030204" pitchFamily="34" charset="0"/>
                <a:ea typeface="Calibri" panose="020F0502020204030204" pitchFamily="34" charset="0"/>
                <a:cs typeface="Calibri" panose="020F0502020204030204" pitchFamily="34" charset="0"/>
              </a:rPr>
              <a:t>, Text, </a:t>
            </a:r>
            <a:r>
              <a:rPr lang="en-IN" sz="2400" dirty="0" err="1">
                <a:latin typeface="Calibri" panose="020F0502020204030204" pitchFamily="34" charset="0"/>
                <a:ea typeface="Calibri" panose="020F0502020204030204" pitchFamily="34" charset="0"/>
                <a:cs typeface="Calibri" panose="020F0502020204030204" pitchFamily="34" charset="0"/>
              </a:rPr>
              <a:t>IntWritable</a:t>
            </a:r>
            <a:r>
              <a:rPr lang="en-IN" sz="2400" dirty="0">
                <a:latin typeface="Calibri" panose="020F0502020204030204" pitchFamily="34" charset="0"/>
                <a:ea typeface="Calibri" panose="020F0502020204030204" pitchFamily="34" charset="0"/>
                <a:cs typeface="Calibri" panose="020F0502020204030204" pitchFamily="34" charset="0"/>
              </a:rPr>
              <a:t>&gt;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   </a:t>
            </a:r>
          </a:p>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8850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FBE59-B263-94DC-0A3D-40E1CDD539D2}"/>
              </a:ext>
            </a:extLst>
          </p:cNvPr>
          <p:cNvSpPr>
            <a:spLocks noGrp="1"/>
          </p:cNvSpPr>
          <p:nvPr>
            <p:ph idx="1"/>
          </p:nvPr>
        </p:nvSpPr>
        <p:spPr>
          <a:xfrm>
            <a:off x="1959948" y="753276"/>
            <a:ext cx="8915400" cy="5047755"/>
          </a:xfrm>
        </p:spPr>
        <p:txBody>
          <a:bodyPr>
            <a:normAutofit fontScale="55000" lnSpcReduction="20000"/>
          </a:bodyPr>
          <a:lstStyle/>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public void reduce(Text key, </a:t>
            </a:r>
            <a:r>
              <a:rPr lang="en-IN" sz="4400" dirty="0" err="1">
                <a:latin typeface="Calibri" panose="020F0502020204030204" pitchFamily="34" charset="0"/>
                <a:ea typeface="Calibri" panose="020F0502020204030204" pitchFamily="34" charset="0"/>
                <a:cs typeface="Calibri" panose="020F0502020204030204" pitchFamily="34" charset="0"/>
              </a:rPr>
              <a:t>Iterable</a:t>
            </a:r>
            <a:r>
              <a:rPr lang="en-IN" sz="4400" dirty="0">
                <a:latin typeface="Calibri" panose="020F0502020204030204" pitchFamily="34" charset="0"/>
                <a:ea typeface="Calibri" panose="020F0502020204030204" pitchFamily="34" charset="0"/>
                <a:cs typeface="Calibri" panose="020F0502020204030204" pitchFamily="34" charset="0"/>
              </a:rPr>
              <a:t>&lt;</a:t>
            </a:r>
            <a:r>
              <a:rPr lang="en-IN" sz="4400" dirty="0" err="1">
                <a:latin typeface="Calibri" panose="020F0502020204030204" pitchFamily="34" charset="0"/>
                <a:ea typeface="Calibri" panose="020F0502020204030204" pitchFamily="34" charset="0"/>
                <a:cs typeface="Calibri" panose="020F0502020204030204" pitchFamily="34" charset="0"/>
              </a:rPr>
              <a:t>IntWritable</a:t>
            </a:r>
            <a:r>
              <a:rPr lang="en-IN" sz="4400" dirty="0">
                <a:latin typeface="Calibri" panose="020F0502020204030204" pitchFamily="34" charset="0"/>
                <a:ea typeface="Calibri" panose="020F0502020204030204" pitchFamily="34" charset="0"/>
                <a:cs typeface="Calibri" panose="020F0502020204030204" pitchFamily="34" charset="0"/>
              </a:rPr>
              <a:t>&gt; values, Context context) throws </a:t>
            </a:r>
            <a:r>
              <a:rPr lang="en-IN" sz="4400" dirty="0" err="1">
                <a:latin typeface="Calibri" panose="020F0502020204030204" pitchFamily="34" charset="0"/>
                <a:ea typeface="Calibri" panose="020F0502020204030204" pitchFamily="34" charset="0"/>
                <a:cs typeface="Calibri" panose="020F0502020204030204" pitchFamily="34" charset="0"/>
              </a:rPr>
              <a:t>IOException</a:t>
            </a:r>
            <a:r>
              <a:rPr lang="en-IN" sz="4400" dirty="0">
                <a:latin typeface="Calibri" panose="020F0502020204030204" pitchFamily="34" charset="0"/>
                <a:ea typeface="Calibri" panose="020F0502020204030204" pitchFamily="34" charset="0"/>
                <a:cs typeface="Calibri" panose="020F0502020204030204" pitchFamily="34" charset="0"/>
              </a:rPr>
              <a:t>, </a:t>
            </a:r>
            <a:r>
              <a:rPr lang="en-IN" sz="4400" dirty="0" err="1">
                <a:latin typeface="Calibri" panose="020F0502020204030204" pitchFamily="34" charset="0"/>
                <a:ea typeface="Calibri" panose="020F0502020204030204" pitchFamily="34" charset="0"/>
                <a:cs typeface="Calibri" panose="020F0502020204030204" pitchFamily="34" charset="0"/>
              </a:rPr>
              <a:t>InterruptedException</a:t>
            </a:r>
            <a:r>
              <a:rPr lang="en-IN" sz="4400" dirty="0">
                <a:latin typeface="Calibri" panose="020F0502020204030204" pitchFamily="34" charset="0"/>
                <a:ea typeface="Calibri" panose="020F0502020204030204" pitchFamily="34" charset="0"/>
                <a:cs typeface="Calibri" panose="020F0502020204030204" pitchFamily="34" charset="0"/>
              </a:rPr>
              <a:t> {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 Your reduce function logic here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int sum = 0;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for (</a:t>
            </a:r>
            <a:r>
              <a:rPr lang="en-IN" sz="4400" dirty="0" err="1">
                <a:latin typeface="Calibri" panose="020F0502020204030204" pitchFamily="34" charset="0"/>
                <a:ea typeface="Calibri" panose="020F0502020204030204" pitchFamily="34" charset="0"/>
                <a:cs typeface="Calibri" panose="020F0502020204030204" pitchFamily="34" charset="0"/>
              </a:rPr>
              <a:t>IntWritable</a:t>
            </a:r>
            <a:r>
              <a:rPr lang="en-IN" sz="4400" dirty="0">
                <a:latin typeface="Calibri" panose="020F0502020204030204" pitchFamily="34" charset="0"/>
                <a:ea typeface="Calibri" panose="020F0502020204030204" pitchFamily="34" charset="0"/>
                <a:cs typeface="Calibri" panose="020F0502020204030204" pitchFamily="34" charset="0"/>
              </a:rPr>
              <a:t> value : values) {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sum += </a:t>
            </a:r>
            <a:r>
              <a:rPr lang="en-IN" sz="4400" dirty="0" err="1">
                <a:latin typeface="Calibri" panose="020F0502020204030204" pitchFamily="34" charset="0"/>
                <a:ea typeface="Calibri" panose="020F0502020204030204" pitchFamily="34" charset="0"/>
                <a:cs typeface="Calibri" panose="020F0502020204030204" pitchFamily="34" charset="0"/>
              </a:rPr>
              <a:t>value.get</a:t>
            </a:r>
            <a:r>
              <a:rPr lang="en-IN" sz="4400" dirty="0">
                <a:latin typeface="Calibri" panose="020F0502020204030204" pitchFamily="34" charset="0"/>
                <a:ea typeface="Calibri" panose="020F0502020204030204" pitchFamily="34" charset="0"/>
                <a:cs typeface="Calibri" panose="020F0502020204030204" pitchFamily="34" charset="0"/>
              </a:rPr>
              <a:t>();        }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a:t>
            </a:r>
            <a:r>
              <a:rPr lang="en-IN" sz="4400" dirty="0" err="1">
                <a:latin typeface="Calibri" panose="020F0502020204030204" pitchFamily="34" charset="0"/>
                <a:ea typeface="Calibri" panose="020F0502020204030204" pitchFamily="34" charset="0"/>
                <a:cs typeface="Calibri" panose="020F0502020204030204" pitchFamily="34" charset="0"/>
              </a:rPr>
              <a:t>context.write</a:t>
            </a:r>
            <a:r>
              <a:rPr lang="en-IN" sz="4400" dirty="0">
                <a:latin typeface="Calibri" panose="020F0502020204030204" pitchFamily="34" charset="0"/>
                <a:ea typeface="Calibri" panose="020F0502020204030204" pitchFamily="34" charset="0"/>
                <a:cs typeface="Calibri" panose="020F0502020204030204" pitchFamily="34" charset="0"/>
              </a:rPr>
              <a:t>(key, new </a:t>
            </a:r>
            <a:r>
              <a:rPr lang="en-IN" sz="4400" dirty="0" err="1">
                <a:latin typeface="Calibri" panose="020F0502020204030204" pitchFamily="34" charset="0"/>
                <a:ea typeface="Calibri" panose="020F0502020204030204" pitchFamily="34" charset="0"/>
                <a:cs typeface="Calibri" panose="020F0502020204030204" pitchFamily="34" charset="0"/>
              </a:rPr>
              <a:t>IntWritable</a:t>
            </a:r>
            <a:r>
              <a:rPr lang="en-IN" sz="4400" dirty="0">
                <a:latin typeface="Calibri" panose="020F0502020204030204" pitchFamily="34" charset="0"/>
                <a:ea typeface="Calibri" panose="020F0502020204030204" pitchFamily="34" charset="0"/>
                <a:cs typeface="Calibri" panose="020F0502020204030204" pitchFamily="34" charset="0"/>
              </a:rPr>
              <a:t>(sum));   </a:t>
            </a:r>
          </a:p>
          <a:p>
            <a:pPr marL="0" indent="0">
              <a:lnSpc>
                <a:spcPct val="150000"/>
              </a:lnSpc>
              <a:buNone/>
            </a:pPr>
            <a:r>
              <a:rPr lang="en-IN" sz="4400" dirty="0">
                <a:latin typeface="Calibri" panose="020F0502020204030204" pitchFamily="34"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57042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4C21-DE14-85E1-770F-E3823222C77E}"/>
              </a:ext>
            </a:extLst>
          </p:cNvPr>
          <p:cNvSpPr>
            <a:spLocks noGrp="1"/>
          </p:cNvSpPr>
          <p:nvPr>
            <p:ph type="title"/>
          </p:nvPr>
        </p:nvSpPr>
        <p:spPr>
          <a:xfrm>
            <a:off x="2150474" y="211154"/>
            <a:ext cx="8911687" cy="1280890"/>
          </a:xfrm>
        </p:spPr>
        <p:txBody>
          <a:bodyPr/>
          <a:lstStyle/>
          <a:p>
            <a:r>
              <a:rPr lang="en-US" dirty="0">
                <a:latin typeface="Arial Black" panose="020B0A04020102020204" pitchFamily="34" charset="0"/>
              </a:rPr>
              <a:t>DIVIDER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863CC0D-6071-5352-2CBB-154784072084}"/>
              </a:ext>
            </a:extLst>
          </p:cNvPr>
          <p:cNvSpPr>
            <a:spLocks noGrp="1"/>
          </p:cNvSpPr>
          <p:nvPr>
            <p:ph idx="1"/>
          </p:nvPr>
        </p:nvSpPr>
        <p:spPr>
          <a:xfrm>
            <a:off x="2058269" y="1088922"/>
            <a:ext cx="8915400" cy="3777622"/>
          </a:xfrm>
        </p:spPr>
        <p:txBody>
          <a:bodyPr>
            <a:noAutofit/>
          </a:bodyPr>
          <a:lstStyle/>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org.apache.hadoop.mapreduce.Job</a:t>
            </a:r>
            <a:r>
              <a:rPr lang="en-IN" sz="2400" dirty="0">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org.apache.hadoop.mapreduce.lib.input.FileInputFormat</a:t>
            </a:r>
            <a:r>
              <a:rPr lang="en-IN" sz="2400" dirty="0">
                <a:latin typeface="Calibri" panose="020F0502020204030204" pitchFamily="34" charset="0"/>
                <a:ea typeface="Calibri" panose="020F0502020204030204" pitchFamily="34" charset="0"/>
                <a:cs typeface="Calibri" panose="020F0502020204030204" pitchFamily="34" charset="0"/>
              </a:rPr>
              <a:t>; import </a:t>
            </a:r>
            <a:r>
              <a:rPr lang="en-IN" sz="2400" dirty="0" err="1">
                <a:latin typeface="Calibri" panose="020F0502020204030204" pitchFamily="34" charset="0"/>
                <a:ea typeface="Calibri" panose="020F0502020204030204" pitchFamily="34" charset="0"/>
                <a:cs typeface="Calibri" panose="020F0502020204030204" pitchFamily="34" charset="0"/>
              </a:rPr>
              <a:t>org.apache.hadoop.mapreduce.lib.output.FileOutputFormat</a:t>
            </a:r>
            <a:r>
              <a:rPr lang="en-IN" sz="2400" dirty="0">
                <a:latin typeface="Calibri" panose="020F0502020204030204" pitchFamily="34" charset="0"/>
                <a:ea typeface="Calibri" panose="020F0502020204030204" pitchFamily="34" charset="0"/>
                <a:cs typeface="Calibri" panose="020F0502020204030204" pitchFamily="34" charset="0"/>
              </a:rPr>
              <a:t>; public class </a:t>
            </a:r>
            <a:r>
              <a:rPr lang="en-IN" sz="2400" dirty="0" err="1">
                <a:latin typeface="Calibri" panose="020F0502020204030204" pitchFamily="34" charset="0"/>
                <a:ea typeface="Calibri" panose="020F0502020204030204" pitchFamily="34" charset="0"/>
                <a:cs typeface="Calibri" panose="020F0502020204030204" pitchFamily="34" charset="0"/>
              </a:rPr>
              <a:t>MyDriver</a:t>
            </a:r>
            <a:r>
              <a:rPr lang="en-IN" sz="2400" dirty="0">
                <a:latin typeface="Calibri" panose="020F0502020204030204" pitchFamily="34" charset="0"/>
                <a:ea typeface="Calibri" panose="020F0502020204030204" pitchFamily="34" charset="0"/>
                <a:cs typeface="Calibri" panose="020F0502020204030204" pitchFamily="34" charset="0"/>
              </a:rPr>
              <a:t> {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public static void main(String[] </a:t>
            </a:r>
            <a:r>
              <a:rPr lang="en-IN" sz="2400" dirty="0" err="1">
                <a:latin typeface="Calibri" panose="020F0502020204030204" pitchFamily="34" charset="0"/>
                <a:ea typeface="Calibri" panose="020F0502020204030204" pitchFamily="34" charset="0"/>
                <a:cs typeface="Calibri" panose="020F0502020204030204" pitchFamily="34" charset="0"/>
              </a:rPr>
              <a:t>args</a:t>
            </a:r>
            <a:r>
              <a:rPr lang="en-IN" sz="2400" dirty="0">
                <a:latin typeface="Calibri" panose="020F0502020204030204" pitchFamily="34" charset="0"/>
                <a:ea typeface="Calibri" panose="020F0502020204030204" pitchFamily="34" charset="0"/>
                <a:cs typeface="Calibri" panose="020F0502020204030204" pitchFamily="34" charset="0"/>
              </a:rPr>
              <a:t>) throws Exception {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Job </a:t>
            </a:r>
            <a:r>
              <a:rPr lang="en-IN" sz="2400" dirty="0" err="1">
                <a:latin typeface="Calibri" panose="020F0502020204030204" pitchFamily="34" charset="0"/>
                <a:ea typeface="Calibri" panose="020F0502020204030204" pitchFamily="34" charset="0"/>
                <a:cs typeface="Calibri" panose="020F0502020204030204" pitchFamily="34" charset="0"/>
              </a:rPr>
              <a:t>job</a:t>
            </a:r>
            <a:r>
              <a:rPr lang="en-IN" sz="2400" dirty="0">
                <a:latin typeface="Calibri" panose="020F0502020204030204" pitchFamily="34" charset="0"/>
                <a:ea typeface="Calibri" panose="020F0502020204030204" pitchFamily="34" charset="0"/>
                <a:cs typeface="Calibri" panose="020F0502020204030204" pitchFamily="34" charset="0"/>
              </a:rPr>
              <a:t> = </a:t>
            </a:r>
            <a:r>
              <a:rPr lang="en-IN" sz="2400" dirty="0" err="1">
                <a:latin typeface="Calibri" panose="020F0502020204030204" pitchFamily="34" charset="0"/>
                <a:ea typeface="Calibri" panose="020F0502020204030204" pitchFamily="34" charset="0"/>
                <a:cs typeface="Calibri" panose="020F0502020204030204" pitchFamily="34" charset="0"/>
              </a:rPr>
              <a:t>Job.getInstance</a:t>
            </a:r>
            <a:r>
              <a:rPr lang="en-IN" sz="24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job.setJarByClass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MyDriver.class</a:t>
            </a:r>
            <a:r>
              <a:rPr lang="en-IN" sz="2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1944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96B2-8C41-0152-34F9-93653AEA0D1F}"/>
              </a:ext>
            </a:extLst>
          </p:cNvPr>
          <p:cNvSpPr>
            <a:spLocks noGrp="1"/>
          </p:cNvSpPr>
          <p:nvPr>
            <p:ph type="title"/>
          </p:nvPr>
        </p:nvSpPr>
        <p:spPr/>
        <p:txBody>
          <a:bodyPr/>
          <a:lstStyle/>
          <a:p>
            <a:r>
              <a:rPr lang="en-US" dirty="0">
                <a:latin typeface="Arial Black" panose="020B0A04020102020204" pitchFamily="34" charset="0"/>
              </a:rPr>
              <a:t>Cont.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4493CF0-D5F0-3342-0F68-8F405D4374FD}"/>
              </a:ext>
            </a:extLst>
          </p:cNvPr>
          <p:cNvSpPr>
            <a:spLocks noGrp="1"/>
          </p:cNvSpPr>
          <p:nvPr>
            <p:ph idx="1"/>
          </p:nvPr>
        </p:nvSpPr>
        <p:spPr>
          <a:xfrm>
            <a:off x="2363070" y="1339644"/>
            <a:ext cx="8915400" cy="4375355"/>
          </a:xfrm>
        </p:spPr>
        <p:txBody>
          <a:bodyPr>
            <a:normAutofit fontScale="92500" lnSpcReduction="20000"/>
          </a:bodyPr>
          <a:lstStyle/>
          <a:p>
            <a:pPr>
              <a:lnSpc>
                <a:spcPct val="150000"/>
              </a:lnSpc>
            </a:pPr>
            <a:endParaRPr lang="en-IN" dirty="0"/>
          </a:p>
          <a:p>
            <a:pPr marL="0" indent="0">
              <a:lnSpc>
                <a:spcPct val="150000"/>
              </a:lnSpc>
              <a:buNone/>
            </a:pPr>
            <a:r>
              <a:rPr lang="en-IN" sz="2400" dirty="0" err="1">
                <a:latin typeface="Calibri" panose="020F0502020204030204" pitchFamily="34" charset="0"/>
                <a:ea typeface="Calibri" panose="020F0502020204030204" pitchFamily="34" charset="0"/>
                <a:cs typeface="Calibri" panose="020F0502020204030204" pitchFamily="34" charset="0"/>
              </a:rPr>
              <a:t>job.setMapperClass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MyMapper.class</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job.setReducerClass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MyReducer.class</a:t>
            </a:r>
            <a:r>
              <a:rPr lang="en-IN" sz="24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400" dirty="0" err="1">
                <a:latin typeface="Calibri" panose="020F0502020204030204" pitchFamily="34" charset="0"/>
                <a:ea typeface="Calibri" panose="020F0502020204030204" pitchFamily="34" charset="0"/>
                <a:cs typeface="Calibri" panose="020F0502020204030204" pitchFamily="34" charset="0"/>
              </a:rPr>
              <a:t>job.setOutputKeyClass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Text.class</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job.setOutputValueClass</a:t>
            </a:r>
            <a:r>
              <a:rPr lang="en-IN" sz="2400" dirty="0">
                <a:latin typeface="Calibri" panose="020F0502020204030204" pitchFamily="34" charset="0"/>
                <a:ea typeface="Calibri" panose="020F0502020204030204" pitchFamily="34" charset="0"/>
                <a:cs typeface="Calibri" panose="020F0502020204030204" pitchFamily="34" charset="0"/>
              </a:rPr>
              <a:t>(</a:t>
            </a:r>
            <a:r>
              <a:rPr lang="en-IN" sz="2400" dirty="0" err="1">
                <a:latin typeface="Calibri" panose="020F0502020204030204" pitchFamily="34" charset="0"/>
                <a:ea typeface="Calibri" panose="020F0502020204030204" pitchFamily="34" charset="0"/>
                <a:cs typeface="Calibri" panose="020F0502020204030204" pitchFamily="34" charset="0"/>
              </a:rPr>
              <a:t>IntWritable.class</a:t>
            </a:r>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err="1">
                <a:latin typeface="Calibri" panose="020F0502020204030204" pitchFamily="34" charset="0"/>
                <a:ea typeface="Calibri" panose="020F0502020204030204" pitchFamily="34" charset="0"/>
                <a:cs typeface="Calibri" panose="020F0502020204030204" pitchFamily="34" charset="0"/>
              </a:rPr>
              <a:t>FileInputFormat.addInputPath</a:t>
            </a:r>
            <a:r>
              <a:rPr lang="en-IN" sz="2400" dirty="0">
                <a:latin typeface="Calibri" panose="020F0502020204030204" pitchFamily="34" charset="0"/>
                <a:ea typeface="Calibri" panose="020F0502020204030204" pitchFamily="34" charset="0"/>
                <a:cs typeface="Calibri" panose="020F0502020204030204" pitchFamily="34" charset="0"/>
              </a:rPr>
              <a:t>(job, new Path(</a:t>
            </a:r>
            <a:r>
              <a:rPr lang="en-IN" sz="2400" dirty="0" err="1">
                <a:latin typeface="Calibri" panose="020F0502020204030204" pitchFamily="34" charset="0"/>
                <a:ea typeface="Calibri" panose="020F0502020204030204" pitchFamily="34" charset="0"/>
                <a:cs typeface="Calibri" panose="020F0502020204030204" pitchFamily="34" charset="0"/>
              </a:rPr>
              <a:t>args</a:t>
            </a:r>
            <a:r>
              <a:rPr lang="en-IN" sz="2400" dirty="0">
                <a:latin typeface="Calibri" panose="020F0502020204030204" pitchFamily="34" charset="0"/>
                <a:ea typeface="Calibri" panose="020F0502020204030204" pitchFamily="34" charset="0"/>
                <a:cs typeface="Calibri" panose="020F0502020204030204" pitchFamily="34" charset="0"/>
              </a:rPr>
              <a:t>[0]));        </a:t>
            </a:r>
            <a:r>
              <a:rPr lang="en-IN" sz="2400" dirty="0" err="1">
                <a:latin typeface="Calibri" panose="020F0502020204030204" pitchFamily="34" charset="0"/>
                <a:ea typeface="Calibri" panose="020F0502020204030204" pitchFamily="34" charset="0"/>
                <a:cs typeface="Calibri" panose="020F0502020204030204" pitchFamily="34" charset="0"/>
              </a:rPr>
              <a:t>FileOutputFormat.setOutputPath</a:t>
            </a:r>
            <a:r>
              <a:rPr lang="en-IN" sz="2400" dirty="0">
                <a:latin typeface="Calibri" panose="020F0502020204030204" pitchFamily="34" charset="0"/>
                <a:ea typeface="Calibri" panose="020F0502020204030204" pitchFamily="34" charset="0"/>
                <a:cs typeface="Calibri" panose="020F0502020204030204" pitchFamily="34" charset="0"/>
              </a:rPr>
              <a:t>(job, new Path(</a:t>
            </a:r>
            <a:r>
              <a:rPr lang="en-IN" sz="2400" dirty="0" err="1">
                <a:latin typeface="Calibri" panose="020F0502020204030204" pitchFamily="34" charset="0"/>
                <a:ea typeface="Calibri" panose="020F0502020204030204" pitchFamily="34" charset="0"/>
                <a:cs typeface="Calibri" panose="020F0502020204030204" pitchFamily="34" charset="0"/>
              </a:rPr>
              <a:t>args</a:t>
            </a:r>
            <a:r>
              <a:rPr lang="en-IN" sz="2400" dirty="0">
                <a:latin typeface="Calibri" panose="020F0502020204030204" pitchFamily="34" charset="0"/>
                <a:ea typeface="Calibri" panose="020F0502020204030204" pitchFamily="34" charset="0"/>
                <a:cs typeface="Calibri" panose="020F0502020204030204" pitchFamily="34" charset="0"/>
              </a:rPr>
              <a:t>[1]));        </a:t>
            </a:r>
            <a:r>
              <a:rPr lang="en-IN" sz="2400" dirty="0" err="1">
                <a:latin typeface="Calibri" panose="020F0502020204030204" pitchFamily="34" charset="0"/>
                <a:ea typeface="Calibri" panose="020F0502020204030204" pitchFamily="34" charset="0"/>
                <a:cs typeface="Calibri" panose="020F0502020204030204" pitchFamily="34" charset="0"/>
              </a:rPr>
              <a:t>job.waitForCompletion</a:t>
            </a:r>
            <a:r>
              <a:rPr lang="en-IN" sz="2400" dirty="0">
                <a:latin typeface="Calibri" panose="020F0502020204030204" pitchFamily="34" charset="0"/>
                <a:ea typeface="Calibri" panose="020F0502020204030204" pitchFamily="34" charset="0"/>
                <a:cs typeface="Calibri" panose="020F0502020204030204" pitchFamily="34" charset="0"/>
              </a:rPr>
              <a:t>(true);   </a:t>
            </a:r>
          </a:p>
          <a:p>
            <a:pPr marL="0" indent="0">
              <a:lnSpc>
                <a:spcPct val="150000"/>
              </a:lnSpc>
              <a:buNone/>
            </a:pPr>
            <a:r>
              <a:rPr lang="en-IN" sz="24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3786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91DD-8C1B-C14F-B4CE-11D339E635A5}"/>
              </a:ext>
            </a:extLst>
          </p:cNvPr>
          <p:cNvSpPr>
            <a:spLocks noGrp="1"/>
          </p:cNvSpPr>
          <p:nvPr>
            <p:ph type="title"/>
          </p:nvPr>
        </p:nvSpPr>
        <p:spPr>
          <a:xfrm>
            <a:off x="2589212" y="852710"/>
            <a:ext cx="8911687" cy="1280890"/>
          </a:xfrm>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2323722-2EE3-7703-BD83-72949A7729D2}"/>
              </a:ext>
            </a:extLst>
          </p:cNvPr>
          <p:cNvSpPr>
            <a:spLocks noGrp="1"/>
          </p:cNvSpPr>
          <p:nvPr>
            <p:ph idx="1"/>
          </p:nvPr>
        </p:nvSpPr>
        <p:spPr>
          <a:xfrm>
            <a:off x="2510554" y="1986116"/>
            <a:ext cx="8915400" cy="3777622"/>
          </a:xfrm>
        </p:spPr>
        <p:txBody>
          <a:bodyPr/>
          <a:lstStyle/>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This code demonstrates a simple word count example using Hadoop's MapReduce.</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 Remember that big data analysis often involves more complex processing and may require tools like Apache Spark.</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Python with libraries like Pandas and </a:t>
            </a:r>
            <a:r>
              <a:rPr lang="en-US" sz="2400" dirty="0" err="1">
                <a:latin typeface="Calibri" panose="020F0502020204030204" pitchFamily="34" charset="0"/>
                <a:ea typeface="Calibri" panose="020F0502020204030204" pitchFamily="34" charset="0"/>
                <a:cs typeface="Calibri" panose="020F0502020204030204" pitchFamily="34" charset="0"/>
              </a:rPr>
              <a:t>Dask</a:t>
            </a:r>
            <a:r>
              <a:rPr lang="en-US" sz="2400" dirty="0">
                <a:latin typeface="Calibri" panose="020F0502020204030204" pitchFamily="34" charset="0"/>
                <a:ea typeface="Calibri" panose="020F0502020204030204" pitchFamily="34" charset="0"/>
                <a:cs typeface="Calibri" panose="020F0502020204030204" pitchFamily="34" charset="0"/>
              </a:rPr>
              <a:t>, or other technologies depending on your specific requirements and dataset size.</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7484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8886-FC5D-F54E-8AA4-E7CA19FEA0EB}"/>
              </a:ext>
            </a:extLst>
          </p:cNvPr>
          <p:cNvSpPr>
            <a:spLocks noGrp="1"/>
          </p:cNvSpPr>
          <p:nvPr>
            <p:ph type="title"/>
          </p:nvPr>
        </p:nvSpPr>
        <p:spPr>
          <a:xfrm>
            <a:off x="2160305" y="614278"/>
            <a:ext cx="8911687" cy="1280890"/>
          </a:xfrm>
        </p:spPr>
        <p:txBody>
          <a:bodyPr/>
          <a:lstStyle/>
          <a:p>
            <a:r>
              <a:rPr lang="en-US" dirty="0">
                <a:latin typeface="Arial Black" panose="020B0A04020102020204" pitchFamily="34"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3E833786-2D59-D702-45E1-7A6D028BE7CC}"/>
              </a:ext>
            </a:extLst>
          </p:cNvPr>
          <p:cNvSpPr>
            <a:spLocks noGrp="1"/>
          </p:cNvSpPr>
          <p:nvPr>
            <p:ph idx="1"/>
          </p:nvPr>
        </p:nvSpPr>
        <p:spPr>
          <a:xfrm>
            <a:off x="2264748" y="2104103"/>
            <a:ext cx="8915400" cy="3777622"/>
          </a:xfrm>
        </p:spPr>
        <p:txBody>
          <a:bodyPr>
            <a:normAutofit fontScale="92500"/>
          </a:bodyPr>
          <a:lstStyle/>
          <a:p>
            <a:pPr marL="0" indent="0">
              <a:lnSpc>
                <a:spcPct val="160000"/>
              </a:lnSpc>
              <a:spcAft>
                <a:spcPts val="800"/>
              </a:spcAft>
              <a:buNone/>
              <a:tabLst>
                <a:tab pos="128841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a:t>
            </a:r>
            <a:r>
              <a:rPr lang="en-IN" sz="2000" kern="100" dirty="0">
                <a:effectLst/>
                <a:latin typeface="Calibri" panose="020F0502020204030204" pitchFamily="34" charset="0"/>
                <a:ea typeface="Calibri" panose="020F0502020204030204" pitchFamily="34" charset="0"/>
                <a:cs typeface="Calibri" panose="020F0502020204030204" pitchFamily="34" charset="0"/>
              </a:rPr>
              <a:t>Today's organizations generate vast amounts of data from various sources, including customer interactions, sensors, and social media.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Analyzing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this data is crucial for making informed business decisions, but traditional data analysis tools are often inadequate to handle the volume, variety, and velocity of big data. Therefore, the problem at hand is to develop a robust big data analysis solution that can efficiently process and extract valuable insights from large and complex datasets, enabling organizations to gain a competitive edge, improve decision-making, and drive innovation.”</a:t>
            </a:r>
          </a:p>
          <a:p>
            <a:pPr marL="0" indent="0">
              <a:lnSpc>
                <a:spcPct val="107000"/>
              </a:lnSpc>
              <a:spcAft>
                <a:spcPts val="800"/>
              </a:spcAft>
              <a:buNone/>
              <a:tabLst>
                <a:tab pos="1288415" algn="l"/>
              </a:tabLst>
            </a:pPr>
            <a:endParaRPr lang="en-IN" dirty="0"/>
          </a:p>
        </p:txBody>
      </p:sp>
    </p:spTree>
    <p:extLst>
      <p:ext uri="{BB962C8B-B14F-4D97-AF65-F5344CB8AC3E}">
        <p14:creationId xmlns:p14="http://schemas.microsoft.com/office/powerpoint/2010/main" val="35861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6F-8063-B291-B2EE-75BBA982924A}"/>
              </a:ext>
            </a:extLst>
          </p:cNvPr>
          <p:cNvSpPr>
            <a:spLocks noGrp="1"/>
          </p:cNvSpPr>
          <p:nvPr>
            <p:ph type="title"/>
          </p:nvPr>
        </p:nvSpPr>
        <p:spPr>
          <a:xfrm>
            <a:off x="1983325" y="496290"/>
            <a:ext cx="8911687" cy="1280890"/>
          </a:xfrm>
        </p:spPr>
        <p:txBody>
          <a:bodyPr/>
          <a:lstStyle/>
          <a:p>
            <a:r>
              <a:rPr lang="en-US" dirty="0">
                <a:latin typeface="Arial Black" panose="020B0A04020102020204" pitchFamily="34" charset="0"/>
              </a:rPr>
              <a:t>BIG DATA:</a:t>
            </a:r>
            <a:endParaRPr lang="en-IN" dirty="0">
              <a:latin typeface="Arial Black" panose="020B0A04020102020204" pitchFamily="34" charset="0"/>
            </a:endParaRPr>
          </a:p>
        </p:txBody>
      </p:sp>
      <p:pic>
        <p:nvPicPr>
          <p:cNvPr id="7" name="Content Placeholder 6">
            <a:extLst>
              <a:ext uri="{FF2B5EF4-FFF2-40B4-BE49-F238E27FC236}">
                <a16:creationId xmlns:a16="http://schemas.microsoft.com/office/drawing/2014/main" id="{43831750-C25C-9168-744E-D8B4B4E0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374" y="1777180"/>
            <a:ext cx="4679317" cy="3087329"/>
          </a:xfrm>
        </p:spPr>
      </p:pic>
      <p:sp>
        <p:nvSpPr>
          <p:cNvPr id="9" name="TextBox 8">
            <a:extLst>
              <a:ext uri="{FF2B5EF4-FFF2-40B4-BE49-F238E27FC236}">
                <a16:creationId xmlns:a16="http://schemas.microsoft.com/office/drawing/2014/main" id="{BAEF847C-C9B4-A80B-721D-458EA58FC44F}"/>
              </a:ext>
            </a:extLst>
          </p:cNvPr>
          <p:cNvSpPr txBox="1"/>
          <p:nvPr/>
        </p:nvSpPr>
        <p:spPr>
          <a:xfrm>
            <a:off x="6096000" y="1457430"/>
            <a:ext cx="6096000" cy="4199611"/>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Big data analysis, often simply referred to as "big data analytics," is the process of examining and extracting valuable insights, patterns, trends, and information from large and complex datasets that are too massive to be effectively handled by traditional data processing and analysis tools. </a:t>
            </a:r>
          </a:p>
          <a:p>
            <a:pPr marL="342900" indent="-342900">
              <a:lnSpc>
                <a:spcPct val="15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It involves the use of specialized software and technologies to manage, process, and interpret these vast volumes of data.</a:t>
            </a:r>
          </a:p>
        </p:txBody>
      </p:sp>
    </p:spTree>
    <p:extLst>
      <p:ext uri="{BB962C8B-B14F-4D97-AF65-F5344CB8AC3E}">
        <p14:creationId xmlns:p14="http://schemas.microsoft.com/office/powerpoint/2010/main" val="33734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C178-369A-33F6-064E-F8DC19C0C174}"/>
              </a:ext>
            </a:extLst>
          </p:cNvPr>
          <p:cNvSpPr>
            <a:spLocks noGrp="1"/>
          </p:cNvSpPr>
          <p:nvPr>
            <p:ph type="title"/>
          </p:nvPr>
        </p:nvSpPr>
        <p:spPr>
          <a:xfrm>
            <a:off x="1943996" y="306333"/>
            <a:ext cx="8911687" cy="1280890"/>
          </a:xfrm>
        </p:spPr>
        <p:txBody>
          <a:bodyPr/>
          <a:lstStyle/>
          <a:p>
            <a:r>
              <a:rPr lang="en-US" dirty="0">
                <a:latin typeface="Arial Black" panose="020B0A04020102020204" pitchFamily="34" charset="0"/>
              </a:rPr>
              <a:t>BIG DATA ANALYSIS IN VARIOUS FIELDS: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317D79-CB07-E2FE-9FAD-BD3C87B665A7}"/>
              </a:ext>
            </a:extLst>
          </p:cNvPr>
          <p:cNvSpPr>
            <a:spLocks noGrp="1"/>
          </p:cNvSpPr>
          <p:nvPr>
            <p:ph idx="1"/>
          </p:nvPr>
        </p:nvSpPr>
        <p:spPr>
          <a:xfrm>
            <a:off x="1802631" y="1587223"/>
            <a:ext cx="8915400" cy="4837471"/>
          </a:xfrm>
        </p:spPr>
        <p:txBody>
          <a:bodyPr>
            <a:normAutofit/>
          </a:bodyPr>
          <a:lstStyle/>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Detect patterns and trends that were previously </a:t>
            </a:r>
            <a:r>
              <a:rPr lang="en-US" sz="2000" dirty="0" err="1">
                <a:latin typeface="Calibri" panose="020F0502020204030204" pitchFamily="34" charset="0"/>
                <a:ea typeface="Calibri" panose="020F0502020204030204" pitchFamily="34" charset="0"/>
                <a:cs typeface="Calibri" panose="020F0502020204030204" pitchFamily="34" charset="0"/>
              </a:rPr>
              <a:t>hidden.Predict</a:t>
            </a:r>
            <a:r>
              <a:rPr lang="en-US" sz="2000" dirty="0">
                <a:latin typeface="Calibri" panose="020F0502020204030204" pitchFamily="34" charset="0"/>
                <a:ea typeface="Calibri" panose="020F0502020204030204" pitchFamily="34" charset="0"/>
                <a:cs typeface="Calibri" panose="020F0502020204030204" pitchFamily="34" charset="0"/>
              </a:rPr>
              <a:t> future events or outcomes through predictive analytics.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Gain a deeper understanding of customer behavior and </a:t>
            </a:r>
            <a:r>
              <a:rPr lang="en-US" sz="2000" dirty="0" err="1">
                <a:latin typeface="Calibri" panose="020F0502020204030204" pitchFamily="34" charset="0"/>
                <a:ea typeface="Calibri" panose="020F0502020204030204" pitchFamily="34" charset="0"/>
                <a:cs typeface="Calibri" panose="020F0502020204030204" pitchFamily="34" charset="0"/>
              </a:rPr>
              <a:t>preferences.Optimize</a:t>
            </a:r>
            <a:r>
              <a:rPr lang="en-US" sz="2000" dirty="0">
                <a:latin typeface="Calibri" panose="020F0502020204030204" pitchFamily="34" charset="0"/>
                <a:ea typeface="Calibri" panose="020F0502020204030204" pitchFamily="34" charset="0"/>
                <a:cs typeface="Calibri" panose="020F0502020204030204" pitchFamily="34" charset="0"/>
              </a:rPr>
              <a:t> business operations and supply chain management.</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Enhance cybersecurity by identifying anomalies and threats.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Facilitate scientific research by processing and analyzing large datasets.</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 The ultimate goal is to transform vast amounts of data into actionable insights that can drive informed decision-making and improve various aspects of business and research.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76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D924-59BE-8814-279A-4846A3EFBB1B}"/>
              </a:ext>
            </a:extLst>
          </p:cNvPr>
          <p:cNvSpPr>
            <a:spLocks noGrp="1"/>
          </p:cNvSpPr>
          <p:nvPr>
            <p:ph type="title"/>
          </p:nvPr>
        </p:nvSpPr>
        <p:spPr>
          <a:xfrm>
            <a:off x="3772796" y="388136"/>
            <a:ext cx="8911687" cy="1280890"/>
          </a:xfrm>
        </p:spPr>
        <p:txBody>
          <a:bodyPr/>
          <a:lstStyle/>
          <a:p>
            <a:r>
              <a:rPr lang="en-US" dirty="0">
                <a:latin typeface="Arial Black" panose="020B0A04020102020204" pitchFamily="34" charset="0"/>
              </a:rPr>
              <a:t>WORKING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EF9DD9-B441-0F1F-A5CB-F72743379BFD}"/>
              </a:ext>
            </a:extLst>
          </p:cNvPr>
          <p:cNvSpPr>
            <a:spLocks noGrp="1"/>
          </p:cNvSpPr>
          <p:nvPr>
            <p:ph idx="1"/>
          </p:nvPr>
        </p:nvSpPr>
        <p:spPr>
          <a:xfrm>
            <a:off x="1271434" y="1179870"/>
            <a:ext cx="9649132" cy="4798142"/>
          </a:xfrm>
        </p:spPr>
        <p:txBody>
          <a:bodyPr>
            <a:noAutofit/>
          </a:bodyPr>
          <a:lstStyle/>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The process starts with the collection of data from various sources. This data can come from sensors, social media, websites, devices, databases, logs, and more. The data is often stored in distributed storage systems like Hadoop HDFS or cloud-based storage solutions.</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Ingestion: </a:t>
            </a:r>
            <a:r>
              <a:rPr lang="en-US" sz="2000" dirty="0">
                <a:latin typeface="Calibri" panose="020F0502020204030204" pitchFamily="34" charset="0"/>
                <a:ea typeface="Calibri" panose="020F0502020204030204" pitchFamily="34" charset="0"/>
                <a:cs typeface="Calibri" panose="020F0502020204030204" pitchFamily="34" charset="0"/>
              </a:rPr>
              <a:t>After collecting data, it needs to be ingested into the big data platform. This involves transferring data into a data processing environment where it can be analyzed. Data can be ingested in real-time or batch mode, depending on the use case.</a:t>
            </a:r>
          </a:p>
          <a:p>
            <a:pPr marL="0" indent="0">
              <a:lnSpc>
                <a:spcPct val="16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Storage: </a:t>
            </a:r>
            <a:r>
              <a:rPr lang="en-US" sz="2000" dirty="0">
                <a:latin typeface="Calibri" panose="020F0502020204030204" pitchFamily="34" charset="0"/>
                <a:ea typeface="Calibri" panose="020F0502020204030204" pitchFamily="34" charset="0"/>
                <a:cs typeface="Calibri" panose="020F0502020204030204" pitchFamily="34" charset="0"/>
              </a:rPr>
              <a:t>Data is stored in a distributed manner using databases like NoSQL databases (e.g., HBase, Cassandra, MongoDB) or traditional relational databases (e.g., SQL databases). Data is organized and indexed for efficient retrieval.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1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695-CA6E-55F4-712A-23ABB43AF9BF}"/>
              </a:ext>
            </a:extLst>
          </p:cNvPr>
          <p:cNvSpPr>
            <a:spLocks noGrp="1"/>
          </p:cNvSpPr>
          <p:nvPr>
            <p:ph type="title"/>
          </p:nvPr>
        </p:nvSpPr>
        <p:spPr>
          <a:xfrm>
            <a:off x="1640156" y="453818"/>
            <a:ext cx="8911687" cy="1280890"/>
          </a:xfrm>
        </p:spPr>
        <p:txBody>
          <a:bodyPr>
            <a:normAutofit/>
          </a:bodyPr>
          <a:lstStyle/>
          <a:p>
            <a:r>
              <a:rPr lang="en-US" dirty="0">
                <a:latin typeface="Arial Black" panose="020B0A04020102020204" pitchFamily="34" charset="0"/>
              </a:rPr>
              <a:t>DATA PROCESSING AND ANALYSIS:</a:t>
            </a:r>
            <a:endParaRPr lang="en-IN"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CF228F37-10A7-51FE-CABE-90752E73F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5674" y="2086786"/>
            <a:ext cx="5852160" cy="3291840"/>
          </a:xfrm>
        </p:spPr>
      </p:pic>
      <p:sp>
        <p:nvSpPr>
          <p:cNvPr id="11" name="TextBox 10">
            <a:extLst>
              <a:ext uri="{FF2B5EF4-FFF2-40B4-BE49-F238E27FC236}">
                <a16:creationId xmlns:a16="http://schemas.microsoft.com/office/drawing/2014/main" id="{FD8FDE98-E030-0187-627D-D8396E98DDCB}"/>
              </a:ext>
            </a:extLst>
          </p:cNvPr>
          <p:cNvSpPr txBox="1"/>
          <p:nvPr/>
        </p:nvSpPr>
        <p:spPr>
          <a:xfrm>
            <a:off x="855406" y="1886046"/>
            <a:ext cx="4729317" cy="4199611"/>
          </a:xfrm>
          <a:prstGeom prst="rect">
            <a:avLst/>
          </a:prstGeom>
          <a:noFill/>
        </p:spPr>
        <p:txBody>
          <a:bodyPr wrap="square">
            <a:spAutoFit/>
          </a:bodyPr>
          <a:lstStyle/>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In batch processing, data is </a:t>
            </a:r>
            <a:r>
              <a:rPr lang="en-IN" sz="2000" dirty="0" err="1">
                <a:latin typeface="Calibri" panose="020F0502020204030204" pitchFamily="34" charset="0"/>
                <a:ea typeface="Calibri" panose="020F0502020204030204" pitchFamily="34" charset="0"/>
                <a:cs typeface="Calibri" panose="020F0502020204030204" pitchFamily="34" charset="0"/>
              </a:rPr>
              <a:t>analyzed</a:t>
            </a:r>
            <a:r>
              <a:rPr lang="en-IN" sz="2000" dirty="0">
                <a:latin typeface="Calibri" panose="020F0502020204030204" pitchFamily="34" charset="0"/>
                <a:ea typeface="Calibri" panose="020F0502020204030204" pitchFamily="34" charset="0"/>
                <a:cs typeface="Calibri" panose="020F0502020204030204" pitchFamily="34" charset="0"/>
              </a:rPr>
              <a:t> in large chunks or batches. Technologies like Hadoop MapReduce and Apache Spark are commonly used for batch processing.</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Real-time Processing: </a:t>
            </a:r>
            <a:r>
              <a:rPr lang="en-IN" sz="2000" dirty="0">
                <a:latin typeface="Calibri" panose="020F0502020204030204" pitchFamily="34" charset="0"/>
                <a:ea typeface="Calibri" panose="020F0502020204030204" pitchFamily="34" charset="0"/>
                <a:cs typeface="Calibri" panose="020F0502020204030204" pitchFamily="34" charset="0"/>
              </a:rPr>
              <a:t>In real-time or streaming analysis, data is processed as it arrives. Technologies like Apache Kafka and Apache </a:t>
            </a:r>
            <a:r>
              <a:rPr lang="en-IN" sz="2000" dirty="0" err="1">
                <a:latin typeface="Calibri" panose="020F0502020204030204" pitchFamily="34" charset="0"/>
                <a:ea typeface="Calibri" panose="020F0502020204030204" pitchFamily="34" charset="0"/>
                <a:cs typeface="Calibri" panose="020F0502020204030204" pitchFamily="34" charset="0"/>
              </a:rPr>
              <a:t>Flink</a:t>
            </a:r>
            <a:r>
              <a:rPr lang="en-IN" sz="2000" dirty="0">
                <a:latin typeface="Calibri" panose="020F0502020204030204" pitchFamily="34" charset="0"/>
                <a:ea typeface="Calibri" panose="020F0502020204030204" pitchFamily="34" charset="0"/>
                <a:cs typeface="Calibri" panose="020F0502020204030204" pitchFamily="34" charset="0"/>
              </a:rPr>
              <a:t> are used for real-time processing.</a:t>
            </a:r>
          </a:p>
        </p:txBody>
      </p:sp>
    </p:spTree>
    <p:extLst>
      <p:ext uri="{BB962C8B-B14F-4D97-AF65-F5344CB8AC3E}">
        <p14:creationId xmlns:p14="http://schemas.microsoft.com/office/powerpoint/2010/main" val="5819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0DAD-7441-AF05-16E0-54010B71B253}"/>
              </a:ext>
            </a:extLst>
          </p:cNvPr>
          <p:cNvSpPr>
            <a:spLocks noGrp="1"/>
          </p:cNvSpPr>
          <p:nvPr>
            <p:ph idx="1"/>
          </p:nvPr>
        </p:nvSpPr>
        <p:spPr>
          <a:xfrm>
            <a:off x="1834945" y="904567"/>
            <a:ext cx="8915400" cy="5633884"/>
          </a:xfrm>
        </p:spPr>
        <p:txBody>
          <a:bodyPr>
            <a:norm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Data Visualization</a:t>
            </a:r>
            <a:r>
              <a:rPr lang="en-US" sz="2000" dirty="0">
                <a:latin typeface="Calibri" panose="020F0502020204030204" pitchFamily="34" charset="0"/>
                <a:ea typeface="Calibri" panose="020F0502020204030204" pitchFamily="34" charset="0"/>
                <a:cs typeface="Calibri" panose="020F0502020204030204" pitchFamily="34" charset="0"/>
              </a:rPr>
              <a:t>: The results of the analysis are often presented through data visualizations and dashboards. Tools like Tableau, Power BI, or custom-built dashboards can be used to present the findings in a user-friendly manner.</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Insights and Decision-Making</a:t>
            </a:r>
            <a:r>
              <a:rPr lang="en-US" sz="2000" dirty="0">
                <a:latin typeface="Calibri" panose="020F0502020204030204" pitchFamily="34" charset="0"/>
                <a:ea typeface="Calibri" panose="020F0502020204030204" pitchFamily="34" charset="0"/>
                <a:cs typeface="Calibri" panose="020F0502020204030204" pitchFamily="34" charset="0"/>
              </a:rPr>
              <a:t>: The final stage involves interpreting the results, extracting valuable insights, and using these insights to inform decision-making, whether in business, research, or other fields.</a:t>
            </a:r>
          </a:p>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US" sz="2000" dirty="0">
                <a:latin typeface="Calibri" panose="020F0502020204030204" pitchFamily="34" charset="0"/>
                <a:ea typeface="Calibri" panose="020F0502020204030204" pitchFamily="34" charset="0"/>
                <a:cs typeface="Calibri" panose="020F0502020204030204" pitchFamily="34" charset="0"/>
              </a:rPr>
              <a:t>Big data systems are designed to scale horizontally, allowing them to handle vast amounts of data and computations efficiently. This often involves the use of clusters and distributed computing.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1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080649C-B174-F662-0915-EB1C28A22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9377" y="3091200"/>
            <a:ext cx="4514850" cy="2505075"/>
          </a:xfrm>
        </p:spPr>
      </p:pic>
      <p:sp>
        <p:nvSpPr>
          <p:cNvPr id="11" name="TextBox 10">
            <a:extLst>
              <a:ext uri="{FF2B5EF4-FFF2-40B4-BE49-F238E27FC236}">
                <a16:creationId xmlns:a16="http://schemas.microsoft.com/office/drawing/2014/main" id="{F3EC4B9B-BAC4-A237-1BC6-E8CF10B047CE}"/>
              </a:ext>
            </a:extLst>
          </p:cNvPr>
          <p:cNvSpPr txBox="1"/>
          <p:nvPr/>
        </p:nvSpPr>
        <p:spPr>
          <a:xfrm>
            <a:off x="1468444" y="991394"/>
            <a:ext cx="9625783" cy="5122941"/>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Insights and Decision-Making: </a:t>
            </a:r>
            <a:r>
              <a:rPr lang="en-IN" sz="2000" dirty="0">
                <a:latin typeface="Calibri" panose="020F0502020204030204" pitchFamily="34" charset="0"/>
                <a:ea typeface="Calibri" panose="020F0502020204030204" pitchFamily="34" charset="0"/>
                <a:cs typeface="Calibri" panose="020F0502020204030204" pitchFamily="34" charset="0"/>
              </a:rPr>
              <a:t>The final stage involves interpreting the results, extracting valuable insights, and using these insights to inform decision-making, whether in business,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research, or other fields.</a:t>
            </a:r>
          </a:p>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Scalability and Performance: </a:t>
            </a:r>
            <a:r>
              <a:rPr lang="en-IN" sz="2000" dirty="0">
                <a:latin typeface="Calibri" panose="020F0502020204030204" pitchFamily="34" charset="0"/>
                <a:ea typeface="Calibri" panose="020F0502020204030204" pitchFamily="34" charset="0"/>
                <a:cs typeface="Calibri" panose="020F0502020204030204" pitchFamily="34" charset="0"/>
              </a:rPr>
              <a:t>Big data systems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are designed to scale horizontally, allowing</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 them to handle vast amounts of data and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computations efficiently. This often involves </a:t>
            </a:r>
          </a:p>
          <a:p>
            <a:pPr>
              <a:lnSpc>
                <a:spcPct val="150000"/>
              </a:lnSpc>
            </a:pPr>
            <a:r>
              <a:rPr lang="en-IN" sz="2000" dirty="0">
                <a:latin typeface="Calibri" panose="020F0502020204030204" pitchFamily="34" charset="0"/>
                <a:ea typeface="Calibri" panose="020F0502020204030204" pitchFamily="34" charset="0"/>
                <a:cs typeface="Calibri" panose="020F0502020204030204" pitchFamily="34" charset="0"/>
              </a:rPr>
              <a:t>the use of clusters and distributed computing.</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Data Security and Governance: </a:t>
            </a:r>
            <a:r>
              <a:rPr lang="en-US" sz="2000" dirty="0">
                <a:latin typeface="Calibri" panose="020F0502020204030204" pitchFamily="34" charset="0"/>
                <a:ea typeface="Calibri" panose="020F0502020204030204" pitchFamily="34" charset="0"/>
                <a:cs typeface="Calibri" panose="020F0502020204030204" pitchFamily="34" charset="0"/>
              </a:rPr>
              <a:t>Data security </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and governance are crucial aspects of big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 analysis. Access controls, encryption, and compliance with data regulations are essential.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2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02D1-C3BB-2AAC-B062-F54407D0E580}"/>
              </a:ext>
            </a:extLst>
          </p:cNvPr>
          <p:cNvSpPr>
            <a:spLocks noGrp="1"/>
          </p:cNvSpPr>
          <p:nvPr>
            <p:ph type="title"/>
          </p:nvPr>
        </p:nvSpPr>
        <p:spPr>
          <a:xfrm>
            <a:off x="1903916" y="487924"/>
            <a:ext cx="8911687" cy="1280890"/>
          </a:xfrm>
        </p:spPr>
        <p:txBody>
          <a:bodyPr/>
          <a:lstStyle/>
          <a:p>
            <a:r>
              <a:rPr lang="en-US" dirty="0">
                <a:latin typeface="Arial Black" panose="020B0A04020102020204" pitchFamily="34" charset="0"/>
              </a:rPr>
              <a:t>DEMONSTRATION: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CA990CA-EBB2-6514-544F-8A0ADDFC5007}"/>
              </a:ext>
            </a:extLst>
          </p:cNvPr>
          <p:cNvSpPr>
            <a:spLocks noGrp="1"/>
          </p:cNvSpPr>
          <p:nvPr>
            <p:ph idx="1"/>
          </p:nvPr>
        </p:nvSpPr>
        <p:spPr>
          <a:xfrm>
            <a:off x="1903916" y="1838632"/>
            <a:ext cx="8915400" cy="3777622"/>
          </a:xfrm>
        </p:spPr>
        <p:txBody>
          <a:bodyPr>
            <a:normAutofit/>
          </a:bodyPr>
          <a:lstStyle/>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Big data analysis typically involves using specialized tools and programming languages to process and analyze large datasets.</a:t>
            </a: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 One of the most popular tools for this purpose is Apache Hadoop, which allows you to distribute data processing across a cluster of computers. Here's a simplified example of code in Hadoop's MapReduce framework using Java</a:t>
            </a:r>
          </a:p>
        </p:txBody>
      </p:sp>
    </p:spTree>
    <p:extLst>
      <p:ext uri="{BB962C8B-B14F-4D97-AF65-F5344CB8AC3E}">
        <p14:creationId xmlns:p14="http://schemas.microsoft.com/office/powerpoint/2010/main" val="41117139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105</TotalTime>
  <Words>1217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Century Gothic</vt:lpstr>
      <vt:lpstr>Wingdings</vt:lpstr>
      <vt:lpstr>Wingdings 3</vt:lpstr>
      <vt:lpstr>Wisp</vt:lpstr>
      <vt:lpstr>GOVERNMENT COLLEGE OF ENGINEERING BARGUR (AUTONOMOUS)</vt:lpstr>
      <vt:lpstr>PROBLEM STATEMENT:</vt:lpstr>
      <vt:lpstr>BIG DATA:</vt:lpstr>
      <vt:lpstr>BIG DATA ANALYSIS IN VARIOUS FIELDS:</vt:lpstr>
      <vt:lpstr>WORKING</vt:lpstr>
      <vt:lpstr>DATA PROCESSING AND ANALYSIS:</vt:lpstr>
      <vt:lpstr>PowerPoint Presentation</vt:lpstr>
      <vt:lpstr>PowerPoint Presentation</vt:lpstr>
      <vt:lpstr>DEMONSTRATION:</vt:lpstr>
      <vt:lpstr>MAPPER CODE:</vt:lpstr>
      <vt:lpstr>REDUCER CODE:</vt:lpstr>
      <vt:lpstr>PowerPoint Presentation</vt:lpstr>
      <vt:lpstr>DIVIDER CODE:</vt:lpstr>
      <vt:lpstr>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(AUTONOMOUS)</dc:title>
  <dc:creator>Indhupriya S</dc:creator>
  <cp:lastModifiedBy>Indhupriya S</cp:lastModifiedBy>
  <cp:revision>2</cp:revision>
  <dcterms:created xsi:type="dcterms:W3CDTF">2023-10-11T10:59:30Z</dcterms:created>
  <dcterms:modified xsi:type="dcterms:W3CDTF">2023-10-18T16:28:13Z</dcterms:modified>
</cp:coreProperties>
</file>