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0" r:id="rId9"/>
    <p:sldId id="264" r:id="rId10"/>
    <p:sldId id="271" r:id="rId11"/>
    <p:sldId id="270"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80603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14574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05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7372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89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76587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412219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208007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02952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822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C7C96-090C-4482-9B4F-5A2CCA0BCF3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4389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C7C96-090C-4482-9B4F-5A2CCA0BCF34}"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0890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C7C96-090C-4482-9B4F-5A2CCA0BCF34}"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8630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C7C96-090C-4482-9B4F-5A2CCA0BCF34}"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6387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182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8753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AC7C96-090C-4482-9B4F-5A2CCA0BCF34}" type="datetimeFigureOut">
              <a:rPr lang="en-IN" smtClean="0"/>
              <a:t>27-10-2023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CEECFB-838F-4EA8-B4CF-ED7AA82B6897}" type="slidenum">
              <a:rPr lang="en-IN" smtClean="0"/>
              <a:t>‹#›</a:t>
            </a:fld>
            <a:endParaRPr lang="en-IN"/>
          </a:p>
        </p:txBody>
      </p:sp>
    </p:spTree>
    <p:extLst>
      <p:ext uri="{BB962C8B-B14F-4D97-AF65-F5344CB8AC3E}">
        <p14:creationId xmlns:p14="http://schemas.microsoft.com/office/powerpoint/2010/main" val="10250787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ED98-0FA3-C8ED-AAFD-B1E8DAE09965}"/>
              </a:ext>
            </a:extLst>
          </p:cNvPr>
          <p:cNvSpPr>
            <a:spLocks noGrp="1"/>
          </p:cNvSpPr>
          <p:nvPr>
            <p:ph type="ctrTitle"/>
          </p:nvPr>
        </p:nvSpPr>
        <p:spPr>
          <a:xfrm>
            <a:off x="2349430" y="-415139"/>
            <a:ext cx="8637073" cy="2434871"/>
          </a:xfrm>
        </p:spPr>
        <p:txBody>
          <a:bodyPr>
            <a:noAutofit/>
          </a:bodyPr>
          <a:lstStyle/>
          <a:p>
            <a:r>
              <a:rPr lang="en-IN" sz="4000" b="1" dirty="0">
                <a:latin typeface="Arial Black" panose="020B0A04020102020204" pitchFamily="34" charset="0"/>
              </a:rPr>
              <a:t>GOVERNMENT COLLEGE OF ENGINEERING</a:t>
            </a:r>
            <a:br>
              <a:rPr lang="en-IN" sz="4000" b="1" dirty="0">
                <a:latin typeface="Arial Black" panose="020B0A04020102020204" pitchFamily="34" charset="0"/>
              </a:rPr>
            </a:br>
            <a:r>
              <a:rPr lang="en-IN" sz="4000" b="1" dirty="0">
                <a:latin typeface="Arial Black" panose="020B0A04020102020204" pitchFamily="34" charset="0"/>
              </a:rPr>
              <a:t>BARGUR (AUTONOMOUS)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08EAE172-2BF2-393A-893D-038459546CBF}"/>
              </a:ext>
            </a:extLst>
          </p:cNvPr>
          <p:cNvSpPr>
            <a:spLocks noGrp="1"/>
          </p:cNvSpPr>
          <p:nvPr>
            <p:ph type="subTitle" idx="1"/>
          </p:nvPr>
        </p:nvSpPr>
        <p:spPr>
          <a:xfrm>
            <a:off x="1199535" y="2163097"/>
            <a:ext cx="10186220" cy="3873909"/>
          </a:xfrm>
        </p:spPr>
        <p:txBody>
          <a:bodyPr>
            <a:normAutofit/>
          </a:bodyPr>
          <a:lstStyle/>
          <a:p>
            <a:r>
              <a:rPr lang="en-US" sz="2000" b="1" dirty="0">
                <a:latin typeface="Arial" panose="020B0604020202020204" pitchFamily="34" charset="0"/>
                <a:cs typeface="Arial" panose="020B0604020202020204" pitchFamily="34" charset="0"/>
              </a:rPr>
              <a:t>PROJECT TITLE:</a:t>
            </a:r>
            <a:r>
              <a:rPr lang="en-US" sz="24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BIG DATA ANALYSIS WITH IBM CLOUD DATABASES</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Team Members:</a:t>
            </a:r>
          </a:p>
          <a:p>
            <a:pPr>
              <a:lnSpc>
                <a:spcPct val="107000"/>
              </a:lnSpc>
              <a:spcAft>
                <a:spcPts val="800"/>
              </a:spcAft>
              <a:tabLst>
                <a:tab pos="1288415" algn="l"/>
              </a:tabLst>
            </a:pPr>
            <a:r>
              <a:rPr lang="en-US" sz="2000" b="1" dirty="0">
                <a:latin typeface="Arial" panose="020B0604020202020204" pitchFamily="34" charset="0"/>
                <a:cs typeface="Arial" panose="020B0604020202020204" pitchFamily="34"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INDHUPRIYA 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KAVIYAPRIYA 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LAVANYA 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PRATIBHA 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SAMISHA V.</a:t>
            </a: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23C945-07E1-AF79-CD03-7F27A52067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89666" y="509312"/>
            <a:ext cx="1038860" cy="1054735"/>
          </a:xfrm>
          <a:prstGeom prst="rect">
            <a:avLst/>
          </a:prstGeom>
        </p:spPr>
      </p:pic>
    </p:spTree>
    <p:extLst>
      <p:ext uri="{BB962C8B-B14F-4D97-AF65-F5344CB8AC3E}">
        <p14:creationId xmlns:p14="http://schemas.microsoft.com/office/powerpoint/2010/main" val="37282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5E15E-0C25-C409-1B39-F46D8AD27E55}"/>
              </a:ext>
            </a:extLst>
          </p:cNvPr>
          <p:cNvSpPr>
            <a:spLocks noGrp="1"/>
          </p:cNvSpPr>
          <p:nvPr>
            <p:ph idx="1"/>
          </p:nvPr>
        </p:nvSpPr>
        <p:spPr>
          <a:xfrm>
            <a:off x="1984443" y="787940"/>
            <a:ext cx="9520169" cy="5123282"/>
          </a:xfrm>
        </p:spPr>
        <p:txBody>
          <a:bodyPr>
            <a:normAutofit/>
          </a:bodyPr>
          <a:lstStyle/>
          <a:p>
            <a:pPr marL="0" indent="0">
              <a:lnSpc>
                <a:spcPct val="150000"/>
              </a:lnSpc>
              <a:buNone/>
            </a:pPr>
            <a:r>
              <a:rPr lang="en-US" sz="2200" b="1" dirty="0">
                <a:latin typeface="Times New Roman" panose="02020603050405020304" pitchFamily="18" charset="0"/>
                <a:cs typeface="Times New Roman" panose="02020603050405020304" pitchFamily="18" charset="0"/>
              </a:rPr>
              <a:t>Setup:</a:t>
            </a:r>
          </a:p>
          <a:p>
            <a:pPr marL="0" indent="0">
              <a:lnSpc>
                <a:spcPct val="150000"/>
              </a:lnSpc>
              <a:buNone/>
            </a:pPr>
            <a:r>
              <a:rPr lang="en-US" sz="2200" dirty="0">
                <a:latin typeface="Times New Roman" panose="02020603050405020304" pitchFamily="18" charset="0"/>
                <a:cs typeface="Times New Roman" panose="02020603050405020304" pitchFamily="18" charset="0"/>
              </a:rPr>
              <a:t>          Install Apache Spark, set up your cluster, and configure your environment.</a:t>
            </a:r>
          </a:p>
          <a:p>
            <a:pPr marL="0" indent="0">
              <a:lnSpc>
                <a:spcPct val="150000"/>
              </a:lnSpc>
              <a:buNone/>
            </a:pPr>
            <a:r>
              <a:rPr lang="en-US" sz="2200" b="1" dirty="0">
                <a:latin typeface="Times New Roman" panose="02020603050405020304" pitchFamily="18" charset="0"/>
                <a:cs typeface="Times New Roman" panose="02020603050405020304" pitchFamily="18" charset="0"/>
              </a:rPr>
              <a:t>Data Ingestion:</a:t>
            </a:r>
          </a:p>
          <a:p>
            <a:pPr marL="0" indent="0">
              <a:lnSpc>
                <a:spcPct val="150000"/>
              </a:lnSpc>
              <a:buNone/>
            </a:pPr>
            <a:r>
              <a:rPr lang="en-US" sz="2200" dirty="0">
                <a:latin typeface="Times New Roman" panose="02020603050405020304" pitchFamily="18" charset="0"/>
                <a:cs typeface="Times New Roman" panose="02020603050405020304" pitchFamily="18" charset="0"/>
              </a:rPr>
              <a:t>          Load your big data into Spark. You can use data sources like HDFS, cloud storage, or databases.</a:t>
            </a:r>
          </a:p>
          <a:p>
            <a:pPr marL="0" indent="0">
              <a:lnSpc>
                <a:spcPct val="150000"/>
              </a:lnSpc>
              <a:buNone/>
            </a:pPr>
            <a:r>
              <a:rPr lang="en-US" sz="2200" b="1" dirty="0">
                <a:latin typeface="Times New Roman" panose="02020603050405020304" pitchFamily="18" charset="0"/>
                <a:cs typeface="Times New Roman" panose="02020603050405020304" pitchFamily="18" charset="0"/>
              </a:rPr>
              <a:t>Data Transformation: </a:t>
            </a:r>
          </a:p>
          <a:p>
            <a:pPr marL="0" indent="0">
              <a:lnSpc>
                <a:spcPct val="150000"/>
              </a:lnSpc>
              <a:buNone/>
            </a:pPr>
            <a:r>
              <a:rPr lang="en-US" sz="2200" dirty="0">
                <a:latin typeface="Times New Roman" panose="02020603050405020304" pitchFamily="18" charset="0"/>
                <a:cs typeface="Times New Roman" panose="02020603050405020304" pitchFamily="18" charset="0"/>
              </a:rPr>
              <a:t>          Preprocess and clean the data as needed. You can use Spark's data manipulation functions.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78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B1791-7FBC-86CE-CEA3-CC73E062710B}"/>
              </a:ext>
            </a:extLst>
          </p:cNvPr>
          <p:cNvSpPr>
            <a:spLocks noGrp="1"/>
          </p:cNvSpPr>
          <p:nvPr>
            <p:ph idx="1"/>
          </p:nvPr>
        </p:nvSpPr>
        <p:spPr>
          <a:xfrm>
            <a:off x="1798572" y="658238"/>
            <a:ext cx="9607718" cy="5673736"/>
          </a:xfrm>
        </p:spPr>
        <p:txBody>
          <a:bodyPr>
            <a:normAutofit lnSpcReduction="10000"/>
          </a:bodyPr>
          <a:lstStyle/>
          <a:p>
            <a:pPr marL="0" indent="0">
              <a:lnSpc>
                <a:spcPct val="150000"/>
              </a:lnSpc>
              <a:buNone/>
            </a:pPr>
            <a:r>
              <a:rPr lang="en-US" sz="2200" b="1" dirty="0">
                <a:latin typeface="Times New Roman" panose="02020603050405020304" pitchFamily="18" charset="0"/>
                <a:cs typeface="Times New Roman" panose="02020603050405020304" pitchFamily="18" charset="0"/>
              </a:rPr>
              <a:t>Data Analysis: </a:t>
            </a:r>
          </a:p>
          <a:p>
            <a:pPr marL="0" indent="0">
              <a:lnSpc>
                <a:spcPct val="150000"/>
              </a:lnSpc>
              <a:buNone/>
            </a:pPr>
            <a:r>
              <a:rPr lang="en-US" sz="2200" dirty="0">
                <a:latin typeface="Times New Roman" panose="02020603050405020304" pitchFamily="18" charset="0"/>
                <a:cs typeface="Times New Roman" panose="02020603050405020304" pitchFamily="18" charset="0"/>
              </a:rPr>
              <a:t>           Use Spark's APIs to run various analytical tasks. For example, you can perform SQL queries, machine learning, graph analysis, or any custom data processing.</a:t>
            </a:r>
          </a:p>
          <a:p>
            <a:pPr marL="0" indent="0">
              <a:lnSpc>
                <a:spcPct val="150000"/>
              </a:lnSpc>
              <a:buNone/>
            </a:pPr>
            <a:r>
              <a:rPr lang="en-US" sz="2200" b="1" dirty="0">
                <a:latin typeface="Times New Roman" panose="02020603050405020304" pitchFamily="18" charset="0"/>
                <a:cs typeface="Times New Roman" panose="02020603050405020304" pitchFamily="18" charset="0"/>
              </a:rPr>
              <a:t>Visualization: </a:t>
            </a:r>
          </a:p>
          <a:p>
            <a:pPr marL="0" indent="0">
              <a:lnSpc>
                <a:spcPct val="150000"/>
              </a:lnSpc>
              <a:buNone/>
            </a:pPr>
            <a:r>
              <a:rPr lang="en-US" sz="2200" dirty="0">
                <a:latin typeface="Times New Roman" panose="02020603050405020304" pitchFamily="18" charset="0"/>
                <a:cs typeface="Times New Roman" panose="02020603050405020304" pitchFamily="18" charset="0"/>
              </a:rPr>
              <a:t>            Depending on your needs, you might want to visualize the results. You can use libraries like Matplotlib or integrate with tools like Tableau.</a:t>
            </a:r>
          </a:p>
          <a:p>
            <a:pPr marL="0" indent="0">
              <a:lnSpc>
                <a:spcPct val="150000"/>
              </a:lnSpc>
              <a:buNone/>
            </a:pPr>
            <a:r>
              <a:rPr lang="en-US" sz="2200" b="1" dirty="0">
                <a:latin typeface="Times New Roman" panose="02020603050405020304" pitchFamily="18" charset="0"/>
                <a:cs typeface="Times New Roman" panose="02020603050405020304" pitchFamily="18" charset="0"/>
              </a:rPr>
              <a:t>Scaling: </a:t>
            </a:r>
          </a:p>
          <a:p>
            <a:pPr marL="0" indent="0">
              <a:lnSpc>
                <a:spcPct val="150000"/>
              </a:lnSpc>
              <a:buNone/>
            </a:pPr>
            <a:r>
              <a:rPr lang="en-US" sz="2200" dirty="0">
                <a:latin typeface="Times New Roman" panose="02020603050405020304" pitchFamily="18" charset="0"/>
                <a:cs typeface="Times New Roman" panose="02020603050405020304" pitchFamily="18" charset="0"/>
              </a:rPr>
              <a:t>           Big data often requires horizontal scaling. You can add more resources (nodes) to your Spark cluster to handle larger datasets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89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87BC-3067-1CC0-B628-D21FB359BB0A}"/>
              </a:ext>
            </a:extLst>
          </p:cNvPr>
          <p:cNvSpPr>
            <a:spLocks noGrp="1"/>
          </p:cNvSpPr>
          <p:nvPr>
            <p:ph type="title"/>
          </p:nvPr>
        </p:nvSpPr>
        <p:spPr/>
        <p:txBody>
          <a:bodyPr/>
          <a:lstStyle/>
          <a:p>
            <a:r>
              <a:rPr lang="en-IN" dirty="0">
                <a:latin typeface="Arial Black" panose="020B0A04020102020204" pitchFamily="34" charset="0"/>
              </a:rPr>
              <a:t>PYTHON CODE:</a:t>
            </a:r>
          </a:p>
        </p:txBody>
      </p:sp>
      <p:sp>
        <p:nvSpPr>
          <p:cNvPr id="3" name="Content Placeholder 2">
            <a:extLst>
              <a:ext uri="{FF2B5EF4-FFF2-40B4-BE49-F238E27FC236}">
                <a16:creationId xmlns:a16="http://schemas.microsoft.com/office/drawing/2014/main" id="{DEDABBFD-446E-7559-539A-12AD2785B74E}"/>
              </a:ext>
            </a:extLst>
          </p:cNvPr>
          <p:cNvSpPr>
            <a:spLocks noGrp="1"/>
          </p:cNvSpPr>
          <p:nvPr>
            <p:ph idx="1"/>
          </p:nvPr>
        </p:nvSpPr>
        <p:spPr>
          <a:xfrm>
            <a:off x="1995948" y="1474839"/>
            <a:ext cx="9508664" cy="5024284"/>
          </a:xfrm>
        </p:spPr>
        <p:txBody>
          <a:bodyPr>
            <a:noAutofit/>
          </a:bodyPr>
          <a:lstStyle/>
          <a:p>
            <a:pPr marL="0" indent="0">
              <a:lnSpc>
                <a:spcPct val="150000"/>
              </a:lnSpc>
              <a:buNone/>
            </a:pPr>
            <a:r>
              <a:rPr lang="en-IN" sz="2200" dirty="0">
                <a:latin typeface="Times New Roman" panose="02020603050405020304" pitchFamily="18" charset="0"/>
                <a:cs typeface="Times New Roman" panose="02020603050405020304" pitchFamily="18" charset="0"/>
              </a:rPr>
              <a:t># Import necessary </a:t>
            </a:r>
            <a:r>
              <a:rPr lang="en-IN" sz="2200" dirty="0" err="1">
                <a:latin typeface="Times New Roman" panose="02020603050405020304" pitchFamily="18" charset="0"/>
                <a:cs typeface="Times New Roman" panose="02020603050405020304" pitchFamily="18" charset="0"/>
              </a:rPr>
              <a:t>librariesimport</a:t>
            </a:r>
            <a:r>
              <a:rPr lang="en-IN" sz="2200" dirty="0">
                <a:latin typeface="Times New Roman" panose="02020603050405020304" pitchFamily="18" charset="0"/>
                <a:cs typeface="Times New Roman" panose="02020603050405020304" pitchFamily="18" charset="0"/>
              </a:rPr>
              <a:t> pandas as </a:t>
            </a:r>
            <a:r>
              <a:rPr lang="en-IN" sz="2200" dirty="0" err="1">
                <a:latin typeface="Times New Roman" panose="02020603050405020304" pitchFamily="18" charset="0"/>
                <a:cs typeface="Times New Roman" panose="02020603050405020304" pitchFamily="18" charset="0"/>
              </a:rPr>
              <a:t>pdimport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numpy</a:t>
            </a:r>
            <a:r>
              <a:rPr lang="en-IN" sz="2200" dirty="0">
                <a:latin typeface="Times New Roman" panose="02020603050405020304" pitchFamily="18" charset="0"/>
                <a:cs typeface="Times New Roman" panose="02020603050405020304" pitchFamily="18" charset="0"/>
              </a:rPr>
              <a:t> as </a:t>
            </a:r>
            <a:r>
              <a:rPr lang="en-IN" sz="2200" dirty="0" err="1">
                <a:latin typeface="Times New Roman" panose="02020603050405020304" pitchFamily="18" charset="0"/>
                <a:cs typeface="Times New Roman" panose="02020603050405020304" pitchFamily="18" charset="0"/>
              </a:rPr>
              <a:t>npimport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matplotlib.pyplot</a:t>
            </a:r>
            <a:r>
              <a:rPr lang="en-IN" sz="2200" dirty="0">
                <a:latin typeface="Times New Roman" panose="02020603050405020304" pitchFamily="18" charset="0"/>
                <a:cs typeface="Times New Roman" panose="02020603050405020304" pitchFamily="18" charset="0"/>
              </a:rPr>
              <a:t> as </a:t>
            </a:r>
            <a:r>
              <a:rPr lang="en-IN" sz="2200" dirty="0" err="1">
                <a:latin typeface="Times New Roman" panose="02020603050405020304" pitchFamily="18" charset="0"/>
                <a:cs typeface="Times New Roman" panose="02020603050405020304" pitchFamily="18" charset="0"/>
              </a:rPr>
              <a:t>plt</a:t>
            </a:r>
            <a:endParaRPr lang="en-IN" sz="2200" dirty="0">
              <a:latin typeface="Times New Roman" panose="02020603050405020304" pitchFamily="18" charset="0"/>
              <a:cs typeface="Times New Roman" panose="02020603050405020304" pitchFamily="18" charset="0"/>
            </a:endParaRPr>
          </a:p>
          <a:p>
            <a:pPr marL="0" indent="0">
              <a:lnSpc>
                <a:spcPct val="150000"/>
              </a:lnSpc>
              <a:buNone/>
            </a:pPr>
            <a:r>
              <a:rPr lang="en-IN" sz="2200" dirty="0">
                <a:latin typeface="Times New Roman" panose="02020603050405020304" pitchFamily="18" charset="0"/>
                <a:cs typeface="Times New Roman" panose="02020603050405020304" pitchFamily="18" charset="0"/>
              </a:rPr>
              <a:t># Load the big </a:t>
            </a:r>
            <a:r>
              <a:rPr lang="en-IN" sz="2200" dirty="0" err="1">
                <a:latin typeface="Times New Roman" panose="02020603050405020304" pitchFamily="18" charset="0"/>
                <a:cs typeface="Times New Roman" panose="02020603050405020304" pitchFamily="18" charset="0"/>
              </a:rPr>
              <a:t>datadata</a:t>
            </a:r>
            <a:r>
              <a:rPr lang="en-IN" sz="2200" dirty="0">
                <a:latin typeface="Times New Roman" panose="02020603050405020304" pitchFamily="18" charset="0"/>
                <a:cs typeface="Times New Roman" panose="02020603050405020304" pitchFamily="18" charset="0"/>
              </a:rPr>
              <a:t> = </a:t>
            </a:r>
            <a:r>
              <a:rPr lang="en-IN" sz="2200" dirty="0" err="1">
                <a:latin typeface="Times New Roman" panose="02020603050405020304" pitchFamily="18" charset="0"/>
                <a:cs typeface="Times New Roman" panose="02020603050405020304" pitchFamily="18" charset="0"/>
              </a:rPr>
              <a:t>pd.read_csv</a:t>
            </a:r>
            <a:r>
              <a:rPr lang="en-IN" sz="2200" dirty="0">
                <a:latin typeface="Times New Roman" panose="02020603050405020304" pitchFamily="18" charset="0"/>
                <a:cs typeface="Times New Roman" panose="02020603050405020304" pitchFamily="18" charset="0"/>
              </a:rPr>
              <a:t>("your_data.csv")</a:t>
            </a:r>
          </a:p>
          <a:p>
            <a:pPr marL="0" indent="0">
              <a:lnSpc>
                <a:spcPct val="150000"/>
              </a:lnSpc>
              <a:buNone/>
            </a:pPr>
            <a:r>
              <a:rPr lang="en-IN" sz="2200" dirty="0">
                <a:latin typeface="Times New Roman" panose="02020603050405020304" pitchFamily="18" charset="0"/>
                <a:cs typeface="Times New Roman" panose="02020603050405020304" pitchFamily="18" charset="0"/>
              </a:rPr>
              <a:t># Explore the </a:t>
            </a:r>
            <a:r>
              <a:rPr lang="en-IN" sz="2200" dirty="0" err="1">
                <a:latin typeface="Times New Roman" panose="02020603050405020304" pitchFamily="18" charset="0"/>
                <a:cs typeface="Times New Roman" panose="02020603050405020304" pitchFamily="18" charset="0"/>
              </a:rPr>
              <a:t>dataprint</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data.head</a:t>
            </a:r>
            <a:r>
              <a:rPr lang="en-IN" sz="2200" dirty="0">
                <a:latin typeface="Times New Roman" panose="02020603050405020304" pitchFamily="18" charset="0"/>
                <a:cs typeface="Times New Roman" panose="02020603050405020304" pitchFamily="18" charset="0"/>
              </a:rPr>
              <a:t>())  # Display the first few </a:t>
            </a:r>
            <a:r>
              <a:rPr lang="en-IN" sz="2200" dirty="0" err="1">
                <a:latin typeface="Times New Roman" panose="02020603050405020304" pitchFamily="18" charset="0"/>
                <a:cs typeface="Times New Roman" panose="02020603050405020304" pitchFamily="18" charset="0"/>
              </a:rPr>
              <a:t>rowsprint</a:t>
            </a:r>
            <a:r>
              <a:rPr lang="en-IN" sz="2200" dirty="0">
                <a:latin typeface="Times New Roman" panose="02020603050405020304" pitchFamily="18" charset="0"/>
                <a:cs typeface="Times New Roman" panose="02020603050405020304" pitchFamily="18" charset="0"/>
              </a:rPr>
              <a:t>(data.info()) </a:t>
            </a:r>
          </a:p>
          <a:p>
            <a:pPr marL="0" indent="0">
              <a:lnSpc>
                <a:spcPct val="150000"/>
              </a:lnSpc>
              <a:buNone/>
            </a:pPr>
            <a:r>
              <a:rPr lang="en-IN" sz="2200" dirty="0">
                <a:latin typeface="Times New Roman" panose="02020603050405020304" pitchFamily="18" charset="0"/>
                <a:cs typeface="Times New Roman" panose="02020603050405020304" pitchFamily="18" charset="0"/>
              </a:rPr>
              <a:t> # Get information about the </a:t>
            </a:r>
            <a:r>
              <a:rPr lang="en-IN" sz="2200" dirty="0" err="1">
                <a:latin typeface="Times New Roman" panose="02020603050405020304" pitchFamily="18" charset="0"/>
                <a:cs typeface="Times New Roman" panose="02020603050405020304" pitchFamily="18" charset="0"/>
              </a:rPr>
              <a:t>datasetprint</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data.describe</a:t>
            </a:r>
            <a:r>
              <a:rPr lang="en-IN" sz="2200" dirty="0">
                <a:latin typeface="Times New Roman" panose="02020603050405020304" pitchFamily="18" charset="0"/>
                <a:cs typeface="Times New Roman" panose="02020603050405020304" pitchFamily="18" charset="0"/>
              </a:rPr>
              <a:t>())  </a:t>
            </a:r>
          </a:p>
          <a:p>
            <a:pPr marL="0" indent="0">
              <a:lnSpc>
                <a:spcPct val="150000"/>
              </a:lnSpc>
              <a:buNone/>
            </a:pPr>
            <a:r>
              <a:rPr lang="en-IN" sz="2200" dirty="0">
                <a:latin typeface="Times New Roman" panose="02020603050405020304" pitchFamily="18" charset="0"/>
                <a:cs typeface="Times New Roman" panose="02020603050405020304" pitchFamily="18" charset="0"/>
              </a:rPr>
              <a:t># Summary statistics</a:t>
            </a:r>
          </a:p>
          <a:p>
            <a:pPr marL="0" indent="0">
              <a:lnSpc>
                <a:spcPct val="150000"/>
              </a:lnSpc>
              <a:buNone/>
            </a:pPr>
            <a:r>
              <a:rPr lang="en-IN" sz="2200" dirty="0">
                <a:latin typeface="Times New Roman" panose="02020603050405020304" pitchFamily="18" charset="0"/>
                <a:cs typeface="Times New Roman" panose="02020603050405020304" pitchFamily="18" charset="0"/>
              </a:rPr>
              <a:t># Data </a:t>
            </a:r>
            <a:r>
              <a:rPr lang="en-IN" sz="2200" dirty="0" err="1">
                <a:latin typeface="Times New Roman" panose="02020603050405020304" pitchFamily="18" charset="0"/>
                <a:cs typeface="Times New Roman" panose="02020603050405020304" pitchFamily="18" charset="0"/>
              </a:rPr>
              <a:t>preprocessing</a:t>
            </a:r>
            <a:r>
              <a:rPr lang="en-IN" sz="2200" dirty="0">
                <a:latin typeface="Times New Roman" panose="02020603050405020304" pitchFamily="18" charset="0"/>
                <a:cs typeface="Times New Roman" panose="02020603050405020304" pitchFamily="18" charset="0"/>
              </a:rPr>
              <a:t> (e.g., handling missing values)data = </a:t>
            </a:r>
            <a:r>
              <a:rPr lang="en-IN" sz="2200" dirty="0" err="1">
                <a:latin typeface="Times New Roman" panose="02020603050405020304" pitchFamily="18" charset="0"/>
                <a:cs typeface="Times New Roman" panose="02020603050405020304" pitchFamily="18" charset="0"/>
              </a:rPr>
              <a:t>data.dropna</a:t>
            </a:r>
            <a:r>
              <a:rPr lang="en-IN" sz="2200" dirty="0">
                <a:latin typeface="Times New Roman" panose="02020603050405020304" pitchFamily="18" charset="0"/>
                <a:cs typeface="Times New Roman" panose="02020603050405020304" pitchFamily="18" charset="0"/>
              </a:rPr>
              <a:t>() </a:t>
            </a:r>
          </a:p>
          <a:p>
            <a:pPr marL="0" indent="0">
              <a:lnSpc>
                <a:spcPct val="150000"/>
              </a:lnSpc>
              <a:buNone/>
            </a:pPr>
            <a:r>
              <a:rPr lang="en-IN" sz="2200" dirty="0">
                <a:latin typeface="Times New Roman" panose="02020603050405020304" pitchFamily="18" charset="0"/>
                <a:cs typeface="Times New Roman" panose="02020603050405020304" pitchFamily="18" charset="0"/>
              </a:rPr>
              <a:t> # Remove rows with missing values</a:t>
            </a:r>
          </a:p>
        </p:txBody>
      </p:sp>
    </p:spTree>
    <p:extLst>
      <p:ext uri="{BB962C8B-B14F-4D97-AF65-F5344CB8AC3E}">
        <p14:creationId xmlns:p14="http://schemas.microsoft.com/office/powerpoint/2010/main" val="30105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EBBB8-09AA-5856-2D7C-123A5F85D5B7}"/>
              </a:ext>
            </a:extLst>
          </p:cNvPr>
          <p:cNvSpPr>
            <a:spLocks noGrp="1"/>
          </p:cNvSpPr>
          <p:nvPr>
            <p:ph idx="1"/>
          </p:nvPr>
        </p:nvSpPr>
        <p:spPr>
          <a:xfrm>
            <a:off x="1622323" y="422787"/>
            <a:ext cx="9882289" cy="6027174"/>
          </a:xfrm>
        </p:spPr>
        <p:txBody>
          <a:bodyPr>
            <a:normAutofit/>
          </a:bodyPr>
          <a:lstStyle/>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Data analysis</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You can perform various analyses like data visualization, statistical tests, and more.</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Example: Plot a </a:t>
            </a:r>
            <a:r>
              <a:rPr lang="en-IN" sz="2200" dirty="0" err="1">
                <a:latin typeface="Calibri" panose="020F0502020204030204" pitchFamily="34" charset="0"/>
                <a:ea typeface="Calibri" panose="020F0502020204030204" pitchFamily="34" charset="0"/>
                <a:cs typeface="Calibri" panose="020F0502020204030204" pitchFamily="34" charset="0"/>
              </a:rPr>
              <a:t>histogramplt.hist</a:t>
            </a:r>
            <a:r>
              <a:rPr lang="en-IN" sz="2200" dirty="0">
                <a:latin typeface="Calibri" panose="020F0502020204030204" pitchFamily="34" charset="0"/>
                <a:ea typeface="Calibri" panose="020F0502020204030204" pitchFamily="34" charset="0"/>
                <a:cs typeface="Calibri" panose="020F0502020204030204" pitchFamily="34" charset="0"/>
              </a:rPr>
              <a:t>(data['</a:t>
            </a:r>
            <a:r>
              <a:rPr lang="en-IN" sz="2200" dirty="0" err="1">
                <a:latin typeface="Calibri" panose="020F0502020204030204" pitchFamily="34" charset="0"/>
                <a:ea typeface="Calibri" panose="020F0502020204030204" pitchFamily="34" charset="0"/>
                <a:cs typeface="Calibri" panose="020F0502020204030204" pitchFamily="34" charset="0"/>
              </a:rPr>
              <a:t>column_name</a:t>
            </a:r>
            <a:r>
              <a:rPr lang="en-IN" sz="2200" dirty="0">
                <a:latin typeface="Calibri" panose="020F0502020204030204" pitchFamily="34" charset="0"/>
                <a:ea typeface="Calibri" panose="020F0502020204030204" pitchFamily="34" charset="0"/>
                <a:cs typeface="Calibri" panose="020F0502020204030204" pitchFamily="34" charset="0"/>
              </a:rPr>
              <a:t>'], bins=20)</a:t>
            </a:r>
            <a:r>
              <a:rPr lang="en-IN" sz="2200" dirty="0" err="1">
                <a:latin typeface="Calibri" panose="020F0502020204030204" pitchFamily="34" charset="0"/>
                <a:ea typeface="Calibri" panose="020F0502020204030204" pitchFamily="34" charset="0"/>
                <a:cs typeface="Calibri" panose="020F0502020204030204" pitchFamily="34" charset="0"/>
              </a:rPr>
              <a:t>plt.xlabel</a:t>
            </a:r>
            <a:r>
              <a:rPr lang="en-IN" sz="2200" dirty="0">
                <a:latin typeface="Calibri" panose="020F0502020204030204" pitchFamily="34" charset="0"/>
                <a:ea typeface="Calibri" panose="020F0502020204030204" pitchFamily="34" charset="0"/>
                <a:cs typeface="Calibri" panose="020F0502020204030204" pitchFamily="34" charset="0"/>
              </a:rPr>
              <a:t>('X-axis label')</a:t>
            </a:r>
            <a:r>
              <a:rPr lang="en-IN" sz="2200" dirty="0" err="1">
                <a:latin typeface="Calibri" panose="020F0502020204030204" pitchFamily="34" charset="0"/>
                <a:ea typeface="Calibri" panose="020F0502020204030204" pitchFamily="34" charset="0"/>
                <a:cs typeface="Calibri" panose="020F0502020204030204" pitchFamily="34" charset="0"/>
              </a:rPr>
              <a:t>plt.ylabel</a:t>
            </a:r>
            <a:r>
              <a:rPr lang="en-IN" sz="2200" dirty="0">
                <a:latin typeface="Calibri" panose="020F0502020204030204" pitchFamily="34" charset="0"/>
                <a:ea typeface="Calibri" panose="020F0502020204030204" pitchFamily="34" charset="0"/>
                <a:cs typeface="Calibri" panose="020F0502020204030204" pitchFamily="34" charset="0"/>
              </a:rPr>
              <a:t>('Y-axis label')</a:t>
            </a:r>
            <a:r>
              <a:rPr lang="en-IN" sz="2200" dirty="0" err="1">
                <a:latin typeface="Calibri" panose="020F0502020204030204" pitchFamily="34" charset="0"/>
                <a:ea typeface="Calibri" panose="020F0502020204030204" pitchFamily="34" charset="0"/>
                <a:cs typeface="Calibri" panose="020F0502020204030204" pitchFamily="34" charset="0"/>
              </a:rPr>
              <a:t>plt.title</a:t>
            </a:r>
            <a:r>
              <a:rPr lang="en-IN" sz="2200" dirty="0">
                <a:latin typeface="Calibri" panose="020F0502020204030204" pitchFamily="34" charset="0"/>
                <a:ea typeface="Calibri" panose="020F0502020204030204" pitchFamily="34" charset="0"/>
                <a:cs typeface="Calibri" panose="020F0502020204030204" pitchFamily="34" charset="0"/>
              </a:rPr>
              <a:t>('Histogram of Column Name')</a:t>
            </a:r>
            <a:r>
              <a:rPr lang="en-IN" sz="2200" dirty="0" err="1">
                <a:latin typeface="Calibri" panose="020F0502020204030204" pitchFamily="34" charset="0"/>
                <a:ea typeface="Calibri" panose="020F0502020204030204" pitchFamily="34" charset="0"/>
                <a:cs typeface="Calibri" panose="020F0502020204030204" pitchFamily="34" charset="0"/>
              </a:rPr>
              <a:t>plt.show</a:t>
            </a:r>
            <a:r>
              <a:rPr lang="en-IN" sz="22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Machine learning or statistical analysis</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Depending on your goals, you can apply machine learning models or statistical tests.</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Example: Linear </a:t>
            </a:r>
            <a:r>
              <a:rPr lang="en-IN" sz="2200" dirty="0" err="1">
                <a:latin typeface="Calibri" panose="020F0502020204030204" pitchFamily="34" charset="0"/>
                <a:ea typeface="Calibri" panose="020F0502020204030204" pitchFamily="34" charset="0"/>
                <a:cs typeface="Calibri" panose="020F0502020204030204" pitchFamily="34" charset="0"/>
              </a:rPr>
              <a:t>regressionfrom</a:t>
            </a:r>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err="1">
                <a:latin typeface="Calibri" panose="020F0502020204030204" pitchFamily="34" charset="0"/>
                <a:ea typeface="Calibri" panose="020F0502020204030204" pitchFamily="34" charset="0"/>
                <a:cs typeface="Calibri" panose="020F0502020204030204" pitchFamily="34" charset="0"/>
              </a:rPr>
              <a:t>sklearn.linear_model</a:t>
            </a:r>
            <a:r>
              <a:rPr lang="en-IN" sz="2200" dirty="0">
                <a:latin typeface="Calibri" panose="020F0502020204030204" pitchFamily="34" charset="0"/>
                <a:ea typeface="Calibri" panose="020F0502020204030204" pitchFamily="34" charset="0"/>
                <a:cs typeface="Calibri" panose="020F0502020204030204" pitchFamily="34" charset="0"/>
              </a:rPr>
              <a:t> import </a:t>
            </a:r>
            <a:r>
              <a:rPr lang="en-IN" sz="2200" dirty="0" err="1">
                <a:latin typeface="Calibri" panose="020F0502020204030204" pitchFamily="34" charset="0"/>
                <a:ea typeface="Calibri" panose="020F0502020204030204" pitchFamily="34" charset="0"/>
                <a:cs typeface="Calibri" panose="020F0502020204030204" pitchFamily="34" charset="0"/>
              </a:rPr>
              <a:t>LinearRegressionmodel</a:t>
            </a:r>
            <a:r>
              <a:rPr lang="en-IN" sz="2200" dirty="0">
                <a:latin typeface="Calibri" panose="020F0502020204030204" pitchFamily="34" charset="0"/>
                <a:ea typeface="Calibri" panose="020F0502020204030204" pitchFamily="34" charset="0"/>
                <a:cs typeface="Calibri" panose="020F0502020204030204" pitchFamily="34" charset="0"/>
              </a:rPr>
              <a:t> = </a:t>
            </a:r>
            <a:r>
              <a:rPr lang="en-IN" sz="2200" dirty="0" err="1">
                <a:latin typeface="Calibri" panose="020F0502020204030204" pitchFamily="34" charset="0"/>
                <a:ea typeface="Calibri" panose="020F0502020204030204" pitchFamily="34" charset="0"/>
                <a:cs typeface="Calibri" panose="020F0502020204030204" pitchFamily="34" charset="0"/>
              </a:rPr>
              <a:t>LinearRegression</a:t>
            </a:r>
            <a:r>
              <a:rPr lang="en-IN" sz="2200" dirty="0">
                <a:latin typeface="Calibri" panose="020F0502020204030204" pitchFamily="34" charset="0"/>
                <a:ea typeface="Calibri" panose="020F0502020204030204" pitchFamily="34" charset="0"/>
                <a:cs typeface="Calibri" panose="020F0502020204030204" pitchFamily="34" charset="0"/>
              </a:rPr>
              <a:t>()X = data[['</a:t>
            </a:r>
            <a:r>
              <a:rPr lang="en-IN" sz="2200" dirty="0" err="1">
                <a:latin typeface="Calibri" panose="020F0502020204030204" pitchFamily="34" charset="0"/>
                <a:ea typeface="Calibri" panose="020F0502020204030204" pitchFamily="34" charset="0"/>
                <a:cs typeface="Calibri" panose="020F0502020204030204" pitchFamily="34" charset="0"/>
              </a:rPr>
              <a:t>independent_var</a:t>
            </a:r>
            <a:r>
              <a:rPr lang="en-IN" sz="2200" dirty="0">
                <a:latin typeface="Calibri" panose="020F0502020204030204" pitchFamily="34" charset="0"/>
                <a:ea typeface="Calibri" panose="020F0502020204030204" pitchFamily="34" charset="0"/>
                <a:cs typeface="Calibri" panose="020F0502020204030204" pitchFamily="34" charset="0"/>
              </a:rPr>
              <a:t>']]y = data['</a:t>
            </a:r>
            <a:r>
              <a:rPr lang="en-IN" sz="2200" dirty="0" err="1">
                <a:latin typeface="Calibri" panose="020F0502020204030204" pitchFamily="34" charset="0"/>
                <a:ea typeface="Calibri" panose="020F0502020204030204" pitchFamily="34" charset="0"/>
                <a:cs typeface="Calibri" panose="020F0502020204030204" pitchFamily="34" charset="0"/>
              </a:rPr>
              <a:t>dependent_var</a:t>
            </a:r>
            <a:r>
              <a:rPr lang="en-IN" sz="2200" dirty="0">
                <a:latin typeface="Calibri" panose="020F0502020204030204" pitchFamily="34" charset="0"/>
                <a:ea typeface="Calibri" panose="020F0502020204030204" pitchFamily="34" charset="0"/>
                <a:cs typeface="Calibri" panose="020F0502020204030204" pitchFamily="34" charset="0"/>
              </a:rPr>
              <a:t>']</a:t>
            </a:r>
            <a:r>
              <a:rPr lang="en-IN" sz="2200" dirty="0" err="1">
                <a:latin typeface="Calibri" panose="020F0502020204030204" pitchFamily="34" charset="0"/>
                <a:ea typeface="Calibri" panose="020F0502020204030204" pitchFamily="34" charset="0"/>
                <a:cs typeface="Calibri" panose="020F0502020204030204" pitchFamily="34" charset="0"/>
              </a:rPr>
              <a:t>model.fit</a:t>
            </a:r>
            <a:r>
              <a:rPr lang="en-IN" sz="2200" dirty="0">
                <a:latin typeface="Calibri" panose="020F0502020204030204" pitchFamily="34" charset="0"/>
                <a:ea typeface="Calibri" panose="020F0502020204030204" pitchFamily="34" charset="0"/>
                <a:cs typeface="Calibri" panose="020F0502020204030204" pitchFamily="34" charset="0"/>
              </a:rPr>
              <a:t>(X, y)</a:t>
            </a:r>
          </a:p>
        </p:txBody>
      </p:sp>
    </p:spTree>
    <p:extLst>
      <p:ext uri="{BB962C8B-B14F-4D97-AF65-F5344CB8AC3E}">
        <p14:creationId xmlns:p14="http://schemas.microsoft.com/office/powerpoint/2010/main" val="275457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BD030-F1B4-F208-DCB8-AF3EF291C66D}"/>
              </a:ext>
            </a:extLst>
          </p:cNvPr>
          <p:cNvSpPr>
            <a:spLocks noGrp="1"/>
          </p:cNvSpPr>
          <p:nvPr>
            <p:ph idx="1"/>
          </p:nvPr>
        </p:nvSpPr>
        <p:spPr>
          <a:xfrm>
            <a:off x="2212258" y="1215724"/>
            <a:ext cx="9734806" cy="5390112"/>
          </a:xfrm>
        </p:spPr>
        <p:txBody>
          <a:bodyPr>
            <a:normAutofit/>
          </a:bodyPr>
          <a:lstStyle/>
          <a:p>
            <a:pPr marL="0" indent="0">
              <a:lnSpc>
                <a:spcPct val="150000"/>
              </a:lnSpc>
              <a:buNone/>
            </a:pPr>
            <a:r>
              <a:rPr lang="en-IN" sz="2200" dirty="0">
                <a:latin typeface="Times New Roman" panose="02020603050405020304" pitchFamily="18" charset="0"/>
                <a:cs typeface="Times New Roman" panose="02020603050405020304" pitchFamily="18" charset="0"/>
              </a:rPr>
              <a:t># Interpret and visualize the </a:t>
            </a:r>
            <a:r>
              <a:rPr lang="en-IN" sz="2200" dirty="0" err="1">
                <a:latin typeface="Times New Roman" panose="02020603050405020304" pitchFamily="18" charset="0"/>
                <a:cs typeface="Times New Roman" panose="02020603050405020304" pitchFamily="18" charset="0"/>
              </a:rPr>
              <a:t>resultsplt.scatter</a:t>
            </a:r>
            <a:r>
              <a:rPr lang="en-IN" sz="2200" dirty="0">
                <a:latin typeface="Times New Roman" panose="02020603050405020304" pitchFamily="18" charset="0"/>
                <a:cs typeface="Times New Roman" panose="02020603050405020304" pitchFamily="18" charset="0"/>
              </a:rPr>
              <a:t>(X, y,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='b’)</a:t>
            </a:r>
          </a:p>
          <a:p>
            <a:pPr marL="0" indent="0">
              <a:lnSpc>
                <a:spcPct val="150000"/>
              </a:lnSpc>
              <a:buNone/>
            </a:pPr>
            <a:r>
              <a:rPr lang="en-IN" sz="2200" dirty="0" err="1">
                <a:latin typeface="Times New Roman" panose="02020603050405020304" pitchFamily="18" charset="0"/>
                <a:cs typeface="Times New Roman" panose="02020603050405020304" pitchFamily="18" charset="0"/>
              </a:rPr>
              <a:t>plt.plot</a:t>
            </a:r>
            <a:r>
              <a:rPr lang="en-IN" sz="2200" dirty="0">
                <a:latin typeface="Times New Roman" panose="02020603050405020304" pitchFamily="18" charset="0"/>
                <a:cs typeface="Times New Roman" panose="02020603050405020304" pitchFamily="18" charset="0"/>
              </a:rPr>
              <a:t>(X, model.</a:t>
            </a:r>
          </a:p>
          <a:p>
            <a:pPr marL="0" indent="0">
              <a:lnSpc>
                <a:spcPct val="150000"/>
              </a:lnSpc>
              <a:buNone/>
            </a:pPr>
            <a:r>
              <a:rPr lang="en-IN" sz="2200" dirty="0">
                <a:latin typeface="Times New Roman" panose="02020603050405020304" pitchFamily="18" charset="0"/>
                <a:cs typeface="Times New Roman" panose="02020603050405020304" pitchFamily="18" charset="0"/>
              </a:rPr>
              <a:t>predict(X),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='r’)</a:t>
            </a:r>
          </a:p>
          <a:p>
            <a:pPr marL="0" indent="0">
              <a:lnSpc>
                <a:spcPct val="150000"/>
              </a:lnSpc>
              <a:buNone/>
            </a:pPr>
            <a:r>
              <a:rPr lang="en-IN" sz="2200" dirty="0" err="1">
                <a:latin typeface="Times New Roman" panose="02020603050405020304" pitchFamily="18" charset="0"/>
                <a:cs typeface="Times New Roman" panose="02020603050405020304" pitchFamily="18" charset="0"/>
              </a:rPr>
              <a:t>plt.xlabel</a:t>
            </a:r>
            <a:r>
              <a:rPr lang="en-IN" sz="2200" dirty="0">
                <a:latin typeface="Times New Roman" panose="02020603050405020304" pitchFamily="18" charset="0"/>
                <a:cs typeface="Times New Roman" panose="02020603050405020304" pitchFamily="18" charset="0"/>
              </a:rPr>
              <a:t>('Independent Variable’)</a:t>
            </a:r>
          </a:p>
          <a:p>
            <a:pPr marL="0" indent="0">
              <a:lnSpc>
                <a:spcPct val="150000"/>
              </a:lnSpc>
              <a:buNone/>
            </a:pPr>
            <a:r>
              <a:rPr lang="en-IN" sz="2200" dirty="0" err="1">
                <a:latin typeface="Times New Roman" panose="02020603050405020304" pitchFamily="18" charset="0"/>
                <a:cs typeface="Times New Roman" panose="02020603050405020304" pitchFamily="18" charset="0"/>
              </a:rPr>
              <a:t>plt.ylabel</a:t>
            </a:r>
            <a:r>
              <a:rPr lang="en-IN" sz="2200" dirty="0">
                <a:latin typeface="Times New Roman" panose="02020603050405020304" pitchFamily="18" charset="0"/>
                <a:cs typeface="Times New Roman" panose="02020603050405020304" pitchFamily="18" charset="0"/>
              </a:rPr>
              <a:t>('Dependent Variable’)</a:t>
            </a:r>
          </a:p>
          <a:p>
            <a:pPr marL="0" indent="0">
              <a:lnSpc>
                <a:spcPct val="150000"/>
              </a:lnSpc>
              <a:buNone/>
            </a:pPr>
            <a:r>
              <a:rPr lang="en-IN" sz="2200" dirty="0" err="1">
                <a:latin typeface="Times New Roman" panose="02020603050405020304" pitchFamily="18" charset="0"/>
                <a:cs typeface="Times New Roman" panose="02020603050405020304" pitchFamily="18" charset="0"/>
              </a:rPr>
              <a:t>plt.title</a:t>
            </a:r>
            <a:r>
              <a:rPr lang="en-IN" sz="2200" dirty="0">
                <a:latin typeface="Times New Roman" panose="02020603050405020304" pitchFamily="18" charset="0"/>
                <a:cs typeface="Times New Roman" panose="02020603050405020304" pitchFamily="18" charset="0"/>
              </a:rPr>
              <a:t>('Linear Regression’)</a:t>
            </a:r>
          </a:p>
          <a:p>
            <a:endParaRPr lang="en-IN" dirty="0"/>
          </a:p>
        </p:txBody>
      </p:sp>
    </p:spTree>
    <p:extLst>
      <p:ext uri="{BB962C8B-B14F-4D97-AF65-F5344CB8AC3E}">
        <p14:creationId xmlns:p14="http://schemas.microsoft.com/office/powerpoint/2010/main" val="227602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FFA3B-91C2-9193-EAAD-B76E080D89C2}"/>
              </a:ext>
            </a:extLst>
          </p:cNvPr>
          <p:cNvSpPr>
            <a:spLocks noGrp="1"/>
          </p:cNvSpPr>
          <p:nvPr>
            <p:ph idx="1"/>
          </p:nvPr>
        </p:nvSpPr>
        <p:spPr>
          <a:xfrm>
            <a:off x="2035277" y="1297858"/>
            <a:ext cx="9567657" cy="5085312"/>
          </a:xfrm>
        </p:spPr>
        <p:txBody>
          <a:bodyPr/>
          <a:lstStyle/>
          <a:p>
            <a:pPr marL="0" indent="0">
              <a:lnSpc>
                <a:spcPct val="150000"/>
              </a:lnSpc>
              <a:buNone/>
            </a:pPr>
            <a:r>
              <a:rPr lang="en-IN" sz="2200" dirty="0" err="1">
                <a:latin typeface="Times New Roman" panose="02020603050405020304" pitchFamily="18" charset="0"/>
                <a:cs typeface="Times New Roman" panose="02020603050405020304" pitchFamily="18" charset="0"/>
              </a:rPr>
              <a:t>plt.show</a:t>
            </a:r>
            <a:r>
              <a:rPr lang="en-IN" sz="2200" dirty="0">
                <a:latin typeface="Times New Roman" panose="02020603050405020304" pitchFamily="18" charset="0"/>
                <a:cs typeface="Times New Roman" panose="02020603050405020304" pitchFamily="18" charset="0"/>
              </a:rPr>
              <a:t>()</a:t>
            </a:r>
          </a:p>
          <a:p>
            <a:pPr marL="0" indent="0">
              <a:lnSpc>
                <a:spcPct val="150000"/>
              </a:lnSpc>
              <a:buNone/>
            </a:pPr>
            <a:r>
              <a:rPr lang="en-IN" sz="2200" dirty="0">
                <a:latin typeface="Times New Roman" panose="02020603050405020304" pitchFamily="18" charset="0"/>
                <a:cs typeface="Times New Roman" panose="02020603050405020304" pitchFamily="18" charset="0"/>
              </a:rPr>
              <a:t># Final data insights and conclusions</a:t>
            </a:r>
          </a:p>
          <a:p>
            <a:pPr marL="0" indent="0">
              <a:lnSpc>
                <a:spcPct val="150000"/>
              </a:lnSpc>
              <a:buNone/>
            </a:pPr>
            <a:r>
              <a:rPr lang="en-IN" sz="2200" dirty="0">
                <a:latin typeface="Times New Roman" panose="02020603050405020304" pitchFamily="18" charset="0"/>
                <a:cs typeface="Times New Roman" panose="02020603050405020304" pitchFamily="18" charset="0"/>
              </a:rPr>
              <a:t># Summarize your findings, generate reports, or make data-driven decisions based on your analysis.</a:t>
            </a:r>
          </a:p>
          <a:p>
            <a:pPr marL="0" indent="0">
              <a:lnSpc>
                <a:spcPct val="150000"/>
              </a:lnSpc>
              <a:buNone/>
            </a:pPr>
            <a:r>
              <a:rPr lang="en-IN" sz="2200" dirty="0">
                <a:latin typeface="Times New Roman" panose="02020603050405020304" pitchFamily="18" charset="0"/>
                <a:cs typeface="Times New Roman" panose="02020603050405020304" pitchFamily="18" charset="0"/>
              </a:rPr>
              <a:t># Save the results if needed</a:t>
            </a:r>
          </a:p>
          <a:p>
            <a:pPr marL="0" indent="0">
              <a:lnSpc>
                <a:spcPct val="150000"/>
              </a:lnSpc>
              <a:buNone/>
            </a:pPr>
            <a:r>
              <a:rPr lang="en-IN" sz="2200" dirty="0">
                <a:latin typeface="Times New Roman" panose="02020603050405020304" pitchFamily="18" charset="0"/>
                <a:cs typeface="Times New Roman" panose="02020603050405020304" pitchFamily="18" charset="0"/>
              </a:rPr>
              <a:t># You can save data or model outputs for future reference.</a:t>
            </a:r>
          </a:p>
          <a:p>
            <a:endParaRPr lang="en-IN" dirty="0"/>
          </a:p>
        </p:txBody>
      </p:sp>
    </p:spTree>
    <p:extLst>
      <p:ext uri="{BB962C8B-B14F-4D97-AF65-F5344CB8AC3E}">
        <p14:creationId xmlns:p14="http://schemas.microsoft.com/office/powerpoint/2010/main" val="351922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3DDF-D75D-77CB-1AC0-54CFFB8EB072}"/>
              </a:ext>
            </a:extLst>
          </p:cNvPr>
          <p:cNvSpPr>
            <a:spLocks noGrp="1"/>
          </p:cNvSpPr>
          <p:nvPr>
            <p:ph type="title"/>
          </p:nvPr>
        </p:nvSpPr>
        <p:spPr>
          <a:xfrm>
            <a:off x="2151467" y="675984"/>
            <a:ext cx="8911687" cy="1280890"/>
          </a:xfrm>
        </p:spPr>
        <p:txBody>
          <a:bodyPr/>
          <a:lstStyle/>
          <a:p>
            <a:r>
              <a:rPr lang="en-US" dirty="0">
                <a:latin typeface="Arial Black" panose="020B0A04020102020204" pitchFamily="34" charset="0"/>
              </a:rPr>
              <a:t>Training and Validation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673037A-6BFA-267A-0999-396A5B7A251C}"/>
              </a:ext>
            </a:extLst>
          </p:cNvPr>
          <p:cNvSpPr>
            <a:spLocks noGrp="1"/>
          </p:cNvSpPr>
          <p:nvPr>
            <p:ph idx="1"/>
          </p:nvPr>
        </p:nvSpPr>
        <p:spPr>
          <a:xfrm>
            <a:off x="2063918" y="2182239"/>
            <a:ext cx="8915400" cy="3777622"/>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 Train and validate the models </a:t>
            </a:r>
          </a:p>
          <a:p>
            <a:pPr marL="0" indent="0">
              <a:lnSpc>
                <a:spcPct val="150000"/>
              </a:lnSpc>
              <a:buNone/>
            </a:pPr>
            <a:r>
              <a:rPr lang="en-US" sz="2200" dirty="0">
                <a:latin typeface="Times New Roman" panose="02020603050405020304" pitchFamily="18" charset="0"/>
                <a:cs typeface="Times New Roman" panose="02020603050405020304" pitchFamily="18" charset="0"/>
              </a:rPr>
              <a:t># ... </a:t>
            </a:r>
          </a:p>
          <a:p>
            <a:pPr marL="0" indent="0">
              <a:lnSpc>
                <a:spcPct val="150000"/>
              </a:lnSpc>
              <a:buNone/>
            </a:pPr>
            <a:r>
              <a:rPr lang="en-US" sz="2200" dirty="0">
                <a:latin typeface="Times New Roman" panose="02020603050405020304" pitchFamily="18" charset="0"/>
                <a:cs typeface="Times New Roman" panose="02020603050405020304" pitchFamily="18" charset="0"/>
              </a:rPr>
              <a:t># Evaluate model performance (e.g., Mean Absolute Error, Root Mean Squared Error) </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78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8886-FC5D-F54E-8AA4-E7CA19FEA0EB}"/>
              </a:ext>
            </a:extLst>
          </p:cNvPr>
          <p:cNvSpPr>
            <a:spLocks noGrp="1"/>
          </p:cNvSpPr>
          <p:nvPr>
            <p:ph type="title"/>
          </p:nvPr>
        </p:nvSpPr>
        <p:spPr>
          <a:xfrm>
            <a:off x="2160305" y="614278"/>
            <a:ext cx="8911687" cy="1280890"/>
          </a:xfrm>
        </p:spPr>
        <p:txBody>
          <a:bodyPr/>
          <a:lstStyle/>
          <a:p>
            <a:r>
              <a:rPr lang="en-US" dirty="0">
                <a:latin typeface="Arial Black" panose="020B0A04020102020204" pitchFamily="34" charset="0"/>
              </a:rPr>
              <a:t>PROBLEM STATEMENT</a:t>
            </a:r>
            <a:r>
              <a:rPr lang="en-US" dirty="0"/>
              <a:t>:</a:t>
            </a:r>
            <a:endParaRPr lang="en-IN" dirty="0"/>
          </a:p>
        </p:txBody>
      </p:sp>
      <p:sp>
        <p:nvSpPr>
          <p:cNvPr id="3" name="Content Placeholder 2">
            <a:extLst>
              <a:ext uri="{FF2B5EF4-FFF2-40B4-BE49-F238E27FC236}">
                <a16:creationId xmlns:a16="http://schemas.microsoft.com/office/drawing/2014/main" id="{3E833786-2D59-D702-45E1-7A6D028BE7CC}"/>
              </a:ext>
            </a:extLst>
          </p:cNvPr>
          <p:cNvSpPr>
            <a:spLocks noGrp="1"/>
          </p:cNvSpPr>
          <p:nvPr>
            <p:ph idx="1"/>
          </p:nvPr>
        </p:nvSpPr>
        <p:spPr>
          <a:xfrm>
            <a:off x="2264748" y="2104103"/>
            <a:ext cx="8915400" cy="3777622"/>
          </a:xfrm>
        </p:spPr>
        <p:txBody>
          <a:bodyPr>
            <a:normAutofit fontScale="92500"/>
          </a:bodyPr>
          <a:lstStyle/>
          <a:p>
            <a:pPr marL="0" indent="0">
              <a:lnSpc>
                <a:spcPct val="160000"/>
              </a:lnSpc>
              <a:spcAft>
                <a:spcPts val="800"/>
              </a:spcAft>
              <a:buNone/>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latin typeface="Calibri" panose="020F0502020204030204" pitchFamily="34" charset="0"/>
                <a:ea typeface="Calibri" panose="020F0502020204030204" pitchFamily="34" charset="0"/>
                <a:cs typeface="Calibri" panose="020F0502020204030204" pitchFamily="34" charset="0"/>
              </a:rPr>
              <a:t>“</a:t>
            </a:r>
            <a:r>
              <a:rPr lang="en-IN" sz="2000" kern="100" dirty="0">
                <a:effectLst/>
                <a:latin typeface="Calibri" panose="020F0502020204030204" pitchFamily="34" charset="0"/>
                <a:ea typeface="Calibri" panose="020F0502020204030204" pitchFamily="34" charset="0"/>
                <a:cs typeface="Calibri" panose="020F0502020204030204" pitchFamily="34" charset="0"/>
              </a:rPr>
              <a:t>Today's organizations generate vast amounts of data from various sources, including customer interactions, sensors, and social media.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Analyzing</a:t>
            </a:r>
            <a:r>
              <a:rPr lang="en-IN" sz="2000" kern="100" dirty="0">
                <a:effectLst/>
                <a:latin typeface="Calibri" panose="020F0502020204030204" pitchFamily="34" charset="0"/>
                <a:ea typeface="Calibri" panose="020F0502020204030204" pitchFamily="34" charset="0"/>
                <a:cs typeface="Calibri" panose="020F0502020204030204" pitchFamily="34" charset="0"/>
              </a:rPr>
              <a:t> this data is crucial for making informed business decisions, but traditional data analysis tools are often inadequate to handle the volume, variety, and velocity of big data. Therefore, the problem at hand is to develop a robust big data analysis solution that can efficiently process and extract valuable insights from large and complex datasets, enabling organizations to gain a competitive edge, improve decision-making, and drive innovation.”</a:t>
            </a:r>
          </a:p>
          <a:p>
            <a:pPr marL="0" indent="0">
              <a:lnSpc>
                <a:spcPct val="107000"/>
              </a:lnSpc>
              <a:spcAft>
                <a:spcPts val="800"/>
              </a:spcAft>
              <a:buNone/>
              <a:tabLst>
                <a:tab pos="1288415" algn="l"/>
              </a:tabLst>
            </a:pPr>
            <a:endParaRPr lang="en-IN" dirty="0"/>
          </a:p>
        </p:txBody>
      </p:sp>
    </p:spTree>
    <p:extLst>
      <p:ext uri="{BB962C8B-B14F-4D97-AF65-F5344CB8AC3E}">
        <p14:creationId xmlns:p14="http://schemas.microsoft.com/office/powerpoint/2010/main" val="358616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866F-8063-B291-B2EE-75BBA982924A}"/>
              </a:ext>
            </a:extLst>
          </p:cNvPr>
          <p:cNvSpPr>
            <a:spLocks noGrp="1"/>
          </p:cNvSpPr>
          <p:nvPr>
            <p:ph type="title"/>
          </p:nvPr>
        </p:nvSpPr>
        <p:spPr>
          <a:xfrm>
            <a:off x="1983325" y="496290"/>
            <a:ext cx="8911687" cy="1280890"/>
          </a:xfrm>
        </p:spPr>
        <p:txBody>
          <a:bodyPr/>
          <a:lstStyle/>
          <a:p>
            <a:r>
              <a:rPr lang="en-US" dirty="0">
                <a:latin typeface="Arial Black" panose="020B0A04020102020204" pitchFamily="34" charset="0"/>
              </a:rPr>
              <a:t>BIG DATA:</a:t>
            </a:r>
            <a:endParaRPr lang="en-IN" dirty="0">
              <a:latin typeface="Arial Black" panose="020B0A04020102020204" pitchFamily="34" charset="0"/>
            </a:endParaRPr>
          </a:p>
        </p:txBody>
      </p:sp>
      <p:pic>
        <p:nvPicPr>
          <p:cNvPr id="7" name="Content Placeholder 6">
            <a:extLst>
              <a:ext uri="{FF2B5EF4-FFF2-40B4-BE49-F238E27FC236}">
                <a16:creationId xmlns:a16="http://schemas.microsoft.com/office/drawing/2014/main" id="{43831750-C25C-9168-744E-D8B4B4E0E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374" y="1777180"/>
            <a:ext cx="4679317" cy="3087329"/>
          </a:xfrm>
        </p:spPr>
      </p:pic>
      <p:sp>
        <p:nvSpPr>
          <p:cNvPr id="9" name="TextBox 8">
            <a:extLst>
              <a:ext uri="{FF2B5EF4-FFF2-40B4-BE49-F238E27FC236}">
                <a16:creationId xmlns:a16="http://schemas.microsoft.com/office/drawing/2014/main" id="{BAEF847C-C9B4-A80B-721D-458EA58FC44F}"/>
              </a:ext>
            </a:extLst>
          </p:cNvPr>
          <p:cNvSpPr txBox="1"/>
          <p:nvPr/>
        </p:nvSpPr>
        <p:spPr>
          <a:xfrm>
            <a:off x="6096000" y="1457430"/>
            <a:ext cx="6096000" cy="419961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Big data analysis, often simply referred to as "big data analytics," is the process of examining and extracting valuable insights, patterns, trends, and information from large and complex datasets that are too massive to be effectively handled by traditional data processing and analysis tools. </a:t>
            </a:r>
          </a:p>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It involves the use of specialized software and technologies to manage, process, and interpret these vast volumes of data.</a:t>
            </a:r>
          </a:p>
        </p:txBody>
      </p:sp>
    </p:spTree>
    <p:extLst>
      <p:ext uri="{BB962C8B-B14F-4D97-AF65-F5344CB8AC3E}">
        <p14:creationId xmlns:p14="http://schemas.microsoft.com/office/powerpoint/2010/main" val="337347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C178-369A-33F6-064E-F8DC19C0C174}"/>
              </a:ext>
            </a:extLst>
          </p:cNvPr>
          <p:cNvSpPr>
            <a:spLocks noGrp="1"/>
          </p:cNvSpPr>
          <p:nvPr>
            <p:ph type="title"/>
          </p:nvPr>
        </p:nvSpPr>
        <p:spPr>
          <a:xfrm>
            <a:off x="1943996" y="306333"/>
            <a:ext cx="8911687" cy="1280890"/>
          </a:xfrm>
        </p:spPr>
        <p:txBody>
          <a:bodyPr/>
          <a:lstStyle/>
          <a:p>
            <a:r>
              <a:rPr lang="en-US" dirty="0">
                <a:latin typeface="Arial Black" panose="020B0A04020102020204" pitchFamily="34" charset="0"/>
              </a:rPr>
              <a:t>BIG DATA ANALYSIS IN VARIOUS FIELDS: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2317D79-CB07-E2FE-9FAD-BD3C87B665A7}"/>
              </a:ext>
            </a:extLst>
          </p:cNvPr>
          <p:cNvSpPr>
            <a:spLocks noGrp="1"/>
          </p:cNvSpPr>
          <p:nvPr>
            <p:ph idx="1"/>
          </p:nvPr>
        </p:nvSpPr>
        <p:spPr>
          <a:xfrm>
            <a:off x="1802631" y="1587223"/>
            <a:ext cx="8915400" cy="4837471"/>
          </a:xfrm>
        </p:spPr>
        <p:txBody>
          <a:bodyPr>
            <a:normAutofit/>
          </a:bodyPr>
          <a:lstStyle/>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Detect patterns and trends that were previously </a:t>
            </a:r>
            <a:r>
              <a:rPr lang="en-US" sz="2000" dirty="0" err="1">
                <a:latin typeface="Calibri" panose="020F0502020204030204" pitchFamily="34" charset="0"/>
                <a:ea typeface="Calibri" panose="020F0502020204030204" pitchFamily="34" charset="0"/>
                <a:cs typeface="Calibri" panose="020F0502020204030204" pitchFamily="34" charset="0"/>
              </a:rPr>
              <a:t>hidden.Predict</a:t>
            </a:r>
            <a:r>
              <a:rPr lang="en-US" sz="2000" dirty="0">
                <a:latin typeface="Calibri" panose="020F0502020204030204" pitchFamily="34" charset="0"/>
                <a:ea typeface="Calibri" panose="020F0502020204030204" pitchFamily="34" charset="0"/>
                <a:cs typeface="Calibri" panose="020F0502020204030204" pitchFamily="34" charset="0"/>
              </a:rPr>
              <a:t> future events or outcomes through predictive analytics.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Gain a deeper understanding of customer behavior and </a:t>
            </a:r>
            <a:r>
              <a:rPr lang="en-US" sz="2000" dirty="0" err="1">
                <a:latin typeface="Calibri" panose="020F0502020204030204" pitchFamily="34" charset="0"/>
                <a:ea typeface="Calibri" panose="020F0502020204030204" pitchFamily="34" charset="0"/>
                <a:cs typeface="Calibri" panose="020F0502020204030204" pitchFamily="34" charset="0"/>
              </a:rPr>
              <a:t>preferences.Optimize</a:t>
            </a:r>
            <a:r>
              <a:rPr lang="en-US" sz="2000" dirty="0">
                <a:latin typeface="Calibri" panose="020F0502020204030204" pitchFamily="34" charset="0"/>
                <a:ea typeface="Calibri" panose="020F0502020204030204" pitchFamily="34" charset="0"/>
                <a:cs typeface="Calibri" panose="020F0502020204030204" pitchFamily="34" charset="0"/>
              </a:rPr>
              <a:t> business operations and supply chain management.</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Enhance cybersecurity by identifying anomalies and threats.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Facilitate scientific research by processing and analyzing large datasets.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The ultimate goal is to transform vast amounts of data into actionable insights that can drive informed decision-making and improve various aspects of business and research.</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76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D924-59BE-8814-279A-4846A3EFBB1B}"/>
              </a:ext>
            </a:extLst>
          </p:cNvPr>
          <p:cNvSpPr>
            <a:spLocks noGrp="1"/>
          </p:cNvSpPr>
          <p:nvPr>
            <p:ph type="title"/>
          </p:nvPr>
        </p:nvSpPr>
        <p:spPr>
          <a:xfrm>
            <a:off x="3772796" y="388136"/>
            <a:ext cx="8911687" cy="1280890"/>
          </a:xfrm>
        </p:spPr>
        <p:txBody>
          <a:bodyPr/>
          <a:lstStyle/>
          <a:p>
            <a:r>
              <a:rPr lang="en-US" dirty="0">
                <a:latin typeface="Arial Black" panose="020B0A04020102020204" pitchFamily="34" charset="0"/>
              </a:rPr>
              <a:t>WORKING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3EF9DD9-B441-0F1F-A5CB-F72743379BFD}"/>
              </a:ext>
            </a:extLst>
          </p:cNvPr>
          <p:cNvSpPr>
            <a:spLocks noGrp="1"/>
          </p:cNvSpPr>
          <p:nvPr>
            <p:ph idx="1"/>
          </p:nvPr>
        </p:nvSpPr>
        <p:spPr>
          <a:xfrm>
            <a:off x="1271434" y="1179870"/>
            <a:ext cx="9649132" cy="4798142"/>
          </a:xfrm>
        </p:spPr>
        <p:txBody>
          <a:bodyPr>
            <a:noAutofit/>
          </a:bodyPr>
          <a:lstStyle/>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Collection:</a:t>
            </a:r>
            <a:r>
              <a:rPr lang="en-US" sz="2000" dirty="0">
                <a:latin typeface="Calibri" panose="020F0502020204030204" pitchFamily="34" charset="0"/>
                <a:ea typeface="Calibri" panose="020F0502020204030204" pitchFamily="34" charset="0"/>
                <a:cs typeface="Calibri" panose="020F0502020204030204" pitchFamily="34" charset="0"/>
              </a:rPr>
              <a:t> The process starts with the collection of data from various sources. This data can come from sensors, social media, websites, devices, databases, logs, and more. The data is often stored in distributed storage systems like Hadoop HDFS or cloud-based storage solutions.</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Ingestion: </a:t>
            </a:r>
            <a:r>
              <a:rPr lang="en-US" sz="2000" dirty="0">
                <a:latin typeface="Calibri" panose="020F0502020204030204" pitchFamily="34" charset="0"/>
                <a:ea typeface="Calibri" panose="020F0502020204030204" pitchFamily="34" charset="0"/>
                <a:cs typeface="Calibri" panose="020F0502020204030204" pitchFamily="34" charset="0"/>
              </a:rPr>
              <a:t>After collecting data, it needs to be ingested into the big data platform. This involves transferring data into a data processing environment where it can be analyzed. Data can be ingested in real-time or batch mode, depending on the use case.</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Storage: </a:t>
            </a:r>
            <a:r>
              <a:rPr lang="en-US" sz="2000" dirty="0">
                <a:latin typeface="Calibri" panose="020F0502020204030204" pitchFamily="34" charset="0"/>
                <a:ea typeface="Calibri" panose="020F0502020204030204" pitchFamily="34" charset="0"/>
                <a:cs typeface="Calibri" panose="020F0502020204030204" pitchFamily="34" charset="0"/>
              </a:rPr>
              <a:t>Data is stored in a distributed manner using databases like NoSQL databases (e.g., HBase, Cassandra, MongoDB) or traditional relational databases (e.g., SQL databases). Data is organized and indexed for efficient retrieval.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314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6695-CA6E-55F4-712A-23ABB43AF9BF}"/>
              </a:ext>
            </a:extLst>
          </p:cNvPr>
          <p:cNvSpPr>
            <a:spLocks noGrp="1"/>
          </p:cNvSpPr>
          <p:nvPr>
            <p:ph type="title"/>
          </p:nvPr>
        </p:nvSpPr>
        <p:spPr>
          <a:xfrm>
            <a:off x="1640156" y="453818"/>
            <a:ext cx="8911687" cy="1280890"/>
          </a:xfrm>
        </p:spPr>
        <p:txBody>
          <a:bodyPr>
            <a:normAutofit/>
          </a:bodyPr>
          <a:lstStyle/>
          <a:p>
            <a:r>
              <a:rPr lang="en-US" dirty="0">
                <a:latin typeface="Arial Black" panose="020B0A04020102020204" pitchFamily="34" charset="0"/>
              </a:rPr>
              <a:t>DATA PROCESSING AND ANALYSIS:</a:t>
            </a:r>
            <a:endParaRPr lang="en-IN" dirty="0">
              <a:latin typeface="Arial Black" panose="020B0A04020102020204" pitchFamily="34" charset="0"/>
            </a:endParaRPr>
          </a:p>
        </p:txBody>
      </p:sp>
      <p:pic>
        <p:nvPicPr>
          <p:cNvPr id="9" name="Content Placeholder 8">
            <a:extLst>
              <a:ext uri="{FF2B5EF4-FFF2-40B4-BE49-F238E27FC236}">
                <a16:creationId xmlns:a16="http://schemas.microsoft.com/office/drawing/2014/main" id="{CF228F37-10A7-51FE-CABE-90752E73F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5674" y="2086786"/>
            <a:ext cx="5852160" cy="3291840"/>
          </a:xfrm>
        </p:spPr>
      </p:pic>
      <p:sp>
        <p:nvSpPr>
          <p:cNvPr id="11" name="TextBox 10">
            <a:extLst>
              <a:ext uri="{FF2B5EF4-FFF2-40B4-BE49-F238E27FC236}">
                <a16:creationId xmlns:a16="http://schemas.microsoft.com/office/drawing/2014/main" id="{FD8FDE98-E030-0187-627D-D8396E98DDCB}"/>
              </a:ext>
            </a:extLst>
          </p:cNvPr>
          <p:cNvSpPr txBox="1"/>
          <p:nvPr/>
        </p:nvSpPr>
        <p:spPr>
          <a:xfrm>
            <a:off x="855406" y="1886046"/>
            <a:ext cx="4729317" cy="4199611"/>
          </a:xfrm>
          <a:prstGeom prst="rect">
            <a:avLst/>
          </a:prstGeom>
          <a:noFill/>
        </p:spPr>
        <p:txBody>
          <a:bodyPr wrap="square">
            <a:spAutoFit/>
          </a:bodyPr>
          <a:lstStyle/>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In batch processing, data is </a:t>
            </a:r>
            <a:r>
              <a:rPr lang="en-IN" sz="2000" dirty="0" err="1">
                <a:latin typeface="Calibri" panose="020F0502020204030204" pitchFamily="34" charset="0"/>
                <a:ea typeface="Calibri" panose="020F0502020204030204" pitchFamily="34" charset="0"/>
                <a:cs typeface="Calibri" panose="020F0502020204030204" pitchFamily="34" charset="0"/>
              </a:rPr>
              <a:t>analyzed</a:t>
            </a:r>
            <a:r>
              <a:rPr lang="en-IN" sz="2000" dirty="0">
                <a:latin typeface="Calibri" panose="020F0502020204030204" pitchFamily="34" charset="0"/>
                <a:ea typeface="Calibri" panose="020F0502020204030204" pitchFamily="34" charset="0"/>
                <a:cs typeface="Calibri" panose="020F0502020204030204" pitchFamily="34" charset="0"/>
              </a:rPr>
              <a:t> in large chunks or batches. Technologies like Hadoop MapReduce and Apache Spark are commonly used for batch processing.</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Real-time Processing: </a:t>
            </a:r>
            <a:r>
              <a:rPr lang="en-IN" sz="2000" dirty="0">
                <a:latin typeface="Calibri" panose="020F0502020204030204" pitchFamily="34" charset="0"/>
                <a:ea typeface="Calibri" panose="020F0502020204030204" pitchFamily="34" charset="0"/>
                <a:cs typeface="Calibri" panose="020F0502020204030204" pitchFamily="34" charset="0"/>
              </a:rPr>
              <a:t>In real-time or streaming analysis, data is processed as it arrives. Technologies like Apache Kafka and Apache </a:t>
            </a:r>
            <a:r>
              <a:rPr lang="en-IN" sz="2000" dirty="0" err="1">
                <a:latin typeface="Calibri" panose="020F0502020204030204" pitchFamily="34" charset="0"/>
                <a:ea typeface="Calibri" panose="020F0502020204030204" pitchFamily="34" charset="0"/>
                <a:cs typeface="Calibri" panose="020F0502020204030204" pitchFamily="34" charset="0"/>
              </a:rPr>
              <a:t>Flink</a:t>
            </a:r>
            <a:r>
              <a:rPr lang="en-IN" sz="2000" dirty="0">
                <a:latin typeface="Calibri" panose="020F0502020204030204" pitchFamily="34" charset="0"/>
                <a:ea typeface="Calibri" panose="020F0502020204030204" pitchFamily="34" charset="0"/>
                <a:cs typeface="Calibri" panose="020F0502020204030204" pitchFamily="34" charset="0"/>
              </a:rPr>
              <a:t> are used for real-time processing.</a:t>
            </a:r>
          </a:p>
        </p:txBody>
      </p:sp>
    </p:spTree>
    <p:extLst>
      <p:ext uri="{BB962C8B-B14F-4D97-AF65-F5344CB8AC3E}">
        <p14:creationId xmlns:p14="http://schemas.microsoft.com/office/powerpoint/2010/main" val="58192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0DAD-7441-AF05-16E0-54010B71B253}"/>
              </a:ext>
            </a:extLst>
          </p:cNvPr>
          <p:cNvSpPr>
            <a:spLocks noGrp="1"/>
          </p:cNvSpPr>
          <p:nvPr>
            <p:ph idx="1"/>
          </p:nvPr>
        </p:nvSpPr>
        <p:spPr>
          <a:xfrm>
            <a:off x="1834945" y="904567"/>
            <a:ext cx="8915400" cy="5633884"/>
          </a:xfrm>
        </p:spPr>
        <p:txBody>
          <a:bodyPr>
            <a:normAutofit/>
          </a:bodyPr>
          <a:lstStyle/>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Visualization</a:t>
            </a:r>
            <a:r>
              <a:rPr lang="en-US" sz="2000" dirty="0">
                <a:latin typeface="Calibri" panose="020F0502020204030204" pitchFamily="34" charset="0"/>
                <a:ea typeface="Calibri" panose="020F0502020204030204" pitchFamily="34" charset="0"/>
                <a:cs typeface="Calibri" panose="020F0502020204030204" pitchFamily="34" charset="0"/>
              </a:rPr>
              <a:t>: The results of the analysis are often presented through data visualizations and dashboards. Tools like Tableau, Power BI, or custom-built dashboards can be used to present the findings in a user-friendly manner.</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Insights and Decision-Making</a:t>
            </a:r>
            <a:r>
              <a:rPr lang="en-US" sz="2000" dirty="0">
                <a:latin typeface="Calibri" panose="020F0502020204030204" pitchFamily="34" charset="0"/>
                <a:ea typeface="Calibri" panose="020F0502020204030204" pitchFamily="34" charset="0"/>
                <a:cs typeface="Calibri" panose="020F0502020204030204" pitchFamily="34" charset="0"/>
              </a:rPr>
              <a:t>: The final stage involves interpreting the results, extracting valuable insights, and using these insights to inform decision-making, whether in business, research, or other fields.</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US" sz="2000" dirty="0">
                <a:latin typeface="Calibri" panose="020F0502020204030204" pitchFamily="34" charset="0"/>
                <a:ea typeface="Calibri" panose="020F0502020204030204" pitchFamily="34" charset="0"/>
                <a:cs typeface="Calibri" panose="020F0502020204030204" pitchFamily="34" charset="0"/>
              </a:rPr>
              <a:t>Big data systems are designed to scale horizontally, allowing them to handle vast amounts of data and computations efficiently. This often involves the use of clusters and distributed computing.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16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080649C-B174-F662-0915-EB1C28A22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9377" y="3091200"/>
            <a:ext cx="4514850" cy="2505075"/>
          </a:xfrm>
        </p:spPr>
      </p:pic>
      <p:sp>
        <p:nvSpPr>
          <p:cNvPr id="11" name="TextBox 10">
            <a:extLst>
              <a:ext uri="{FF2B5EF4-FFF2-40B4-BE49-F238E27FC236}">
                <a16:creationId xmlns:a16="http://schemas.microsoft.com/office/drawing/2014/main" id="{F3EC4B9B-BAC4-A237-1BC6-E8CF10B047CE}"/>
              </a:ext>
            </a:extLst>
          </p:cNvPr>
          <p:cNvSpPr txBox="1"/>
          <p:nvPr/>
        </p:nvSpPr>
        <p:spPr>
          <a:xfrm>
            <a:off x="1468444" y="991394"/>
            <a:ext cx="9625783" cy="5122941"/>
          </a:xfrm>
          <a:prstGeom prst="rect">
            <a:avLst/>
          </a:prstGeom>
          <a:noFill/>
        </p:spPr>
        <p:txBody>
          <a:bodyPr wrap="square">
            <a:spAutoFit/>
          </a:bodyPr>
          <a:lstStyle/>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Insights and Decision-Making: </a:t>
            </a:r>
            <a:r>
              <a:rPr lang="en-IN" sz="2000" dirty="0">
                <a:latin typeface="Calibri" panose="020F0502020204030204" pitchFamily="34" charset="0"/>
                <a:ea typeface="Calibri" panose="020F0502020204030204" pitchFamily="34" charset="0"/>
                <a:cs typeface="Calibri" panose="020F0502020204030204" pitchFamily="34" charset="0"/>
              </a:rPr>
              <a:t>The final stage involves interpreting the results, extracting valuable insights, and using these insights to inform decision-making, whether in business,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research, or other fields.</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IN" sz="2000" dirty="0">
                <a:latin typeface="Calibri" panose="020F0502020204030204" pitchFamily="34" charset="0"/>
                <a:ea typeface="Calibri" panose="020F0502020204030204" pitchFamily="34" charset="0"/>
                <a:cs typeface="Calibri" panose="020F0502020204030204" pitchFamily="34" charset="0"/>
              </a:rPr>
              <a:t>Big data systems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are designed to scale horizontally, allowing</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 them to handle vast amounts of data and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computations efficiently. This often involves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the use of clusters and distributed computing.</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Data Security and Governance: </a:t>
            </a:r>
            <a:r>
              <a:rPr lang="en-US" sz="2000" dirty="0">
                <a:latin typeface="Calibri" panose="020F0502020204030204" pitchFamily="34" charset="0"/>
                <a:ea typeface="Calibri" panose="020F0502020204030204" pitchFamily="34" charset="0"/>
                <a:cs typeface="Calibri" panose="020F0502020204030204" pitchFamily="34" charset="0"/>
              </a:rPr>
              <a:t>Data security </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and governance are crucial aspects of big data</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 analysis. Access controls, encryption, and compliance with data regulations are essential.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52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FB56-8FE1-D702-908E-51412CFACE3A}"/>
              </a:ext>
            </a:extLst>
          </p:cNvPr>
          <p:cNvSpPr>
            <a:spLocks noGrp="1"/>
          </p:cNvSpPr>
          <p:nvPr>
            <p:ph type="title"/>
          </p:nvPr>
        </p:nvSpPr>
        <p:spPr>
          <a:xfrm>
            <a:off x="2254915" y="518413"/>
            <a:ext cx="8911687" cy="1280890"/>
          </a:xfrm>
        </p:spPr>
        <p:txBody>
          <a:bodyPr/>
          <a:lstStyle/>
          <a:p>
            <a:r>
              <a:rPr lang="en-IN" b="1" dirty="0">
                <a:latin typeface="Arial Black" panose="020B0A04020102020204" pitchFamily="34" charset="0"/>
              </a:rPr>
              <a:t>Data Preparation:</a:t>
            </a:r>
          </a:p>
        </p:txBody>
      </p:sp>
      <p:sp>
        <p:nvSpPr>
          <p:cNvPr id="3" name="Content Placeholder 2">
            <a:extLst>
              <a:ext uri="{FF2B5EF4-FFF2-40B4-BE49-F238E27FC236}">
                <a16:creationId xmlns:a16="http://schemas.microsoft.com/office/drawing/2014/main" id="{35B380A5-F6F9-57C8-9502-B5EECA3D48BB}"/>
              </a:ext>
            </a:extLst>
          </p:cNvPr>
          <p:cNvSpPr>
            <a:spLocks noGrp="1"/>
          </p:cNvSpPr>
          <p:nvPr>
            <p:ph idx="1"/>
          </p:nvPr>
        </p:nvSpPr>
        <p:spPr>
          <a:xfrm>
            <a:off x="2254915" y="1799303"/>
            <a:ext cx="8915400" cy="3777622"/>
          </a:xfrm>
        </p:spPr>
        <p:txBody>
          <a:bodyPr>
            <a:normAutofit fontScale="92500"/>
          </a:bodyPr>
          <a:lstStyle/>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Import necessary libraries import pandas as pd import </a:t>
            </a:r>
            <a:r>
              <a:rPr lang="en-IN" sz="2200" dirty="0" err="1">
                <a:latin typeface="Calibri" panose="020F0502020204030204" pitchFamily="34" charset="0"/>
                <a:ea typeface="Calibri" panose="020F0502020204030204" pitchFamily="34" charset="0"/>
                <a:cs typeface="Calibri" panose="020F0502020204030204" pitchFamily="34" charset="0"/>
              </a:rPr>
              <a:t>numpy</a:t>
            </a:r>
            <a:r>
              <a:rPr lang="en-IN" sz="2200" dirty="0">
                <a:latin typeface="Calibri" panose="020F0502020204030204" pitchFamily="34" charset="0"/>
                <a:ea typeface="Calibri" panose="020F0502020204030204" pitchFamily="34" charset="0"/>
                <a:cs typeface="Calibri" panose="020F0502020204030204" pitchFamily="34" charset="0"/>
              </a:rPr>
              <a:t> as np</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 Load the dataset data = </a:t>
            </a:r>
            <a:r>
              <a:rPr lang="en-IN" sz="2200" dirty="0" err="1">
                <a:latin typeface="Calibri" panose="020F0502020204030204" pitchFamily="34" charset="0"/>
                <a:ea typeface="Calibri" panose="020F0502020204030204" pitchFamily="34" charset="0"/>
                <a:cs typeface="Calibri" panose="020F0502020204030204" pitchFamily="34" charset="0"/>
              </a:rPr>
              <a:t>pd.read_csv</a:t>
            </a:r>
            <a:r>
              <a:rPr lang="en-IN" sz="2200" dirty="0">
                <a:latin typeface="Calibri" panose="020F0502020204030204" pitchFamily="34" charset="0"/>
                <a:ea typeface="Calibri" panose="020F0502020204030204" pitchFamily="34" charset="0"/>
                <a:cs typeface="Calibri" panose="020F0502020204030204" pitchFamily="34" charset="0"/>
              </a:rPr>
              <a:t>('rainfall_india_1901-2015.csv’) </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Perform data </a:t>
            </a:r>
            <a:r>
              <a:rPr lang="en-IN" sz="2200" dirty="0" err="1">
                <a:latin typeface="Calibri" panose="020F0502020204030204" pitchFamily="34" charset="0"/>
                <a:ea typeface="Calibri" panose="020F0502020204030204" pitchFamily="34" charset="0"/>
                <a:cs typeface="Calibri" panose="020F0502020204030204" pitchFamily="34" charset="0"/>
              </a:rPr>
              <a:t>preprocessing</a:t>
            </a:r>
            <a:r>
              <a:rPr lang="en-IN" sz="2200" dirty="0">
                <a:latin typeface="Calibri" panose="020F0502020204030204" pitchFamily="34" charset="0"/>
                <a:ea typeface="Calibri" panose="020F0502020204030204" pitchFamily="34" charset="0"/>
                <a:cs typeface="Calibri" panose="020F0502020204030204" pitchFamily="34" charset="0"/>
              </a:rPr>
              <a:t> (e.g., handling missing values, feature engineering)</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 # ... # Split the dataset into training and testing sets from </a:t>
            </a:r>
            <a:r>
              <a:rPr lang="en-IN" sz="2200" dirty="0" err="1">
                <a:latin typeface="Calibri" panose="020F0502020204030204" pitchFamily="34" charset="0"/>
                <a:ea typeface="Calibri" panose="020F0502020204030204" pitchFamily="34" charset="0"/>
                <a:cs typeface="Calibri" panose="020F0502020204030204" pitchFamily="34" charset="0"/>
              </a:rPr>
              <a:t>sklearn.model_selection</a:t>
            </a:r>
            <a:r>
              <a:rPr lang="en-IN" sz="2200" dirty="0">
                <a:latin typeface="Calibri" panose="020F0502020204030204" pitchFamily="34" charset="0"/>
                <a:ea typeface="Calibri" panose="020F0502020204030204" pitchFamily="34" charset="0"/>
                <a:cs typeface="Calibri" panose="020F0502020204030204" pitchFamily="34" charset="0"/>
              </a:rPr>
              <a:t> </a:t>
            </a:r>
          </a:p>
          <a:p>
            <a:pPr marL="0" indent="0">
              <a:lnSpc>
                <a:spcPct val="150000"/>
              </a:lnSpc>
              <a:buNone/>
            </a:pPr>
            <a:r>
              <a:rPr lang="en-IN" sz="2200" dirty="0">
                <a:latin typeface="Calibri" panose="020F0502020204030204" pitchFamily="34" charset="0"/>
                <a:ea typeface="Calibri" panose="020F0502020204030204" pitchFamily="34" charset="0"/>
                <a:cs typeface="Calibri" panose="020F0502020204030204" pitchFamily="34" charset="0"/>
              </a:rPr>
              <a:t>import </a:t>
            </a:r>
            <a:r>
              <a:rPr lang="en-IN" sz="2200" dirty="0" err="1">
                <a:latin typeface="Calibri" panose="020F0502020204030204" pitchFamily="34" charset="0"/>
                <a:ea typeface="Calibri" panose="020F0502020204030204" pitchFamily="34" charset="0"/>
                <a:cs typeface="Calibri" panose="020F0502020204030204" pitchFamily="34" charset="0"/>
              </a:rPr>
              <a:t>train_test_split</a:t>
            </a:r>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err="1">
                <a:latin typeface="Calibri" panose="020F0502020204030204" pitchFamily="34" charset="0"/>
                <a:ea typeface="Calibri" panose="020F0502020204030204" pitchFamily="34" charset="0"/>
                <a:cs typeface="Calibri" panose="020F0502020204030204" pitchFamily="34" charset="0"/>
              </a:rPr>
              <a:t>train_data</a:t>
            </a:r>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err="1">
                <a:latin typeface="Calibri" panose="020F0502020204030204" pitchFamily="34" charset="0"/>
                <a:ea typeface="Calibri" panose="020F0502020204030204" pitchFamily="34" charset="0"/>
                <a:cs typeface="Calibri" panose="020F0502020204030204" pitchFamily="34" charset="0"/>
              </a:rPr>
              <a:t>test_data</a:t>
            </a:r>
            <a:r>
              <a:rPr lang="en-IN" sz="2200" dirty="0">
                <a:latin typeface="Calibri" panose="020F0502020204030204" pitchFamily="34" charset="0"/>
                <a:ea typeface="Calibri" panose="020F0502020204030204" pitchFamily="34" charset="0"/>
                <a:cs typeface="Calibri" panose="020F0502020204030204" pitchFamily="34" charset="0"/>
              </a:rPr>
              <a:t> = </a:t>
            </a:r>
            <a:r>
              <a:rPr lang="en-IN" sz="2200" dirty="0" err="1">
                <a:latin typeface="Calibri" panose="020F0502020204030204" pitchFamily="34" charset="0"/>
                <a:ea typeface="Calibri" panose="020F0502020204030204" pitchFamily="34" charset="0"/>
                <a:cs typeface="Calibri" panose="020F0502020204030204" pitchFamily="34" charset="0"/>
              </a:rPr>
              <a:t>train_test_split</a:t>
            </a:r>
            <a:r>
              <a:rPr lang="en-IN" sz="2200" dirty="0">
                <a:latin typeface="Calibri" panose="020F0502020204030204" pitchFamily="34" charset="0"/>
                <a:ea typeface="Calibri" panose="020F0502020204030204" pitchFamily="34" charset="0"/>
                <a:cs typeface="Calibri" panose="020F0502020204030204" pitchFamily="34" charset="0"/>
              </a:rPr>
              <a:t>(data, </a:t>
            </a:r>
            <a:r>
              <a:rPr lang="en-IN" sz="2200" dirty="0" err="1">
                <a:latin typeface="Calibri" panose="020F0502020204030204" pitchFamily="34" charset="0"/>
                <a:ea typeface="Calibri" panose="020F0502020204030204" pitchFamily="34" charset="0"/>
                <a:cs typeface="Calibri" panose="020F0502020204030204" pitchFamily="34" charset="0"/>
              </a:rPr>
              <a:t>test_size</a:t>
            </a:r>
            <a:r>
              <a:rPr lang="en-IN" sz="2200" dirty="0">
                <a:latin typeface="Calibri" panose="020F0502020204030204" pitchFamily="34" charset="0"/>
                <a:ea typeface="Calibri" panose="020F0502020204030204" pitchFamily="34" charset="0"/>
                <a:cs typeface="Calibri" panose="020F0502020204030204" pitchFamily="34" charset="0"/>
              </a:rPr>
              <a:t>=0.2, </a:t>
            </a:r>
            <a:r>
              <a:rPr lang="en-IN" sz="2200" dirty="0" err="1">
                <a:latin typeface="Calibri" panose="020F0502020204030204" pitchFamily="34" charset="0"/>
                <a:ea typeface="Calibri" panose="020F0502020204030204" pitchFamily="34" charset="0"/>
                <a:cs typeface="Calibri" panose="020F0502020204030204" pitchFamily="34" charset="0"/>
              </a:rPr>
              <a:t>random_state</a:t>
            </a:r>
            <a:r>
              <a:rPr lang="en-IN" sz="2200" dirty="0">
                <a:latin typeface="Calibri" panose="020F0502020204030204" pitchFamily="34" charset="0"/>
                <a:ea typeface="Calibri" panose="020F0502020204030204" pitchFamily="34" charset="0"/>
                <a:cs typeface="Calibri" panose="020F0502020204030204" pitchFamily="34" charset="0"/>
              </a:rPr>
              <a:t>=42)</a:t>
            </a:r>
          </a:p>
        </p:txBody>
      </p:sp>
    </p:spTree>
    <p:extLst>
      <p:ext uri="{BB962C8B-B14F-4D97-AF65-F5344CB8AC3E}">
        <p14:creationId xmlns:p14="http://schemas.microsoft.com/office/powerpoint/2010/main" val="24027581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113</TotalTime>
  <Words>1338</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Century Gothic</vt:lpstr>
      <vt:lpstr>Times New Roman</vt:lpstr>
      <vt:lpstr>Wingdings</vt:lpstr>
      <vt:lpstr>Wingdings 3</vt:lpstr>
      <vt:lpstr>Wisp</vt:lpstr>
      <vt:lpstr>GOVERNMENT COLLEGE OF ENGINEERING BARGUR (AUTONOMOUS)</vt:lpstr>
      <vt:lpstr>PROBLEM STATEMENT:</vt:lpstr>
      <vt:lpstr>BIG DATA:</vt:lpstr>
      <vt:lpstr>BIG DATA ANALYSIS IN VARIOUS FIELDS:</vt:lpstr>
      <vt:lpstr>WORKING</vt:lpstr>
      <vt:lpstr>DATA PROCESSING AND ANALYSIS:</vt:lpstr>
      <vt:lpstr>PowerPoint Presentation</vt:lpstr>
      <vt:lpstr>PowerPoint Presentation</vt:lpstr>
      <vt:lpstr>Data Preparation:</vt:lpstr>
      <vt:lpstr>PowerPoint Presentation</vt:lpstr>
      <vt:lpstr>PowerPoint Presentation</vt:lpstr>
      <vt:lpstr>PYTHON CODE:</vt:lpstr>
      <vt:lpstr>PowerPoint Presentation</vt:lpstr>
      <vt:lpstr>PowerPoint Presentation</vt:lpstr>
      <vt:lpstr>PowerPoint Presentation</vt:lpstr>
      <vt:lpstr>Training and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Indhupriya S</dc:creator>
  <cp:lastModifiedBy>Indhupriya S</cp:lastModifiedBy>
  <cp:revision>2</cp:revision>
  <dcterms:created xsi:type="dcterms:W3CDTF">2023-10-11T10:59:30Z</dcterms:created>
  <dcterms:modified xsi:type="dcterms:W3CDTF">2023-10-27T13:51:27Z</dcterms:modified>
</cp:coreProperties>
</file>