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24" autoAdjust="0"/>
    <p:restoredTop sz="94660"/>
  </p:normalViewPr>
  <p:slideViewPr>
    <p:cSldViewPr>
      <p:cViewPr varScale="1">
        <p:scale>
          <a:sx n="69" d="100"/>
          <a:sy n="69" d="100"/>
        </p:scale>
        <p:origin x="-169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84207140-04BF-4F3D-93E9-0EF0C185FAC5}" type="datetimeFigureOut">
              <a:rPr lang="en-IN" smtClean="0"/>
              <a:t>16-07-2019</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FE1D5EC-A044-4C6C-98A5-B489F91921F3}"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207140-04BF-4F3D-93E9-0EF0C185FAC5}"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1D5EC-A044-4C6C-98A5-B489F91921F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207140-04BF-4F3D-93E9-0EF0C185FAC5}"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1D5EC-A044-4C6C-98A5-B489F91921F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207140-04BF-4F3D-93E9-0EF0C185FAC5}"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1D5EC-A044-4C6C-98A5-B489F91921F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207140-04BF-4F3D-93E9-0EF0C185FAC5}"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1D5EC-A044-4C6C-98A5-B489F91921F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4207140-04BF-4F3D-93E9-0EF0C185FAC5}"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1D5EC-A044-4C6C-98A5-B489F91921F3}"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207140-04BF-4F3D-93E9-0EF0C185FAC5}" type="datetimeFigureOut">
              <a:rPr lang="en-IN" smtClean="0"/>
              <a:t>16-07-2019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E1D5EC-A044-4C6C-98A5-B489F91921F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207140-04BF-4F3D-93E9-0EF0C185FAC5}" type="datetimeFigureOut">
              <a:rPr lang="en-IN" smtClean="0"/>
              <a:t>16-07-2019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E1D5EC-A044-4C6C-98A5-B489F91921F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207140-04BF-4F3D-93E9-0EF0C185FAC5}" type="datetimeFigureOut">
              <a:rPr lang="en-IN" smtClean="0"/>
              <a:t>16-07-2019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E1D5EC-A044-4C6C-98A5-B489F91921F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4207140-04BF-4F3D-93E9-0EF0C185FAC5}" type="datetimeFigureOut">
              <a:rPr lang="en-IN" smtClean="0"/>
              <a:t>16-07-2019</a:t>
            </a:fld>
            <a:endParaRPr lang="en-IN"/>
          </a:p>
        </p:txBody>
      </p:sp>
      <p:sp>
        <p:nvSpPr>
          <p:cNvPr id="7" name="Slide Number Placeholder 6"/>
          <p:cNvSpPr>
            <a:spLocks noGrp="1"/>
          </p:cNvSpPr>
          <p:nvPr>
            <p:ph type="sldNum" sz="quarter" idx="12"/>
          </p:nvPr>
        </p:nvSpPr>
        <p:spPr/>
        <p:txBody>
          <a:bodyPr/>
          <a:lstStyle/>
          <a:p>
            <a:fld id="{DFE1D5EC-A044-4C6C-98A5-B489F91921F3}"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207140-04BF-4F3D-93E9-0EF0C185FAC5}" type="datetimeFigureOut">
              <a:rPr lang="en-IN" smtClean="0"/>
              <a:t>16-07-2019</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DFE1D5EC-A044-4C6C-98A5-B489F91921F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84207140-04BF-4F3D-93E9-0EF0C185FAC5}" type="datetimeFigureOut">
              <a:rPr lang="en-IN" smtClean="0"/>
              <a:t>16-07-2019</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FE1D5EC-A044-4C6C-98A5-B489F91921F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gadgets.ndtv.co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1412776"/>
            <a:ext cx="6120680" cy="5016758"/>
          </a:xfrm>
          <a:prstGeom prst="rect">
            <a:avLst/>
          </a:prstGeom>
          <a:noFill/>
        </p:spPr>
        <p:txBody>
          <a:bodyPr wrap="square" rtlCol="0">
            <a:spAutoFit/>
          </a:bodyPr>
          <a:lstStyle/>
          <a:p>
            <a:r>
              <a:rPr lang="en-US" sz="4000" b="1" dirty="0" smtClean="0">
                <a:latin typeface="Algerian" pitchFamily="82" charset="0"/>
              </a:rPr>
              <a:t>Name : </a:t>
            </a:r>
            <a:r>
              <a:rPr lang="en-US" sz="4000" b="1" dirty="0" err="1" smtClean="0">
                <a:latin typeface="Algerian" pitchFamily="82" charset="0"/>
              </a:rPr>
              <a:t>Partibha</a:t>
            </a:r>
            <a:endParaRPr lang="en-US" sz="4000" b="1" dirty="0" smtClean="0">
              <a:latin typeface="Algerian" pitchFamily="82" charset="0"/>
            </a:endParaRPr>
          </a:p>
          <a:p>
            <a:endParaRPr lang="en-US" sz="4000" b="1" dirty="0" smtClean="0">
              <a:latin typeface="Algerian" pitchFamily="82" charset="0"/>
            </a:endParaRPr>
          </a:p>
          <a:p>
            <a:r>
              <a:rPr lang="en-US" sz="4000" b="1" dirty="0" err="1" smtClean="0">
                <a:latin typeface="Algerian" pitchFamily="82" charset="0"/>
              </a:rPr>
              <a:t>Uid</a:t>
            </a:r>
            <a:r>
              <a:rPr lang="en-US" sz="4000" b="1" dirty="0" smtClean="0">
                <a:latin typeface="Algerian" pitchFamily="82" charset="0"/>
              </a:rPr>
              <a:t>      : 18BCS6093</a:t>
            </a:r>
          </a:p>
          <a:p>
            <a:endParaRPr lang="en-US" sz="4000" b="1" dirty="0" smtClean="0">
              <a:latin typeface="Algerian" pitchFamily="82" charset="0"/>
            </a:endParaRPr>
          </a:p>
          <a:p>
            <a:r>
              <a:rPr lang="en-US" sz="4000" b="1" dirty="0" smtClean="0">
                <a:latin typeface="Algerian" pitchFamily="82" charset="0"/>
              </a:rPr>
              <a:t>BRANCH: CSE (Artificial Intelligence and Machine Learning)</a:t>
            </a:r>
            <a:endParaRPr lang="en-IN" sz="4000" b="1" dirty="0">
              <a:latin typeface="Algerian" pitchFamily="82" charset="0"/>
            </a:endParaRPr>
          </a:p>
        </p:txBody>
      </p:sp>
    </p:spTree>
    <p:extLst>
      <p:ext uri="{BB962C8B-B14F-4D97-AF65-F5344CB8AC3E}">
        <p14:creationId xmlns:p14="http://schemas.microsoft.com/office/powerpoint/2010/main" val="2300664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47" y="404664"/>
            <a:ext cx="8712969"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28629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194" y="404664"/>
            <a:ext cx="9625194" cy="6720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4161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664" y="404664"/>
            <a:ext cx="7488832" cy="1600438"/>
          </a:xfrm>
          <a:prstGeom prst="rect">
            <a:avLst/>
          </a:prstGeom>
        </p:spPr>
        <p:txBody>
          <a:bodyPr wrap="square">
            <a:spAutoFit/>
          </a:bodyPr>
          <a:lstStyle/>
          <a:p>
            <a:pPr lvl="0"/>
            <a:r>
              <a:rPr lang="en-IN" sz="4000" b="1" u="sng" dirty="0"/>
              <a:t>SELECT CONDITION AND FAIR MARKET PRICE:</a:t>
            </a:r>
            <a:endParaRPr lang="en-IN" sz="4000" dirty="0"/>
          </a:p>
          <a:p>
            <a:r>
              <a:rPr lang="en-IN" b="1" dirty="0"/>
              <a:t> </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2636912"/>
            <a:ext cx="8424936" cy="299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8488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0648"/>
            <a:ext cx="9036496" cy="11310789"/>
          </a:xfrm>
          <a:prstGeom prst="rect">
            <a:avLst/>
          </a:prstGeom>
        </p:spPr>
        <p:txBody>
          <a:bodyPr wrap="square">
            <a:spAutoFit/>
          </a:bodyPr>
          <a:lstStyle/>
          <a:p>
            <a:pPr lvl="1" algn="ctr">
              <a:lnSpc>
                <a:spcPct val="150000"/>
              </a:lnSpc>
              <a:spcAft>
                <a:spcPts val="0"/>
              </a:spcAft>
            </a:pPr>
            <a:endParaRPr lang="en-IN" b="1" u="sng" dirty="0">
              <a:latin typeface="Times New Roman"/>
              <a:ea typeface="Calibri"/>
              <a:cs typeface="Times New Roman"/>
            </a:endParaRPr>
          </a:p>
          <a:p>
            <a:pPr lvl="1" algn="ctr">
              <a:lnSpc>
                <a:spcPct val="150000"/>
              </a:lnSpc>
              <a:spcAft>
                <a:spcPts val="0"/>
              </a:spcAft>
            </a:pPr>
            <a:r>
              <a:rPr lang="en-IN" sz="4000" b="1" u="sng" dirty="0" smtClean="0">
                <a:effectLst/>
                <a:latin typeface="Times New Roman"/>
                <a:ea typeface="Calibri"/>
                <a:cs typeface="Times New Roman"/>
              </a:rPr>
              <a:t>TESTING PROCESS:</a:t>
            </a:r>
            <a:endParaRPr lang="en-IN" sz="4000" b="1" dirty="0" smtClean="0">
              <a:ea typeface="Calibri"/>
              <a:cs typeface="Times New Roman"/>
            </a:endParaRPr>
          </a:p>
          <a:p>
            <a:pPr marL="285750" lvl="0" indent="-285750">
              <a:lnSpc>
                <a:spcPct val="150000"/>
              </a:lnSpc>
              <a:spcAft>
                <a:spcPts val="0"/>
              </a:spcAft>
              <a:buFont typeface="Arial" pitchFamily="34" charset="0"/>
              <a:buChar char="•"/>
            </a:pPr>
            <a:endParaRPr lang="en-IN" sz="1400" dirty="0" smtClean="0">
              <a:latin typeface="Times New Roman"/>
              <a:ea typeface="Calibri"/>
              <a:cs typeface="Times New Roman"/>
            </a:endParaRPr>
          </a:p>
          <a:p>
            <a:pPr marL="285750" lvl="0" indent="-285750">
              <a:lnSpc>
                <a:spcPct val="150000"/>
              </a:lnSpc>
              <a:spcAft>
                <a:spcPts val="0"/>
              </a:spcAft>
              <a:buFont typeface="Arial" pitchFamily="34" charset="0"/>
              <a:buChar char="•"/>
            </a:pPr>
            <a:r>
              <a:rPr lang="en-IN" dirty="0" smtClean="0">
                <a:effectLst/>
                <a:latin typeface="Times New Roman"/>
                <a:ea typeface="Calibri"/>
                <a:cs typeface="Times New Roman"/>
              </a:rPr>
              <a:t>Program firsts ask the user to select the name of the company of which the user wanted to buy or sell the mobile phone. </a:t>
            </a:r>
            <a:endParaRPr lang="en-IN" sz="1600" dirty="0">
              <a:ea typeface="Calibri"/>
              <a:cs typeface="Times New Roman"/>
            </a:endParaRPr>
          </a:p>
          <a:p>
            <a:pPr marL="285750" lvl="0" indent="-285750">
              <a:lnSpc>
                <a:spcPct val="150000"/>
              </a:lnSpc>
              <a:spcAft>
                <a:spcPts val="0"/>
              </a:spcAft>
              <a:buFont typeface="Arial" pitchFamily="34" charset="0"/>
              <a:buChar char="•"/>
            </a:pPr>
            <a:r>
              <a:rPr lang="en-IN" dirty="0" smtClean="0">
                <a:effectLst/>
                <a:latin typeface="Times New Roman"/>
                <a:ea typeface="Calibri"/>
                <a:cs typeface="Times New Roman"/>
              </a:rPr>
              <a:t>After selecting the company name the program shows you the list of all the main models that belong to that company and ask user to select which model he or she wants. </a:t>
            </a:r>
            <a:endParaRPr lang="en-IN" sz="1600" dirty="0">
              <a:ea typeface="Calibri"/>
              <a:cs typeface="Times New Roman"/>
            </a:endParaRPr>
          </a:p>
          <a:p>
            <a:pPr marL="285750" lvl="0" indent="-285750">
              <a:lnSpc>
                <a:spcPct val="150000"/>
              </a:lnSpc>
              <a:spcAft>
                <a:spcPts val="0"/>
              </a:spcAft>
              <a:buFont typeface="Arial" pitchFamily="34" charset="0"/>
              <a:buChar char="•"/>
            </a:pPr>
            <a:r>
              <a:rPr lang="en-IN" dirty="0" smtClean="0">
                <a:effectLst/>
                <a:latin typeface="Times New Roman"/>
                <a:ea typeface="Calibri"/>
                <a:cs typeface="Times New Roman"/>
              </a:rPr>
              <a:t>After selecting the model name it asks the user to select the age of the mobile phone. It uses the concept that less the mobile phone age is more the price of that mobile phone. If the age of the phone is between 0 to 6 months it tells you the price according to that considering that the condition of the mobile phone would be okay. If the age of the mobile is between 6 to 12 months or above than that then it will first ask the user about the condition of the phone and then it will tell you the price.</a:t>
            </a:r>
            <a:endParaRPr lang="en-IN" sz="1600" dirty="0">
              <a:ea typeface="Calibri"/>
              <a:cs typeface="Times New Roman"/>
            </a:endParaRPr>
          </a:p>
          <a:p>
            <a:pPr>
              <a:lnSpc>
                <a:spcPct val="150000"/>
              </a:lnSpc>
              <a:spcAft>
                <a:spcPts val="0"/>
              </a:spcAft>
            </a:pPr>
            <a:r>
              <a:rPr lang="en-IN" dirty="0" smtClean="0">
                <a:effectLst/>
                <a:latin typeface="Times New Roman"/>
                <a:ea typeface="Calibri"/>
                <a:cs typeface="Times New Roman"/>
              </a:rPr>
              <a:t> </a:t>
            </a:r>
            <a:endParaRPr lang="en-IN" sz="1600" dirty="0">
              <a:ea typeface="Calibri"/>
              <a:cs typeface="Times New Roman"/>
            </a:endParaRPr>
          </a:p>
          <a:p>
            <a:pPr>
              <a:lnSpc>
                <a:spcPct val="150000"/>
              </a:lnSpc>
              <a:spcAft>
                <a:spcPts val="0"/>
              </a:spcAft>
            </a:pPr>
            <a:r>
              <a:rPr lang="en-IN" dirty="0" smtClean="0">
                <a:effectLst/>
                <a:latin typeface="Times New Roman"/>
                <a:ea typeface="Calibri"/>
                <a:cs typeface="Times New Roman"/>
              </a:rPr>
              <a:t> </a:t>
            </a:r>
            <a:endParaRPr lang="en-IN" sz="1600" dirty="0">
              <a:ea typeface="Calibri"/>
              <a:cs typeface="Times New Roman"/>
            </a:endParaRPr>
          </a:p>
          <a:p>
            <a:pPr>
              <a:lnSpc>
                <a:spcPct val="150000"/>
              </a:lnSpc>
              <a:spcAft>
                <a:spcPts val="0"/>
              </a:spcAft>
            </a:pPr>
            <a:r>
              <a:rPr lang="en-IN" dirty="0" smtClean="0">
                <a:effectLst/>
                <a:latin typeface="Times New Roman"/>
                <a:ea typeface="Calibri"/>
                <a:cs typeface="Times New Roman"/>
              </a:rPr>
              <a:t> </a:t>
            </a:r>
            <a:endParaRPr lang="en-IN" sz="1600" dirty="0">
              <a:ea typeface="Calibri"/>
              <a:cs typeface="Times New Roman"/>
            </a:endParaRPr>
          </a:p>
          <a:p>
            <a:pPr>
              <a:lnSpc>
                <a:spcPct val="150000"/>
              </a:lnSpc>
              <a:spcAft>
                <a:spcPts val="0"/>
              </a:spcAft>
            </a:pPr>
            <a:r>
              <a:rPr lang="en-IN" dirty="0" smtClean="0">
                <a:effectLst/>
                <a:latin typeface="Times New Roman"/>
                <a:ea typeface="Calibri"/>
                <a:cs typeface="Times New Roman"/>
              </a:rPr>
              <a:t> </a:t>
            </a:r>
            <a:endParaRPr lang="en-IN" sz="1600" dirty="0">
              <a:ea typeface="Calibri"/>
              <a:cs typeface="Times New Roman"/>
            </a:endParaRPr>
          </a:p>
          <a:p>
            <a:pPr>
              <a:lnSpc>
                <a:spcPct val="150000"/>
              </a:lnSpc>
              <a:spcAft>
                <a:spcPts val="0"/>
              </a:spcAft>
            </a:pPr>
            <a:r>
              <a:rPr lang="en-IN" dirty="0" smtClean="0">
                <a:effectLst/>
                <a:latin typeface="Times New Roman"/>
                <a:ea typeface="Calibri"/>
                <a:cs typeface="Times New Roman"/>
              </a:rPr>
              <a:t> </a:t>
            </a:r>
            <a:endParaRPr lang="en-IN" sz="1600" dirty="0">
              <a:ea typeface="Calibri"/>
              <a:cs typeface="Times New Roman"/>
            </a:endParaRPr>
          </a:p>
          <a:p>
            <a:pPr>
              <a:lnSpc>
                <a:spcPct val="150000"/>
              </a:lnSpc>
              <a:spcAft>
                <a:spcPts val="0"/>
              </a:spcAft>
            </a:pPr>
            <a:r>
              <a:rPr lang="en-IN" dirty="0" smtClean="0">
                <a:effectLst/>
                <a:latin typeface="Times New Roman"/>
                <a:ea typeface="Calibri"/>
                <a:cs typeface="Times New Roman"/>
              </a:rPr>
              <a:t> </a:t>
            </a:r>
            <a:endParaRPr lang="en-IN" sz="1600" dirty="0">
              <a:ea typeface="Calibri"/>
              <a:cs typeface="Times New Roman"/>
            </a:endParaRPr>
          </a:p>
          <a:p>
            <a:pPr>
              <a:lnSpc>
                <a:spcPct val="150000"/>
              </a:lnSpc>
              <a:spcAft>
                <a:spcPts val="0"/>
              </a:spcAft>
            </a:pPr>
            <a:r>
              <a:rPr lang="en-IN" dirty="0" smtClean="0">
                <a:effectLst/>
                <a:latin typeface="Times New Roman"/>
                <a:ea typeface="Calibri"/>
                <a:cs typeface="Times New Roman"/>
              </a:rPr>
              <a:t> </a:t>
            </a:r>
            <a:endParaRPr lang="en-IN" sz="1600" dirty="0">
              <a:ea typeface="Calibri"/>
              <a:cs typeface="Times New Roman"/>
            </a:endParaRPr>
          </a:p>
          <a:p>
            <a:pPr>
              <a:lnSpc>
                <a:spcPct val="150000"/>
              </a:lnSpc>
              <a:spcAft>
                <a:spcPts val="0"/>
              </a:spcAft>
            </a:pPr>
            <a:r>
              <a:rPr lang="en-IN" dirty="0" smtClean="0">
                <a:effectLst/>
                <a:latin typeface="Times New Roman"/>
                <a:ea typeface="Calibri"/>
                <a:cs typeface="Times New Roman"/>
              </a:rPr>
              <a:t> </a:t>
            </a:r>
            <a:endParaRPr lang="en-IN" sz="1600" dirty="0">
              <a:ea typeface="Calibri"/>
              <a:cs typeface="Times New Roman"/>
            </a:endParaRPr>
          </a:p>
          <a:p>
            <a:pPr>
              <a:lnSpc>
                <a:spcPct val="150000"/>
              </a:lnSpc>
              <a:spcAft>
                <a:spcPts val="0"/>
              </a:spcAft>
            </a:pPr>
            <a:r>
              <a:rPr lang="en-IN" dirty="0" smtClean="0">
                <a:effectLst/>
                <a:latin typeface="Times New Roman"/>
                <a:ea typeface="Calibri"/>
                <a:cs typeface="Times New Roman"/>
              </a:rPr>
              <a:t> </a:t>
            </a:r>
            <a:endParaRPr lang="en-IN" sz="1600" dirty="0">
              <a:ea typeface="Calibri"/>
              <a:cs typeface="Times New Roman"/>
            </a:endParaRPr>
          </a:p>
          <a:p>
            <a:pPr>
              <a:lnSpc>
                <a:spcPct val="150000"/>
              </a:lnSpc>
              <a:spcAft>
                <a:spcPts val="0"/>
              </a:spcAft>
            </a:pPr>
            <a:r>
              <a:rPr lang="en-IN" dirty="0" smtClean="0">
                <a:effectLst/>
                <a:latin typeface="Times New Roman"/>
                <a:ea typeface="Calibri"/>
                <a:cs typeface="Times New Roman"/>
              </a:rPr>
              <a:t> </a:t>
            </a:r>
            <a:endParaRPr lang="en-IN" sz="1600" dirty="0">
              <a:ea typeface="Calibri"/>
              <a:cs typeface="Times New Roman"/>
            </a:endParaRPr>
          </a:p>
          <a:p>
            <a:pPr>
              <a:lnSpc>
                <a:spcPct val="150000"/>
              </a:lnSpc>
              <a:spcAft>
                <a:spcPts val="0"/>
              </a:spcAft>
            </a:pPr>
            <a:r>
              <a:rPr lang="en-IN" dirty="0" smtClean="0">
                <a:effectLst/>
                <a:latin typeface="Times New Roman"/>
                <a:ea typeface="Calibri"/>
                <a:cs typeface="Times New Roman"/>
              </a:rPr>
              <a:t> </a:t>
            </a:r>
            <a:endParaRPr lang="en-IN" sz="1600" dirty="0">
              <a:ea typeface="Calibri"/>
              <a:cs typeface="Times New Roman"/>
            </a:endParaRPr>
          </a:p>
          <a:p>
            <a:pPr>
              <a:lnSpc>
                <a:spcPct val="150000"/>
              </a:lnSpc>
              <a:spcAft>
                <a:spcPts val="0"/>
              </a:spcAft>
            </a:pPr>
            <a:r>
              <a:rPr lang="en-IN" dirty="0" smtClean="0">
                <a:effectLst/>
                <a:latin typeface="Times New Roman"/>
                <a:ea typeface="Calibri"/>
                <a:cs typeface="Times New Roman"/>
              </a:rPr>
              <a:t> </a:t>
            </a:r>
            <a:endParaRPr lang="en-IN" sz="1600" dirty="0">
              <a:ea typeface="Calibri"/>
              <a:cs typeface="Times New Roman"/>
            </a:endParaRPr>
          </a:p>
          <a:p>
            <a:pPr>
              <a:lnSpc>
                <a:spcPct val="150000"/>
              </a:lnSpc>
              <a:spcAft>
                <a:spcPts val="0"/>
              </a:spcAft>
            </a:pPr>
            <a:r>
              <a:rPr lang="en-IN" dirty="0" smtClean="0">
                <a:effectLst/>
                <a:latin typeface="Times New Roman"/>
                <a:ea typeface="Calibri"/>
                <a:cs typeface="Times New Roman"/>
              </a:rPr>
              <a:t> </a:t>
            </a:r>
            <a:endParaRPr lang="en-IN" sz="1600" dirty="0">
              <a:ea typeface="Calibri"/>
              <a:cs typeface="Times New Roman"/>
            </a:endParaRPr>
          </a:p>
        </p:txBody>
      </p:sp>
    </p:spTree>
    <p:extLst>
      <p:ext uri="{BB962C8B-B14F-4D97-AF65-F5344CB8AC3E}">
        <p14:creationId xmlns:p14="http://schemas.microsoft.com/office/powerpoint/2010/main" val="2838361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9752" y="476672"/>
            <a:ext cx="5205784" cy="707886"/>
          </a:xfrm>
          <a:prstGeom prst="rect">
            <a:avLst/>
          </a:prstGeom>
        </p:spPr>
        <p:txBody>
          <a:bodyPr wrap="none">
            <a:spAutoFit/>
          </a:bodyPr>
          <a:lstStyle/>
          <a:p>
            <a:pPr algn="ctr"/>
            <a:r>
              <a:rPr lang="en-IN" sz="4000" b="1" u="sng" dirty="0"/>
              <a:t>OUTPUTS AND RESULTS</a:t>
            </a:r>
            <a:endParaRPr lang="en-IN" sz="4000" u="sng"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827584" y="1412776"/>
            <a:ext cx="8136904" cy="5445224"/>
          </a:xfrm>
          <a:prstGeom prst="rect">
            <a:avLst/>
          </a:prstGeom>
        </p:spPr>
      </p:pic>
    </p:spTree>
    <p:extLst>
      <p:ext uri="{BB962C8B-B14F-4D97-AF65-F5344CB8AC3E}">
        <p14:creationId xmlns:p14="http://schemas.microsoft.com/office/powerpoint/2010/main" val="2031529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95536" y="620689"/>
            <a:ext cx="8568952" cy="5328592"/>
          </a:xfrm>
          <a:prstGeom prst="rect">
            <a:avLst/>
          </a:prstGeom>
        </p:spPr>
      </p:pic>
    </p:spTree>
    <p:extLst>
      <p:ext uri="{BB962C8B-B14F-4D97-AF65-F5344CB8AC3E}">
        <p14:creationId xmlns:p14="http://schemas.microsoft.com/office/powerpoint/2010/main" val="1339448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8"/>
            <a:ext cx="8352928" cy="6124754"/>
          </a:xfrm>
          <a:prstGeom prst="rect">
            <a:avLst/>
          </a:prstGeom>
        </p:spPr>
        <p:txBody>
          <a:bodyPr wrap="square">
            <a:spAutoFit/>
          </a:bodyPr>
          <a:lstStyle/>
          <a:p>
            <a:pPr lvl="0" algn="ctr"/>
            <a:r>
              <a:rPr lang="en-IN" sz="4000" b="1" u="sng" dirty="0" smtClean="0">
                <a:latin typeface="Arial Rounded MT Bold" pitchFamily="34" charset="0"/>
              </a:rPr>
              <a:t>CONCLUSION</a:t>
            </a:r>
          </a:p>
          <a:p>
            <a:pPr lvl="0" algn="ctr"/>
            <a:endParaRPr lang="en-IN" sz="4000" b="1" u="sng" dirty="0">
              <a:latin typeface="Arial Rounded MT Bold" pitchFamily="34" charset="0"/>
            </a:endParaRPr>
          </a:p>
          <a:p>
            <a:r>
              <a:rPr lang="en-IN" sz="2400" dirty="0">
                <a:latin typeface="Bahnschrift" pitchFamily="34" charset="0"/>
              </a:rPr>
              <a:t>This project is really very helpful in knowing the best price of a second hand phone. Indians generally think of buying second hand phones instead of buying a new one. So selling and buying of a used phone becomes fair with this project. This can be developed further more with time to make it more reliable and efficient.</a:t>
            </a:r>
          </a:p>
          <a:p>
            <a:r>
              <a:rPr lang="en-IN" sz="2400" dirty="0">
                <a:latin typeface="Bahnschrift" pitchFamily="34" charset="0"/>
              </a:rPr>
              <a:t>This project uses algorithms and logic which tells you the fair market price of any used phone by knowing its company name, model name, age and condition according to age. If you want to see how to decide condition of the phone you can check the specifications in table(A), table(B) , table(C).</a:t>
            </a:r>
          </a:p>
          <a:p>
            <a:r>
              <a:rPr lang="en-IN" sz="2400" dirty="0">
                <a:latin typeface="Bahnschrift" pitchFamily="34" charset="0"/>
              </a:rPr>
              <a:t>This project tells you the range between you can buy or sell the mobile </a:t>
            </a:r>
            <a:r>
              <a:rPr lang="en-IN" sz="2400" dirty="0" smtClean="0">
                <a:latin typeface="Bahnschrift" pitchFamily="34" charset="0"/>
              </a:rPr>
              <a:t>phone.</a:t>
            </a:r>
            <a:endParaRPr lang="en-IN" sz="2400" dirty="0">
              <a:latin typeface="Bahnschrift" pitchFamily="34" charset="0"/>
            </a:endParaRPr>
          </a:p>
        </p:txBody>
      </p:sp>
    </p:spTree>
    <p:extLst>
      <p:ext uri="{BB962C8B-B14F-4D97-AF65-F5344CB8AC3E}">
        <p14:creationId xmlns:p14="http://schemas.microsoft.com/office/powerpoint/2010/main" val="1584136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7546"/>
            <a:ext cx="8136904" cy="4985980"/>
          </a:xfrm>
          <a:prstGeom prst="rect">
            <a:avLst/>
          </a:prstGeom>
        </p:spPr>
        <p:txBody>
          <a:bodyPr wrap="square">
            <a:spAutoFit/>
          </a:bodyPr>
          <a:lstStyle/>
          <a:p>
            <a:pPr lvl="0" algn="ctr">
              <a:lnSpc>
                <a:spcPct val="150000"/>
              </a:lnSpc>
              <a:spcAft>
                <a:spcPts val="0"/>
              </a:spcAft>
            </a:pPr>
            <a:r>
              <a:rPr lang="en-IN" sz="3600" b="1" u="sng" dirty="0" smtClean="0">
                <a:effectLst>
                  <a:outerShdw blurRad="38100" dist="38100" dir="2700000" algn="tl">
                    <a:srgbClr val="000000">
                      <a:alpha val="43137"/>
                    </a:srgbClr>
                  </a:outerShdw>
                </a:effectLst>
                <a:latin typeface="Times New Roman"/>
                <a:ea typeface="Calibri"/>
                <a:cs typeface="Times New Roman"/>
              </a:rPr>
              <a:t>REFERENCES</a:t>
            </a:r>
          </a:p>
          <a:p>
            <a:pPr marL="342900" lvl="0" indent="-342900" algn="ctr">
              <a:lnSpc>
                <a:spcPct val="150000"/>
              </a:lnSpc>
              <a:spcAft>
                <a:spcPts val="0"/>
              </a:spcAft>
              <a:buFont typeface="+mj-lt"/>
              <a:buAutoNum type="arabicPeriod"/>
            </a:pPr>
            <a:endParaRPr lang="en-IN" sz="3600" u="sng" dirty="0">
              <a:effectLst>
                <a:outerShdw blurRad="38100" dist="38100" dir="2700000" algn="tl">
                  <a:srgbClr val="000000">
                    <a:alpha val="43137"/>
                  </a:srgbClr>
                </a:outerShdw>
              </a:effectLst>
              <a:ea typeface="Calibri"/>
              <a:cs typeface="Times New Roman"/>
            </a:endParaRPr>
          </a:p>
          <a:p>
            <a:pPr marL="342900" lvl="0" indent="-342900">
              <a:lnSpc>
                <a:spcPct val="150000"/>
              </a:lnSpc>
              <a:spcAft>
                <a:spcPts val="0"/>
              </a:spcAft>
              <a:buFont typeface="+mj-lt"/>
              <a:buAutoNum type="arabicPeriod"/>
            </a:pPr>
            <a:r>
              <a:rPr lang="en-IN" sz="2800" dirty="0" smtClean="0">
                <a:effectLst/>
                <a:latin typeface="Times New Roman"/>
                <a:ea typeface="Calibri"/>
                <a:cs typeface="Times New Roman"/>
              </a:rPr>
              <a:t>Orange Book Value: this is a app which tells the fair market price of used vehicles. </a:t>
            </a:r>
            <a:endParaRPr lang="en-IN" sz="2800" dirty="0">
              <a:ea typeface="Calibri"/>
              <a:cs typeface="Times New Roman"/>
            </a:endParaRPr>
          </a:p>
          <a:p>
            <a:pPr marL="342900" lvl="0" indent="-342900">
              <a:lnSpc>
                <a:spcPct val="150000"/>
              </a:lnSpc>
              <a:spcAft>
                <a:spcPts val="0"/>
              </a:spcAft>
              <a:buFont typeface="+mj-lt"/>
              <a:buAutoNum type="arabicPeriod"/>
            </a:pPr>
            <a:r>
              <a:rPr lang="en-IN" sz="2800" dirty="0" smtClean="0">
                <a:effectLst/>
                <a:latin typeface="Times New Roman"/>
                <a:ea typeface="Calibri"/>
                <a:cs typeface="Times New Roman"/>
              </a:rPr>
              <a:t> </a:t>
            </a:r>
            <a:r>
              <a:rPr lang="en-IN" sz="2800" u="sng" dirty="0" smtClean="0">
                <a:solidFill>
                  <a:srgbClr val="0000FF"/>
                </a:solidFill>
                <a:effectLst/>
                <a:latin typeface="Times New Roman"/>
                <a:ea typeface="Calibri"/>
                <a:cs typeface="Times New Roman"/>
                <a:hlinkClick r:id="rId2"/>
              </a:rPr>
              <a:t>https://gadgets.ndtv.com</a:t>
            </a:r>
            <a:r>
              <a:rPr lang="en-IN" sz="2800" dirty="0" smtClean="0">
                <a:effectLst/>
                <a:latin typeface="Times New Roman"/>
                <a:ea typeface="Calibri"/>
                <a:cs typeface="Times New Roman"/>
              </a:rPr>
              <a:t> (for finding actual market price of each mobile phone)</a:t>
            </a:r>
            <a:endParaRPr lang="en-IN" sz="2800" dirty="0">
              <a:ea typeface="Calibri"/>
              <a:cs typeface="Times New Roman"/>
            </a:endParaRPr>
          </a:p>
          <a:p>
            <a:pPr marL="342900" lvl="0" indent="-342900">
              <a:lnSpc>
                <a:spcPct val="150000"/>
              </a:lnSpc>
              <a:spcAft>
                <a:spcPts val="0"/>
              </a:spcAft>
              <a:buFont typeface="+mj-lt"/>
              <a:buAutoNum type="arabicPeriod"/>
            </a:pPr>
            <a:r>
              <a:rPr lang="en-IN" sz="2800" dirty="0" smtClean="0">
                <a:effectLst/>
                <a:latin typeface="Times New Roman"/>
                <a:ea typeface="Calibri"/>
                <a:cs typeface="Times New Roman"/>
              </a:rPr>
              <a:t>Olx : an app which allow to buy or sell used things.</a:t>
            </a:r>
            <a:endParaRPr lang="en-IN" sz="2800" dirty="0">
              <a:ea typeface="Calibri"/>
              <a:cs typeface="Times New Roman"/>
            </a:endParaRPr>
          </a:p>
        </p:txBody>
      </p:sp>
    </p:spTree>
    <p:extLst>
      <p:ext uri="{BB962C8B-B14F-4D97-AF65-F5344CB8AC3E}">
        <p14:creationId xmlns:p14="http://schemas.microsoft.com/office/powerpoint/2010/main" val="1204729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2396787"/>
            <a:ext cx="5040560" cy="1200329"/>
          </a:xfrm>
          <a:prstGeom prst="rect">
            <a:avLst/>
          </a:prstGeom>
          <a:noFill/>
        </p:spPr>
        <p:txBody>
          <a:bodyPr wrap="square" rtlCol="0">
            <a:spAutoFit/>
          </a:bodyPr>
          <a:lstStyle/>
          <a:p>
            <a:r>
              <a:rPr lang="en-US" sz="7200" b="1" u="sng" dirty="0" smtClean="0"/>
              <a:t>THE END</a:t>
            </a:r>
            <a:endParaRPr lang="en-IN" sz="7200" b="1" u="sng" dirty="0"/>
          </a:p>
        </p:txBody>
      </p:sp>
    </p:spTree>
    <p:extLst>
      <p:ext uri="{BB962C8B-B14F-4D97-AF65-F5344CB8AC3E}">
        <p14:creationId xmlns:p14="http://schemas.microsoft.com/office/powerpoint/2010/main" val="3364852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764704"/>
            <a:ext cx="7772400" cy="4104456"/>
          </a:xfrm>
        </p:spPr>
        <p:txBody>
          <a:bodyPr>
            <a:normAutofit/>
          </a:bodyPr>
          <a:lstStyle/>
          <a:p>
            <a:r>
              <a:rPr lang="en-US" sz="6600" b="1" dirty="0" smtClean="0"/>
              <a:t>Project Title: </a:t>
            </a:r>
            <a:br>
              <a:rPr lang="en-US" sz="6600" b="1" dirty="0" smtClean="0"/>
            </a:br>
            <a:r>
              <a:rPr lang="en-US" sz="6600" b="1" dirty="0" smtClean="0"/>
              <a:t>Best Mobile Price</a:t>
            </a:r>
            <a:endParaRPr lang="en-IN" sz="6600" b="1" dirty="0"/>
          </a:p>
        </p:txBody>
      </p:sp>
    </p:spTree>
    <p:extLst>
      <p:ext uri="{BB962C8B-B14F-4D97-AF65-F5344CB8AC3E}">
        <p14:creationId xmlns:p14="http://schemas.microsoft.com/office/powerpoint/2010/main" val="202713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816" y="1052736"/>
            <a:ext cx="4248472" cy="707886"/>
          </a:xfrm>
          <a:prstGeom prst="rect">
            <a:avLst/>
          </a:prstGeom>
          <a:noFill/>
        </p:spPr>
        <p:txBody>
          <a:bodyPr wrap="square" rtlCol="0">
            <a:spAutoFit/>
          </a:bodyPr>
          <a:lstStyle/>
          <a:p>
            <a:r>
              <a:rPr lang="en-US" sz="4000" b="1" u="sng" dirty="0" smtClean="0"/>
              <a:t>INTRODUCTION</a:t>
            </a:r>
            <a:endParaRPr lang="en-IN" sz="4000" b="1" u="sng" dirty="0"/>
          </a:p>
        </p:txBody>
      </p:sp>
      <p:sp>
        <p:nvSpPr>
          <p:cNvPr id="3" name="TextBox 2"/>
          <p:cNvSpPr txBox="1"/>
          <p:nvPr/>
        </p:nvSpPr>
        <p:spPr>
          <a:xfrm>
            <a:off x="755576" y="1988840"/>
            <a:ext cx="7704856" cy="4555093"/>
          </a:xfrm>
          <a:prstGeom prst="rect">
            <a:avLst/>
          </a:prstGeom>
          <a:noFill/>
        </p:spPr>
        <p:txBody>
          <a:bodyPr wrap="square" rtlCol="0">
            <a:spAutoFit/>
          </a:bodyPr>
          <a:lstStyle/>
          <a:p>
            <a:r>
              <a:rPr lang="en-US" sz="2800" b="1" u="sng" dirty="0" smtClean="0"/>
              <a:t>1.1	Problem Definition: </a:t>
            </a:r>
          </a:p>
          <a:p>
            <a:r>
              <a:rPr lang="en-US" dirty="0" smtClean="0"/>
              <a:t>MOBILE BEST PRICE is about calculating best price of a used mobile phone       so that we can buy or sell the same at a fair market price. This project will help in getting us the fair market price of a second hand mobile phone which is very necessary as there are chances that someone may ask for false price. So if you MBP you can demand the real price. This project is developed in java using instant variables, if else loops and user defined method.</a:t>
            </a:r>
          </a:p>
          <a:p>
            <a:r>
              <a:rPr lang="en-US" dirty="0" smtClean="0"/>
              <a:t> </a:t>
            </a:r>
            <a:endParaRPr lang="en-US" sz="2800" b="1" u="sng" dirty="0" smtClean="0"/>
          </a:p>
          <a:p>
            <a:r>
              <a:rPr lang="en-US" sz="2800" b="1" u="sng" dirty="0" smtClean="0"/>
              <a:t>1.2	Project Overview:</a:t>
            </a:r>
          </a:p>
          <a:p>
            <a:r>
              <a:rPr lang="en-US" dirty="0" smtClean="0"/>
              <a:t>Mobile Best Price is an algorithmic java based project which gives the estimated market price of any used mobile phone. It asks the user to enter the phone’s company name, model name, age and condition of the mobile phone based on its age. Then it calculates the market price based on all this factors. MBP aware you about the specifications of the mobile phone. </a:t>
            </a:r>
          </a:p>
          <a:p>
            <a:endParaRPr lang="en-US" dirty="0" smtClean="0"/>
          </a:p>
        </p:txBody>
      </p:sp>
    </p:spTree>
    <p:extLst>
      <p:ext uri="{BB962C8B-B14F-4D97-AF65-F5344CB8AC3E}">
        <p14:creationId xmlns:p14="http://schemas.microsoft.com/office/powerpoint/2010/main" val="730727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764704"/>
            <a:ext cx="8064896" cy="5232202"/>
          </a:xfrm>
          <a:prstGeom prst="rect">
            <a:avLst/>
          </a:prstGeom>
        </p:spPr>
        <p:txBody>
          <a:bodyPr wrap="square">
            <a:spAutoFit/>
          </a:bodyPr>
          <a:lstStyle/>
          <a:p>
            <a:endParaRPr lang="en-US" dirty="0" smtClean="0"/>
          </a:p>
          <a:p>
            <a:pPr algn="ctr"/>
            <a:r>
              <a:rPr lang="en-US" sz="3200" b="1" u="sng" dirty="0" smtClean="0"/>
              <a:t>1.2.1	How does it work?</a:t>
            </a:r>
          </a:p>
          <a:p>
            <a:pPr algn="ctr"/>
            <a:endParaRPr lang="en-US" sz="3200" b="1" u="sng" dirty="0" smtClean="0"/>
          </a:p>
          <a:p>
            <a:r>
              <a:rPr lang="en-US" dirty="0" smtClean="0"/>
              <a:t>•	Program firsts ask the user to select the name of the company of which    the user wanted to buy or sell the mobile phone. </a:t>
            </a:r>
          </a:p>
          <a:p>
            <a:r>
              <a:rPr lang="en-US" dirty="0" smtClean="0"/>
              <a:t>•	After selecting the company name the program shows you the list of all the main models that belong to that company and ask user to select which model he or she wants. </a:t>
            </a:r>
          </a:p>
          <a:p>
            <a:r>
              <a:rPr lang="en-US" dirty="0" smtClean="0"/>
              <a:t>•	After selecting the model name it asks the user to select the age of the mobile phone. It uses the concept that less the mobile phone age is more the price of that mobile phone. If the age of the phone is between 0 to 6 months it tells you the price according to that considering that the condition of the mobile phone would be okay. If the age of the mobile is between 6 to 12 months or above than that then it will first ask the user about the condition of the phone and then it will tell you the price.</a:t>
            </a:r>
          </a:p>
          <a:p>
            <a:r>
              <a:rPr lang="en-US" dirty="0" smtClean="0"/>
              <a:t>•	With the price of the mobile phone it also shows up the specifications of the mobile phone.</a:t>
            </a:r>
            <a:endParaRPr lang="en-US" dirty="0"/>
          </a:p>
        </p:txBody>
      </p:sp>
    </p:spTree>
    <p:extLst>
      <p:ext uri="{BB962C8B-B14F-4D97-AF65-F5344CB8AC3E}">
        <p14:creationId xmlns:p14="http://schemas.microsoft.com/office/powerpoint/2010/main" val="1730468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09999"/>
            <a:ext cx="8748464" cy="6503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251520" y="1988840"/>
            <a:ext cx="0" cy="40324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125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958"/>
            <a:ext cx="8892479"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8892479" y="980728"/>
            <a:ext cx="0" cy="5184576"/>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929366" y="6309320"/>
            <a:ext cx="1033745" cy="369332"/>
          </a:xfrm>
          <a:prstGeom prst="rect">
            <a:avLst/>
          </a:prstGeom>
        </p:spPr>
        <p:txBody>
          <a:bodyPr wrap="none">
            <a:spAutoFit/>
          </a:bodyPr>
          <a:lstStyle/>
          <a:p>
            <a:r>
              <a:rPr lang="en-IN" b="1" u="sng" dirty="0"/>
              <a:t>TABLE(B)</a:t>
            </a:r>
            <a:endParaRPr lang="en-IN" dirty="0"/>
          </a:p>
        </p:txBody>
      </p:sp>
    </p:spTree>
    <p:extLst>
      <p:ext uri="{BB962C8B-B14F-4D97-AF65-F5344CB8AC3E}">
        <p14:creationId xmlns:p14="http://schemas.microsoft.com/office/powerpoint/2010/main" val="3893290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32656"/>
            <a:ext cx="8964488" cy="6525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8964489" y="908720"/>
            <a:ext cx="0" cy="47525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990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76672"/>
            <a:ext cx="7200800" cy="5401479"/>
          </a:xfrm>
          <a:prstGeom prst="rect">
            <a:avLst/>
          </a:prstGeom>
        </p:spPr>
        <p:txBody>
          <a:bodyPr wrap="square">
            <a:spAutoFit/>
          </a:bodyPr>
          <a:lstStyle/>
          <a:p>
            <a:pPr marL="742950" lvl="1" indent="-285750" algn="ctr">
              <a:lnSpc>
                <a:spcPct val="150000"/>
              </a:lnSpc>
              <a:spcAft>
                <a:spcPts val="0"/>
              </a:spcAft>
              <a:buFont typeface="+mj-lt"/>
              <a:buAutoNum type="arabicPeriod"/>
            </a:pPr>
            <a:r>
              <a:rPr lang="en-IN" b="1" u="sng" dirty="0" smtClean="0">
                <a:effectLst/>
                <a:latin typeface="Times New Roman"/>
                <a:ea typeface="Calibri"/>
                <a:cs typeface="Times New Roman"/>
              </a:rPr>
              <a:t>HARDWARE</a:t>
            </a:r>
            <a:r>
              <a:rPr lang="en-IN" b="1" dirty="0" smtClean="0">
                <a:effectLst/>
                <a:latin typeface="Times New Roman"/>
                <a:ea typeface="Calibri"/>
                <a:cs typeface="Times New Roman"/>
              </a:rPr>
              <a:t> </a:t>
            </a:r>
            <a:r>
              <a:rPr lang="en-IN" b="1" u="sng" dirty="0" smtClean="0">
                <a:effectLst/>
                <a:latin typeface="Times New Roman"/>
                <a:ea typeface="Calibri"/>
                <a:cs typeface="Times New Roman"/>
              </a:rPr>
              <a:t>SPECIFICATIONS</a:t>
            </a:r>
            <a:r>
              <a:rPr lang="en-IN" b="1" dirty="0" smtClean="0">
                <a:effectLst/>
                <a:latin typeface="Times New Roman"/>
                <a:ea typeface="Calibri"/>
                <a:cs typeface="Times New Roman"/>
              </a:rPr>
              <a:t>:</a:t>
            </a:r>
          </a:p>
          <a:p>
            <a:pPr marL="742950" lvl="1" indent="-285750" algn="ctr">
              <a:lnSpc>
                <a:spcPct val="150000"/>
              </a:lnSpc>
              <a:spcAft>
                <a:spcPts val="0"/>
              </a:spcAft>
              <a:buFont typeface="+mj-lt"/>
              <a:buAutoNum type="arabicPeriod"/>
            </a:pPr>
            <a:endParaRPr lang="en-IN" sz="1400" dirty="0">
              <a:ea typeface="Calibri"/>
              <a:cs typeface="Times New Roman"/>
            </a:endParaRPr>
          </a:p>
          <a:p>
            <a:pPr marL="342900" lvl="0" indent="-342900">
              <a:lnSpc>
                <a:spcPct val="150000"/>
              </a:lnSpc>
              <a:spcAft>
                <a:spcPts val="0"/>
              </a:spcAft>
              <a:buFont typeface="Symbol"/>
              <a:buChar char=""/>
            </a:pPr>
            <a:r>
              <a:rPr lang="en-IN" dirty="0" smtClean="0">
                <a:effectLst/>
                <a:latin typeface="Times New Roman"/>
                <a:ea typeface="Calibri"/>
                <a:cs typeface="Times New Roman"/>
              </a:rPr>
              <a:t>Lenovo </a:t>
            </a:r>
            <a:r>
              <a:rPr lang="en-IN" dirty="0" err="1" smtClean="0">
                <a:effectLst/>
                <a:latin typeface="Times New Roman"/>
                <a:ea typeface="Calibri"/>
                <a:cs typeface="Times New Roman"/>
              </a:rPr>
              <a:t>Ideapad</a:t>
            </a:r>
            <a:r>
              <a:rPr lang="en-IN" dirty="0" smtClean="0">
                <a:effectLst/>
                <a:latin typeface="Times New Roman"/>
                <a:ea typeface="Calibri"/>
                <a:cs typeface="Times New Roman"/>
              </a:rPr>
              <a:t> 330</a:t>
            </a:r>
            <a:endParaRPr lang="en-IN" sz="1600" dirty="0">
              <a:ea typeface="Calibri"/>
              <a:cs typeface="Times New Roman"/>
            </a:endParaRPr>
          </a:p>
          <a:p>
            <a:pPr marL="342900" lvl="0" indent="-342900">
              <a:lnSpc>
                <a:spcPct val="150000"/>
              </a:lnSpc>
              <a:spcAft>
                <a:spcPts val="0"/>
              </a:spcAft>
              <a:buFont typeface="Symbol"/>
              <a:buChar char=""/>
            </a:pPr>
            <a:r>
              <a:rPr lang="en-IN" dirty="0" smtClean="0">
                <a:effectLst/>
                <a:latin typeface="Times New Roman"/>
                <a:ea typeface="Calibri"/>
                <a:cs typeface="Times New Roman"/>
              </a:rPr>
              <a:t> Intel core i3-8130U(8</a:t>
            </a:r>
            <a:r>
              <a:rPr lang="en-IN" baseline="30000" dirty="0" smtClean="0">
                <a:effectLst/>
                <a:latin typeface="Times New Roman"/>
                <a:ea typeface="Calibri"/>
                <a:cs typeface="Times New Roman"/>
              </a:rPr>
              <a:t>th</a:t>
            </a:r>
            <a:r>
              <a:rPr lang="en-IN" dirty="0" smtClean="0">
                <a:effectLst/>
                <a:latin typeface="Times New Roman"/>
                <a:ea typeface="Calibri"/>
                <a:cs typeface="Times New Roman"/>
              </a:rPr>
              <a:t> Gen)</a:t>
            </a:r>
            <a:endParaRPr lang="en-IN" sz="1600" dirty="0">
              <a:ea typeface="Calibri"/>
              <a:cs typeface="Times New Roman"/>
            </a:endParaRPr>
          </a:p>
          <a:p>
            <a:pPr marL="342900" lvl="0" indent="-342900">
              <a:lnSpc>
                <a:spcPct val="150000"/>
              </a:lnSpc>
              <a:spcAft>
                <a:spcPts val="0"/>
              </a:spcAft>
              <a:buFont typeface="Symbol"/>
              <a:buChar char=""/>
            </a:pPr>
            <a:r>
              <a:rPr lang="en-IN" dirty="0" smtClean="0">
                <a:effectLst/>
                <a:latin typeface="Times New Roman"/>
                <a:ea typeface="Calibri"/>
                <a:cs typeface="Times New Roman"/>
              </a:rPr>
              <a:t>2.2 </a:t>
            </a:r>
            <a:r>
              <a:rPr lang="en-IN" dirty="0" err="1" smtClean="0">
                <a:effectLst/>
                <a:latin typeface="Times New Roman"/>
                <a:ea typeface="Calibri"/>
                <a:cs typeface="Times New Roman"/>
              </a:rPr>
              <a:t>Ghz</a:t>
            </a:r>
            <a:endParaRPr lang="en-IN" sz="1600" dirty="0">
              <a:ea typeface="Calibri"/>
              <a:cs typeface="Times New Roman"/>
            </a:endParaRPr>
          </a:p>
          <a:p>
            <a:pPr marL="342900" lvl="0" indent="-342900">
              <a:lnSpc>
                <a:spcPct val="150000"/>
              </a:lnSpc>
              <a:spcAft>
                <a:spcPts val="0"/>
              </a:spcAft>
              <a:buFont typeface="Symbol"/>
              <a:buChar char=""/>
            </a:pPr>
            <a:r>
              <a:rPr lang="en-IN" dirty="0" smtClean="0">
                <a:effectLst/>
                <a:latin typeface="Times New Roman"/>
                <a:ea typeface="Calibri"/>
                <a:cs typeface="Times New Roman"/>
              </a:rPr>
              <a:t>Hard Disk : 1 TB</a:t>
            </a:r>
            <a:endParaRPr lang="en-IN" sz="1600" dirty="0">
              <a:ea typeface="Calibri"/>
              <a:cs typeface="Times New Roman"/>
            </a:endParaRPr>
          </a:p>
          <a:p>
            <a:pPr marL="342900" lvl="0" indent="-342900">
              <a:lnSpc>
                <a:spcPct val="150000"/>
              </a:lnSpc>
              <a:spcAft>
                <a:spcPts val="0"/>
              </a:spcAft>
              <a:buFont typeface="Symbol"/>
              <a:buChar char=""/>
            </a:pPr>
            <a:r>
              <a:rPr lang="en-IN" dirty="0" smtClean="0">
                <a:effectLst/>
                <a:latin typeface="Times New Roman"/>
                <a:ea typeface="Calibri"/>
                <a:cs typeface="Times New Roman"/>
              </a:rPr>
              <a:t>RAM : 4 GB</a:t>
            </a:r>
            <a:endParaRPr lang="en-IN" sz="1600" dirty="0">
              <a:ea typeface="Calibri"/>
              <a:cs typeface="Times New Roman"/>
            </a:endParaRPr>
          </a:p>
          <a:p>
            <a:pPr>
              <a:lnSpc>
                <a:spcPct val="150000"/>
              </a:lnSpc>
              <a:spcAft>
                <a:spcPts val="0"/>
              </a:spcAft>
            </a:pPr>
            <a:endParaRPr lang="en-IN" dirty="0">
              <a:latin typeface="Times New Roman"/>
              <a:ea typeface="Calibri"/>
              <a:cs typeface="Times New Roman"/>
            </a:endParaRPr>
          </a:p>
          <a:p>
            <a:pPr>
              <a:lnSpc>
                <a:spcPct val="150000"/>
              </a:lnSpc>
              <a:spcAft>
                <a:spcPts val="0"/>
              </a:spcAft>
            </a:pPr>
            <a:endParaRPr lang="en-IN" b="1" u="sng" dirty="0" smtClean="0">
              <a:effectLst/>
              <a:latin typeface="Times New Roman"/>
              <a:ea typeface="Calibri"/>
              <a:cs typeface="Times New Roman"/>
            </a:endParaRPr>
          </a:p>
          <a:p>
            <a:pPr algn="ctr">
              <a:lnSpc>
                <a:spcPct val="150000"/>
              </a:lnSpc>
              <a:spcAft>
                <a:spcPts val="0"/>
              </a:spcAft>
            </a:pPr>
            <a:r>
              <a:rPr lang="en-IN" b="1" dirty="0">
                <a:latin typeface="Times New Roman"/>
                <a:ea typeface="Calibri"/>
                <a:cs typeface="Times New Roman"/>
              </a:rPr>
              <a:t> </a:t>
            </a:r>
            <a:r>
              <a:rPr lang="en-IN" b="1" dirty="0" smtClean="0">
                <a:latin typeface="Times New Roman"/>
                <a:ea typeface="Calibri"/>
                <a:cs typeface="Times New Roman"/>
              </a:rPr>
              <a:t>           </a:t>
            </a:r>
            <a:r>
              <a:rPr lang="en-IN" b="1" u="sng" dirty="0" smtClean="0">
                <a:latin typeface="Times New Roman"/>
                <a:ea typeface="Calibri"/>
                <a:cs typeface="Times New Roman"/>
              </a:rPr>
              <a:t>2.  </a:t>
            </a:r>
            <a:r>
              <a:rPr lang="en-IN" b="1" u="sng" dirty="0" smtClean="0">
                <a:effectLst/>
                <a:latin typeface="Times New Roman"/>
                <a:ea typeface="Calibri"/>
                <a:cs typeface="Times New Roman"/>
              </a:rPr>
              <a:t>SOFTWARE</a:t>
            </a:r>
            <a:r>
              <a:rPr lang="en-IN" b="1" dirty="0" smtClean="0">
                <a:effectLst/>
                <a:latin typeface="Times New Roman"/>
                <a:ea typeface="Calibri"/>
                <a:cs typeface="Times New Roman"/>
              </a:rPr>
              <a:t> </a:t>
            </a:r>
            <a:r>
              <a:rPr lang="en-IN" b="1" u="sng" dirty="0" smtClean="0">
                <a:effectLst/>
                <a:latin typeface="Times New Roman"/>
                <a:ea typeface="Calibri"/>
                <a:cs typeface="Times New Roman"/>
              </a:rPr>
              <a:t>SPECIFICATIONS:</a:t>
            </a:r>
          </a:p>
          <a:p>
            <a:pPr algn="ctr">
              <a:lnSpc>
                <a:spcPct val="150000"/>
              </a:lnSpc>
              <a:spcAft>
                <a:spcPts val="0"/>
              </a:spcAft>
            </a:pPr>
            <a:r>
              <a:rPr lang="en-IN" b="1" u="sng" dirty="0" smtClean="0">
                <a:effectLst/>
                <a:latin typeface="Times New Roman"/>
                <a:ea typeface="Calibri"/>
                <a:cs typeface="Times New Roman"/>
              </a:rPr>
              <a:t> </a:t>
            </a:r>
            <a:endParaRPr lang="en-IN" sz="1400" dirty="0">
              <a:ea typeface="Calibri"/>
              <a:cs typeface="Times New Roman"/>
            </a:endParaRPr>
          </a:p>
          <a:p>
            <a:pPr marL="342900" lvl="0" indent="-342900">
              <a:lnSpc>
                <a:spcPct val="150000"/>
              </a:lnSpc>
              <a:spcAft>
                <a:spcPts val="0"/>
              </a:spcAft>
              <a:buFont typeface="Symbol"/>
              <a:buChar char=""/>
            </a:pPr>
            <a:r>
              <a:rPr lang="en-IN" dirty="0" smtClean="0">
                <a:effectLst/>
                <a:latin typeface="Times New Roman"/>
                <a:ea typeface="Calibri"/>
                <a:cs typeface="Times New Roman"/>
              </a:rPr>
              <a:t>OPERATING SYSTEM: Windows 10 Home Basic</a:t>
            </a:r>
            <a:endParaRPr lang="en-IN" sz="1600" dirty="0">
              <a:ea typeface="Calibri"/>
              <a:cs typeface="Times New Roman"/>
            </a:endParaRPr>
          </a:p>
          <a:p>
            <a:pPr marL="342900" lvl="0" indent="-342900">
              <a:lnSpc>
                <a:spcPct val="150000"/>
              </a:lnSpc>
              <a:spcAft>
                <a:spcPts val="0"/>
              </a:spcAft>
              <a:buFont typeface="Symbol"/>
              <a:buChar char=""/>
            </a:pPr>
            <a:r>
              <a:rPr lang="en-IN" dirty="0" smtClean="0">
                <a:effectLst/>
                <a:latin typeface="Times New Roman"/>
                <a:ea typeface="Calibri"/>
                <a:cs typeface="Times New Roman"/>
              </a:rPr>
              <a:t>OS TYPE: 64-bit</a:t>
            </a:r>
            <a:endParaRPr lang="en-IN" sz="1600" dirty="0">
              <a:ea typeface="Calibri"/>
              <a:cs typeface="Times New Roman"/>
            </a:endParaRPr>
          </a:p>
        </p:txBody>
      </p:sp>
    </p:spTree>
    <p:extLst>
      <p:ext uri="{BB962C8B-B14F-4D97-AF65-F5344CB8AC3E}">
        <p14:creationId xmlns:p14="http://schemas.microsoft.com/office/powerpoint/2010/main" val="2413162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8496943"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13560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33</TotalTime>
  <Words>429</Words>
  <Application>Microsoft Office PowerPoint</Application>
  <PresentationFormat>On-screen Show (4:3)</PresentationFormat>
  <Paragraphs>66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Austin</vt:lpstr>
      <vt:lpstr>PowerPoint Presentation</vt:lpstr>
      <vt:lpstr>Project Title:  Best Mobile Price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cp:revision>
  <dcterms:created xsi:type="dcterms:W3CDTF">2019-07-16T03:45:26Z</dcterms:created>
  <dcterms:modified xsi:type="dcterms:W3CDTF">2019-07-16T04:18:54Z</dcterms:modified>
</cp:coreProperties>
</file>