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70" r:id="rId7"/>
    <p:sldId id="263" r:id="rId8"/>
    <p:sldId id="269" r:id="rId9"/>
    <p:sldId id="261" r:id="rId10"/>
    <p:sldId id="271" r:id="rId11"/>
    <p:sldId id="262" r:id="rId12"/>
    <p:sldId id="264" r:id="rId13"/>
    <p:sldId id="265"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3077EA-DF6A-478D-8E39-A56C7DC64A6A}">
  <a:tblStyle styleId="{F03077EA-DF6A-478D-8E39-A56C7DC64A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68"/>
    <p:restoredTop sz="94694"/>
  </p:normalViewPr>
  <p:slideViewPr>
    <p:cSldViewPr snapToGrid="0">
      <p:cViewPr varScale="1">
        <p:scale>
          <a:sx n="109" d="100"/>
          <a:sy n="109" d="100"/>
        </p:scale>
        <p:origin x="216"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9594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8" name="Google Shape;1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6366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8895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zalando-research/fashionmnis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https://lh3.googleusercontent.com/BmhXz3_5EzJLEB7OA1hGd9p_iL66o8qttmhS0uoCLjk9_J7LwtfXfEShkrzReBEhR1CbUqJvuqQaxJ5NBa4czdA9FHZAS1ORLx6sc88n6jK1x0eGqDTiWS5Kt_sDFQKcbvWNlqSi" TargetMode="External"/><Relationship Id="rId13"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https://lh3.googleusercontent.com/Yh2ih2TrxAEqJety9FpcmF3hxsmpW9l7yA0hzymjNuBd6elmVKrkwt95GdmgaEjt5elvc6dptD3yE4SyJtL2JUkeA4YawxeiPIgwfSXkQMjsq72bYs1y3y3-x7ScYS-RotVwXaY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https://lh6.googleusercontent.com/_n9M7tFmdKWSo0H5fy42UB04GCOyjmySAJ-5oKU1aLQKiGspcWEwIgPJTHs1KNJW9q6_Cj5SnWHwRquWayvYw4sCACF49vifxWFKZMELWug-gXBWilAoqakqkvEVam-lL5-HYNBK"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image" Target="https://lh5.googleusercontent.com/SH1nOF_FHz_6pBi2f7cnZdeQdm2ZZq-xRXkQNJPkgAmwKbF_qxOQv41R3bZ_rX_xPngALWvIx4saWdTdto3LfYrkvc4I4e5Zm0JKtt_vhDolsVi7hbmu_XOOJCrqp22c52uZYm7z" TargetMode="External"/><Relationship Id="rId4" Type="http://schemas.openxmlformats.org/officeDocument/2006/relationships/image" Target="https://lh3.googleusercontent.com/5UwUGvb8lSvX8ACXqk0lmYrh9DswmVgeeCzq5vr2yqv4yEYBbeDK7ragMpxNz3lWLm5MOzpKyrdGBiL47cGGdCEA5N7a4OeaGBDjPOSMKXOUMz7TKwGYcZ4NzaqFiJUjbJGasZyH" TargetMode="Externa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lvl="0" indent="0" algn="l" rtl="0">
              <a:lnSpc>
                <a:spcPct val="125000"/>
              </a:lnSpc>
              <a:spcBef>
                <a:spcPts val="0"/>
              </a:spcBef>
              <a:spcAft>
                <a:spcPts val="0"/>
              </a:spcAft>
              <a:buClr>
                <a:schemeClr val="dk1"/>
              </a:buClr>
              <a:buSzPts val="1100"/>
              <a:buFont typeface="Arial"/>
              <a:buNone/>
            </a:pPr>
            <a:r>
              <a:rPr lang="en-US" sz="1650">
                <a:solidFill>
                  <a:srgbClr val="FFFFFF"/>
                </a:solidFill>
                <a:latin typeface="Arial"/>
                <a:ea typeface="Arial"/>
                <a:cs typeface="Arial"/>
                <a:sym typeface="Arial"/>
              </a:rPr>
              <a:t>Fashion MNIST</a:t>
            </a:r>
            <a:endParaRPr sz="1650">
              <a:solidFill>
                <a:srgbClr val="FFFFFF"/>
              </a:solidFill>
              <a:latin typeface="Arial"/>
              <a:ea typeface="Arial"/>
              <a:cs typeface="Arial"/>
              <a:sym typeface="Arial"/>
            </a:endParaRPr>
          </a:p>
          <a:p>
            <a:pPr marL="0" marR="0" lvl="0" indent="0" algn="l" rtl="0">
              <a:lnSpc>
                <a:spcPct val="90000"/>
              </a:lnSpc>
              <a:spcBef>
                <a:spcPts val="600"/>
              </a:spcBef>
              <a:spcAft>
                <a:spcPts val="0"/>
              </a:spcAft>
              <a:buClr>
                <a:schemeClr val="dk1"/>
              </a:buClr>
              <a:buSzPts val="6000"/>
              <a:buFont typeface="Calibri"/>
              <a:buNone/>
            </a:pPr>
            <a:r>
              <a:rPr lang="en-US" b="1"/>
              <a:t>Fashion MNIST</a:t>
            </a:r>
            <a:r>
              <a:rPr lang="en-US" sz="6000" b="1" i="0" u="none" strike="noStrike" cap="none">
                <a:solidFill>
                  <a:schemeClr val="dk1"/>
                </a:solidFill>
                <a:latin typeface="Calibri"/>
                <a:ea typeface="Calibri"/>
                <a:cs typeface="Calibri"/>
                <a:sym typeface="Calibri"/>
              </a:rPr>
              <a:t> </a:t>
            </a:r>
            <a:endParaRPr/>
          </a:p>
        </p:txBody>
      </p:sp>
      <p:sp>
        <p:nvSpPr>
          <p:cNvPr id="85" name="Google Shape;85;p13"/>
          <p:cNvSpPr txBox="1">
            <a:spLocks noGrp="1"/>
          </p:cNvSpPr>
          <p:nvPr>
            <p:ph type="subTitle" idx="1"/>
          </p:nvPr>
        </p:nvSpPr>
        <p:spPr>
          <a:xfrm>
            <a:off x="1498600" y="4787487"/>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800"/>
              <a:buFont typeface="Arial"/>
              <a:buNone/>
            </a:pPr>
            <a:r>
              <a:rPr lang="en-US" sz="2800" b="1" i="0" u="none" strike="noStrike" cap="none">
                <a:solidFill>
                  <a:schemeClr val="dk1"/>
                </a:solidFill>
                <a:latin typeface="Calibri"/>
                <a:ea typeface="Calibri"/>
                <a:cs typeface="Calibri"/>
                <a:sym typeface="Calibri"/>
              </a:rPr>
              <a:t>Team Members: </a:t>
            </a:r>
            <a:endParaRPr/>
          </a:p>
          <a:p>
            <a:pPr marL="0" marR="0" lvl="0" indent="0" algn="ctr" rtl="0">
              <a:lnSpc>
                <a:spcPct val="90000"/>
              </a:lnSpc>
              <a:spcBef>
                <a:spcPts val="1000"/>
              </a:spcBef>
              <a:spcAft>
                <a:spcPts val="0"/>
              </a:spcAft>
              <a:buClr>
                <a:schemeClr val="dk1"/>
              </a:buClr>
              <a:buSzPts val="2800"/>
              <a:buFont typeface="Arial"/>
              <a:buNone/>
            </a:pPr>
            <a:r>
              <a:rPr lang="en-US" sz="2800" b="1" i="0" u="none" strike="noStrike" cap="none">
                <a:solidFill>
                  <a:schemeClr val="dk1"/>
                </a:solidFill>
                <a:latin typeface="Calibri"/>
                <a:ea typeface="Calibri"/>
                <a:cs typeface="Calibri"/>
                <a:sym typeface="Calibri"/>
              </a:rPr>
              <a:t>● Pratibha S</a:t>
            </a:r>
            <a:r>
              <a:rPr lang="en-US" sz="2800" b="1"/>
              <a:t> </a:t>
            </a:r>
            <a:r>
              <a:rPr lang="en-US" sz="2800" b="1" i="0" u="none" strike="noStrike" cap="none">
                <a:solidFill>
                  <a:schemeClr val="dk1"/>
                </a:solidFill>
                <a:latin typeface="Calibri"/>
                <a:ea typeface="Calibri"/>
                <a:cs typeface="Calibri"/>
                <a:sym typeface="Calibri"/>
              </a:rPr>
              <a:t> ●  Tarun Garg  ●  </a:t>
            </a:r>
            <a:r>
              <a:rPr lang="en-US" sz="2800" b="1"/>
              <a:t>Zafar Chaudry</a:t>
            </a:r>
            <a:endParaRPr/>
          </a:p>
        </p:txBody>
      </p:sp>
      <p:sp>
        <p:nvSpPr>
          <p:cNvPr id="86" name="Google Shape;86;p13"/>
          <p:cNvSpPr txBox="1"/>
          <p:nvPr/>
        </p:nvSpPr>
        <p:spPr>
          <a:xfrm>
            <a:off x="8331200" y="649255"/>
            <a:ext cx="3689350" cy="473108"/>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dk1"/>
              </a:buClr>
              <a:buSzPts val="2800"/>
              <a:buFont typeface="Arial"/>
              <a:buNone/>
            </a:pPr>
            <a:r>
              <a:rPr lang="en-US" sz="2800" b="1">
                <a:solidFill>
                  <a:schemeClr val="dk1"/>
                </a:solidFill>
                <a:latin typeface="Calibri"/>
                <a:ea typeface="Calibri"/>
                <a:cs typeface="Calibri"/>
                <a:sym typeface="Calibri"/>
              </a:rPr>
              <a:t>Apr 6</a:t>
            </a:r>
            <a:r>
              <a:rPr lang="en-US" sz="2800" b="1" i="0" u="none" strike="noStrike" cap="none">
                <a:solidFill>
                  <a:schemeClr val="dk1"/>
                </a:solidFill>
                <a:latin typeface="Calibri"/>
                <a:ea typeface="Calibri"/>
                <a:cs typeface="Calibri"/>
                <a:sym typeface="Calibri"/>
              </a:rPr>
              <a:t>, 201</a:t>
            </a:r>
            <a:r>
              <a:rPr lang="en-US" sz="2800" b="1">
                <a:solidFill>
                  <a:schemeClr val="dk1"/>
                </a:solidFill>
                <a:latin typeface="Calibri"/>
                <a:ea typeface="Calibri"/>
                <a:cs typeface="Calibri"/>
                <a:sym typeface="Calibri"/>
              </a:rPr>
              <a:t>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838200" y="365125"/>
            <a:ext cx="10515600" cy="1325563"/>
          </a:xfrm>
          <a:prstGeom prst="rect">
            <a:avLst/>
          </a:prstGeom>
          <a:solidFill>
            <a:srgbClr val="FFD96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Models Accuracy</a:t>
            </a:r>
            <a:endParaRPr lang="en-US"/>
          </a:p>
        </p:txBody>
      </p:sp>
      <p:graphicFrame>
        <p:nvGraphicFramePr>
          <p:cNvPr id="3" name="Table 2">
            <a:extLst>
              <a:ext uri="{FF2B5EF4-FFF2-40B4-BE49-F238E27FC236}">
                <a16:creationId xmlns:a16="http://schemas.microsoft.com/office/drawing/2014/main" id="{BD4DF6BA-5686-D64D-B373-88645FD0A998}"/>
              </a:ext>
            </a:extLst>
          </p:cNvPr>
          <p:cNvGraphicFramePr>
            <a:graphicFrameLocks noGrp="1"/>
          </p:cNvGraphicFramePr>
          <p:nvPr>
            <p:extLst>
              <p:ext uri="{D42A27DB-BD31-4B8C-83A1-F6EECF244321}">
                <p14:modId xmlns:p14="http://schemas.microsoft.com/office/powerpoint/2010/main" val="434219037"/>
              </p:ext>
            </p:extLst>
          </p:nvPr>
        </p:nvGraphicFramePr>
        <p:xfrm>
          <a:off x="838200" y="2043969"/>
          <a:ext cx="10515600" cy="2214880"/>
        </p:xfrm>
        <a:graphic>
          <a:graphicData uri="http://schemas.openxmlformats.org/drawingml/2006/table">
            <a:tbl>
              <a:tblPr firstRow="1" bandRow="1">
                <a:tableStyleId>{F03077EA-DF6A-478D-8E39-A56C7DC64A6A}</a:tableStyleId>
              </a:tblPr>
              <a:tblGrid>
                <a:gridCol w="1168400">
                  <a:extLst>
                    <a:ext uri="{9D8B030D-6E8A-4147-A177-3AD203B41FA5}">
                      <a16:colId xmlns:a16="http://schemas.microsoft.com/office/drawing/2014/main" val="1896432503"/>
                    </a:ext>
                  </a:extLst>
                </a:gridCol>
                <a:gridCol w="1168400">
                  <a:extLst>
                    <a:ext uri="{9D8B030D-6E8A-4147-A177-3AD203B41FA5}">
                      <a16:colId xmlns:a16="http://schemas.microsoft.com/office/drawing/2014/main" val="1146761697"/>
                    </a:ext>
                  </a:extLst>
                </a:gridCol>
                <a:gridCol w="1168400">
                  <a:extLst>
                    <a:ext uri="{9D8B030D-6E8A-4147-A177-3AD203B41FA5}">
                      <a16:colId xmlns:a16="http://schemas.microsoft.com/office/drawing/2014/main" val="4034041291"/>
                    </a:ext>
                  </a:extLst>
                </a:gridCol>
                <a:gridCol w="1168400">
                  <a:extLst>
                    <a:ext uri="{9D8B030D-6E8A-4147-A177-3AD203B41FA5}">
                      <a16:colId xmlns:a16="http://schemas.microsoft.com/office/drawing/2014/main" val="4136737410"/>
                    </a:ext>
                  </a:extLst>
                </a:gridCol>
                <a:gridCol w="1168400">
                  <a:extLst>
                    <a:ext uri="{9D8B030D-6E8A-4147-A177-3AD203B41FA5}">
                      <a16:colId xmlns:a16="http://schemas.microsoft.com/office/drawing/2014/main" val="2780692910"/>
                    </a:ext>
                  </a:extLst>
                </a:gridCol>
                <a:gridCol w="1168400">
                  <a:extLst>
                    <a:ext uri="{9D8B030D-6E8A-4147-A177-3AD203B41FA5}">
                      <a16:colId xmlns:a16="http://schemas.microsoft.com/office/drawing/2014/main" val="548417420"/>
                    </a:ext>
                  </a:extLst>
                </a:gridCol>
                <a:gridCol w="1168400">
                  <a:extLst>
                    <a:ext uri="{9D8B030D-6E8A-4147-A177-3AD203B41FA5}">
                      <a16:colId xmlns:a16="http://schemas.microsoft.com/office/drawing/2014/main" val="4289193517"/>
                    </a:ext>
                  </a:extLst>
                </a:gridCol>
                <a:gridCol w="1168400">
                  <a:extLst>
                    <a:ext uri="{9D8B030D-6E8A-4147-A177-3AD203B41FA5}">
                      <a16:colId xmlns:a16="http://schemas.microsoft.com/office/drawing/2014/main" val="3905700108"/>
                    </a:ext>
                  </a:extLst>
                </a:gridCol>
                <a:gridCol w="1168400">
                  <a:extLst>
                    <a:ext uri="{9D8B030D-6E8A-4147-A177-3AD203B41FA5}">
                      <a16:colId xmlns:a16="http://schemas.microsoft.com/office/drawing/2014/main" val="3705865048"/>
                    </a:ext>
                  </a:extLst>
                </a:gridCol>
              </a:tblGrid>
              <a:tr h="370840">
                <a:tc>
                  <a:txBody>
                    <a:bodyPr/>
                    <a:lstStyle/>
                    <a:p>
                      <a:pPr algn="ctr"/>
                      <a:r>
                        <a:rPr lang="en-US" dirty="0"/>
                        <a:t>Epochs</a:t>
                      </a:r>
                    </a:p>
                  </a:txBody>
                  <a:tcPr/>
                </a:tc>
                <a:tc>
                  <a:txBody>
                    <a:bodyPr/>
                    <a:lstStyle/>
                    <a:p>
                      <a:pPr algn="ctr"/>
                      <a:r>
                        <a:rPr lang="en-US" dirty="0"/>
                        <a:t>Activation Function</a:t>
                      </a:r>
                    </a:p>
                  </a:txBody>
                  <a:tcPr/>
                </a:tc>
                <a:tc>
                  <a:txBody>
                    <a:bodyPr/>
                    <a:lstStyle/>
                    <a:p>
                      <a:pPr algn="ctr"/>
                      <a:r>
                        <a:rPr lang="en-US" dirty="0"/>
                        <a:t>Optimizer</a:t>
                      </a:r>
                    </a:p>
                  </a:txBody>
                  <a:tcPr/>
                </a:tc>
                <a:tc>
                  <a:txBody>
                    <a:bodyPr/>
                    <a:lstStyle/>
                    <a:p>
                      <a:pPr algn="ctr"/>
                      <a:r>
                        <a:rPr lang="en-US" dirty="0"/>
                        <a:t># Conv layer</a:t>
                      </a:r>
                    </a:p>
                  </a:txBody>
                  <a:tcPr/>
                </a:tc>
                <a:tc>
                  <a:txBody>
                    <a:bodyPr/>
                    <a:lstStyle/>
                    <a:p>
                      <a:pPr algn="ctr"/>
                      <a:r>
                        <a:rPr lang="en-US" dirty="0"/>
                        <a:t># max pooling</a:t>
                      </a:r>
                    </a:p>
                  </a:txBody>
                  <a:tcPr/>
                </a:tc>
                <a:tc>
                  <a:txBody>
                    <a:bodyPr/>
                    <a:lstStyle/>
                    <a:p>
                      <a:pPr algn="ctr"/>
                      <a:r>
                        <a:rPr lang="en-US" dirty="0"/>
                        <a:t>Feature detection size</a:t>
                      </a:r>
                    </a:p>
                  </a:txBody>
                  <a:tcPr/>
                </a:tc>
                <a:tc>
                  <a:txBody>
                    <a:bodyPr/>
                    <a:lstStyle/>
                    <a:p>
                      <a:pPr algn="ctr"/>
                      <a:r>
                        <a:rPr lang="en-US" dirty="0"/>
                        <a:t># max pooling size</a:t>
                      </a:r>
                    </a:p>
                  </a:txBody>
                  <a:tcPr/>
                </a:tc>
                <a:tc>
                  <a:txBody>
                    <a:bodyPr/>
                    <a:lstStyle/>
                    <a:p>
                      <a:pPr algn="ctr"/>
                      <a:r>
                        <a:rPr lang="en-US" dirty="0"/>
                        <a:t>Training Accuracy</a:t>
                      </a:r>
                    </a:p>
                  </a:txBody>
                  <a:tcPr/>
                </a:tc>
                <a:tc>
                  <a:txBody>
                    <a:bodyPr/>
                    <a:lstStyle/>
                    <a:p>
                      <a:pPr algn="ctr"/>
                      <a:r>
                        <a:rPr lang="en-US" dirty="0"/>
                        <a:t>Validation Accuracy</a:t>
                      </a:r>
                    </a:p>
                  </a:txBody>
                  <a:tcPr/>
                </a:tc>
                <a:extLst>
                  <a:ext uri="{0D108BD9-81ED-4DB2-BD59-A6C34878D82A}">
                    <a16:rowId xmlns:a16="http://schemas.microsoft.com/office/drawing/2014/main" val="300613503"/>
                  </a:ext>
                </a:extLst>
              </a:tr>
              <a:tr h="370840">
                <a:tc>
                  <a:txBody>
                    <a:bodyPr/>
                    <a:lstStyle/>
                    <a:p>
                      <a:pPr algn="ctr"/>
                      <a:r>
                        <a:rPr lang="en-US" dirty="0"/>
                        <a:t>50</a:t>
                      </a:r>
                    </a:p>
                  </a:txBody>
                  <a:tcPr/>
                </a:tc>
                <a:tc>
                  <a:txBody>
                    <a:bodyPr/>
                    <a:lstStyle/>
                    <a:p>
                      <a:pPr algn="ctr"/>
                      <a:r>
                        <a:rPr lang="en-US" dirty="0" err="1"/>
                        <a:t>Relu</a:t>
                      </a:r>
                      <a:endParaRPr lang="en-US" dirty="0"/>
                    </a:p>
                  </a:txBody>
                  <a:tcPr/>
                </a:tc>
                <a:tc>
                  <a:txBody>
                    <a:bodyPr/>
                    <a:lstStyle/>
                    <a:p>
                      <a:pPr algn="ctr"/>
                      <a:r>
                        <a:rPr lang="en-US" dirty="0"/>
                        <a:t>Adam</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3x3</a:t>
                      </a:r>
                    </a:p>
                  </a:txBody>
                  <a:tcPr/>
                </a:tc>
                <a:tc>
                  <a:txBody>
                    <a:bodyPr/>
                    <a:lstStyle/>
                    <a:p>
                      <a:pPr algn="ctr"/>
                      <a:r>
                        <a:rPr lang="en-US" dirty="0"/>
                        <a:t>2x2</a:t>
                      </a:r>
                    </a:p>
                  </a:txBody>
                  <a:tcPr/>
                </a:tc>
                <a:tc>
                  <a:txBody>
                    <a:bodyPr/>
                    <a:lstStyle/>
                    <a:p>
                      <a:pPr algn="ctr"/>
                      <a:r>
                        <a:rPr lang="en-US" dirty="0"/>
                        <a:t>0.9305</a:t>
                      </a:r>
                    </a:p>
                  </a:txBody>
                  <a:tcPr/>
                </a:tc>
                <a:tc>
                  <a:txBody>
                    <a:bodyPr/>
                    <a:lstStyle/>
                    <a:p>
                      <a:pPr algn="ctr"/>
                      <a:r>
                        <a:rPr lang="en-US" dirty="0"/>
                        <a:t>0.9208</a:t>
                      </a:r>
                    </a:p>
                  </a:txBody>
                  <a:tcPr/>
                </a:tc>
                <a:extLst>
                  <a:ext uri="{0D108BD9-81ED-4DB2-BD59-A6C34878D82A}">
                    <a16:rowId xmlns:a16="http://schemas.microsoft.com/office/drawing/2014/main" val="1235904677"/>
                  </a:ext>
                </a:extLst>
              </a:tr>
              <a:tr h="370840">
                <a:tc>
                  <a:txBody>
                    <a:bodyPr/>
                    <a:lstStyle/>
                    <a:p>
                      <a:pPr algn="ctr"/>
                      <a:r>
                        <a:rPr lang="en-US" dirty="0"/>
                        <a:t>50</a:t>
                      </a:r>
                    </a:p>
                  </a:txBody>
                  <a:tcPr/>
                </a:tc>
                <a:tc>
                  <a:txBody>
                    <a:bodyPr/>
                    <a:lstStyle/>
                    <a:p>
                      <a:pPr algn="ctr"/>
                      <a:r>
                        <a:rPr lang="en-US" dirty="0" err="1"/>
                        <a:t>Relu</a:t>
                      </a:r>
                      <a:endParaRPr lang="en-US" dirty="0"/>
                    </a:p>
                  </a:txBody>
                  <a:tcPr/>
                </a:tc>
                <a:tc>
                  <a:txBody>
                    <a:bodyPr/>
                    <a:lstStyle/>
                    <a:p>
                      <a:pPr algn="ctr"/>
                      <a:r>
                        <a:rPr lang="en-US" dirty="0"/>
                        <a:t>SGD</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3x3</a:t>
                      </a:r>
                    </a:p>
                  </a:txBody>
                  <a:tcPr/>
                </a:tc>
                <a:tc>
                  <a:txBody>
                    <a:bodyPr/>
                    <a:lstStyle/>
                    <a:p>
                      <a:pPr algn="ctr"/>
                      <a:r>
                        <a:rPr lang="en-US" dirty="0"/>
                        <a:t>2x2</a:t>
                      </a:r>
                    </a:p>
                  </a:txBody>
                  <a:tcPr/>
                </a:tc>
                <a:tc>
                  <a:txBody>
                    <a:bodyPr/>
                    <a:lstStyle/>
                    <a:p>
                      <a:pPr algn="ctr"/>
                      <a:r>
                        <a:rPr lang="en-US" dirty="0"/>
                        <a:t>0.8105</a:t>
                      </a:r>
                    </a:p>
                  </a:txBody>
                  <a:tcPr/>
                </a:tc>
                <a:tc>
                  <a:txBody>
                    <a:bodyPr/>
                    <a:lstStyle/>
                    <a:p>
                      <a:pPr algn="ctr"/>
                      <a:r>
                        <a:rPr lang="en-US" dirty="0"/>
                        <a:t>0.8439</a:t>
                      </a:r>
                    </a:p>
                  </a:txBody>
                  <a:tcPr/>
                </a:tc>
                <a:extLst>
                  <a:ext uri="{0D108BD9-81ED-4DB2-BD59-A6C34878D82A}">
                    <a16:rowId xmlns:a16="http://schemas.microsoft.com/office/drawing/2014/main" val="2747129266"/>
                  </a:ext>
                </a:extLst>
              </a:tr>
              <a:tr h="370840">
                <a:tc>
                  <a:txBody>
                    <a:bodyPr/>
                    <a:lstStyle/>
                    <a:p>
                      <a:pPr algn="ctr"/>
                      <a:r>
                        <a:rPr lang="en-US" dirty="0"/>
                        <a:t>50</a:t>
                      </a:r>
                    </a:p>
                  </a:txBody>
                  <a:tcPr/>
                </a:tc>
                <a:tc>
                  <a:txBody>
                    <a:bodyPr/>
                    <a:lstStyle/>
                    <a:p>
                      <a:pPr algn="ctr"/>
                      <a:r>
                        <a:rPr lang="en-US" dirty="0"/>
                        <a:t>Tanh</a:t>
                      </a:r>
                    </a:p>
                  </a:txBody>
                  <a:tcPr/>
                </a:tc>
                <a:tc>
                  <a:txBody>
                    <a:bodyPr/>
                    <a:lstStyle/>
                    <a:p>
                      <a:pPr algn="ctr"/>
                      <a:r>
                        <a:rPr lang="en-US" dirty="0"/>
                        <a:t>Adam</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3x3</a:t>
                      </a:r>
                    </a:p>
                  </a:txBody>
                  <a:tcPr/>
                </a:tc>
                <a:tc>
                  <a:txBody>
                    <a:bodyPr/>
                    <a:lstStyle/>
                    <a:p>
                      <a:pPr algn="ctr"/>
                      <a:r>
                        <a:rPr lang="en-US" dirty="0"/>
                        <a:t>2x2</a:t>
                      </a:r>
                    </a:p>
                  </a:txBody>
                  <a:tcPr/>
                </a:tc>
                <a:tc>
                  <a:txBody>
                    <a:bodyPr/>
                    <a:lstStyle/>
                    <a:p>
                      <a:pPr algn="ctr"/>
                      <a:r>
                        <a:rPr lang="en-US" dirty="0"/>
                        <a:t>0.9174</a:t>
                      </a:r>
                    </a:p>
                  </a:txBody>
                  <a:tcPr/>
                </a:tc>
                <a:tc>
                  <a:txBody>
                    <a:bodyPr/>
                    <a:lstStyle/>
                    <a:p>
                      <a:pPr algn="ctr"/>
                      <a:r>
                        <a:rPr lang="en-US" dirty="0"/>
                        <a:t>0.9124</a:t>
                      </a:r>
                    </a:p>
                  </a:txBody>
                  <a:tcPr/>
                </a:tc>
                <a:extLst>
                  <a:ext uri="{0D108BD9-81ED-4DB2-BD59-A6C34878D82A}">
                    <a16:rowId xmlns:a16="http://schemas.microsoft.com/office/drawing/2014/main" val="2733294774"/>
                  </a:ext>
                </a:extLst>
              </a:tr>
              <a:tr h="370840">
                <a:tc>
                  <a:txBody>
                    <a:bodyPr/>
                    <a:lstStyle/>
                    <a:p>
                      <a:pPr algn="ctr"/>
                      <a:r>
                        <a:rPr lang="en-US" dirty="0"/>
                        <a:t>50</a:t>
                      </a:r>
                    </a:p>
                  </a:txBody>
                  <a:tcPr/>
                </a:tc>
                <a:tc>
                  <a:txBody>
                    <a:bodyPr/>
                    <a:lstStyle/>
                    <a:p>
                      <a:pPr algn="ctr"/>
                      <a:r>
                        <a:rPr lang="en-US" dirty="0" err="1"/>
                        <a:t>Relu</a:t>
                      </a:r>
                      <a:endParaRPr lang="en-US" dirty="0"/>
                    </a:p>
                  </a:txBody>
                  <a:tcPr/>
                </a:tc>
                <a:tc>
                  <a:txBody>
                    <a:bodyPr/>
                    <a:lstStyle/>
                    <a:p>
                      <a:pPr algn="ctr"/>
                      <a:r>
                        <a:rPr lang="en-US" dirty="0"/>
                        <a:t>Adam</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5x5</a:t>
                      </a:r>
                    </a:p>
                  </a:txBody>
                  <a:tcPr/>
                </a:tc>
                <a:tc>
                  <a:txBody>
                    <a:bodyPr/>
                    <a:lstStyle/>
                    <a:p>
                      <a:pPr algn="ctr"/>
                      <a:r>
                        <a:rPr lang="en-US" dirty="0"/>
                        <a:t>2x2</a:t>
                      </a:r>
                    </a:p>
                  </a:txBody>
                  <a:tcPr/>
                </a:tc>
                <a:tc>
                  <a:txBody>
                    <a:bodyPr/>
                    <a:lstStyle/>
                    <a:p>
                      <a:pPr algn="ctr"/>
                      <a:r>
                        <a:rPr lang="en-US" dirty="0"/>
                        <a:t>0.930</a:t>
                      </a:r>
                    </a:p>
                  </a:txBody>
                  <a:tcPr/>
                </a:tc>
                <a:tc>
                  <a:txBody>
                    <a:bodyPr/>
                    <a:lstStyle/>
                    <a:p>
                      <a:pPr algn="ctr"/>
                      <a:r>
                        <a:rPr lang="en-US" dirty="0"/>
                        <a:t>0.9209</a:t>
                      </a:r>
                    </a:p>
                  </a:txBody>
                  <a:tcPr/>
                </a:tc>
                <a:extLst>
                  <a:ext uri="{0D108BD9-81ED-4DB2-BD59-A6C34878D82A}">
                    <a16:rowId xmlns:a16="http://schemas.microsoft.com/office/drawing/2014/main" val="2457536215"/>
                  </a:ext>
                </a:extLst>
              </a:tr>
            </a:tbl>
          </a:graphicData>
        </a:graphic>
      </p:graphicFrame>
      <p:sp>
        <p:nvSpPr>
          <p:cNvPr id="4" name="Rectangle 3">
            <a:extLst>
              <a:ext uri="{FF2B5EF4-FFF2-40B4-BE49-F238E27FC236}">
                <a16:creationId xmlns:a16="http://schemas.microsoft.com/office/drawing/2014/main" id="{E955C7E3-A890-264C-B484-D06AC5385458}"/>
              </a:ext>
            </a:extLst>
          </p:cNvPr>
          <p:cNvSpPr/>
          <p:nvPr/>
        </p:nvSpPr>
        <p:spPr>
          <a:xfrm>
            <a:off x="838199" y="4612130"/>
            <a:ext cx="7074877" cy="307777"/>
          </a:xfrm>
          <a:prstGeom prst="rect">
            <a:avLst/>
          </a:prstGeom>
        </p:spPr>
        <p:txBody>
          <a:bodyPr wrap="square">
            <a:spAutoFit/>
          </a:bodyPr>
          <a:lstStyle/>
          <a:p>
            <a:pPr marL="742950" lvl="1" indent="-285750">
              <a:buSzPts val="2800"/>
              <a:buFont typeface="Arial" panose="020B0604020202020204" pitchFamily="34" charset="0"/>
              <a:buChar char="•"/>
            </a:pPr>
            <a:r>
              <a:rPr lang="en-US" dirty="0"/>
              <a:t>Increase or decreasing batch size did NOT make significant difference.</a:t>
            </a:r>
          </a:p>
        </p:txBody>
      </p:sp>
    </p:spTree>
    <p:extLst>
      <p:ext uri="{BB962C8B-B14F-4D97-AF65-F5344CB8AC3E}">
        <p14:creationId xmlns:p14="http://schemas.microsoft.com/office/powerpoint/2010/main" val="2651928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838200" y="365125"/>
            <a:ext cx="10515600" cy="1325563"/>
          </a:xfrm>
          <a:prstGeom prst="rect">
            <a:avLst/>
          </a:prstGeom>
          <a:solidFill>
            <a:srgbClr val="FFD96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Inferences</a:t>
            </a:r>
            <a:endParaRPr/>
          </a:p>
        </p:txBody>
      </p:sp>
      <p:sp>
        <p:nvSpPr>
          <p:cNvPr id="143" name="Google Shape;143;p19"/>
          <p:cNvSpPr txBox="1">
            <a:spLocks noGrp="1"/>
          </p:cNvSpPr>
          <p:nvPr>
            <p:ph type="body" idx="1"/>
          </p:nvPr>
        </p:nvSpPr>
        <p:spPr>
          <a:xfrm>
            <a:off x="838200" y="1825625"/>
            <a:ext cx="4776405"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Non Co- relation plots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838200" y="365125"/>
            <a:ext cx="10515600" cy="1325563"/>
          </a:xfrm>
          <a:prstGeom prst="rect">
            <a:avLst/>
          </a:prstGeom>
          <a:solidFill>
            <a:srgbClr val="FFD96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Result</a:t>
            </a:r>
            <a:endParaRPr/>
          </a:p>
        </p:txBody>
      </p:sp>
      <p:sp>
        <p:nvSpPr>
          <p:cNvPr id="155" name="Google Shape;155;p21"/>
          <p:cNvSpPr txBox="1">
            <a:spLocks noGrp="1"/>
          </p:cNvSpPr>
          <p:nvPr>
            <p:ph type="body" idx="1"/>
          </p:nvPr>
        </p:nvSpPr>
        <p:spPr>
          <a:xfrm>
            <a:off x="838200" y="1756550"/>
            <a:ext cx="4776300" cy="43512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Calibri"/>
                <a:ea typeface="Calibri"/>
                <a:cs typeface="Calibri"/>
                <a:sym typeface="Calibri"/>
              </a:rPr>
              <a:t>Some predictions</a:t>
            </a:r>
          </a:p>
          <a:p>
            <a:pPr marL="228600" marR="0" lvl="0" indent="-228600" algn="l" rtl="0">
              <a:lnSpc>
                <a:spcPct val="90000"/>
              </a:lnSpc>
              <a:spcBef>
                <a:spcPts val="0"/>
              </a:spcBef>
              <a:spcAft>
                <a:spcPts val="0"/>
              </a:spcAft>
              <a:buClr>
                <a:schemeClr val="dk1"/>
              </a:buClr>
              <a:buSzPts val="2800"/>
              <a:buFont typeface="Arial"/>
              <a:buChar char="•"/>
            </a:pPr>
            <a:endParaRPr sz="2800" b="0" i="0" u="none" strike="noStrike" cap="none" dirty="0">
              <a:solidFill>
                <a:schemeClr val="dk1"/>
              </a:solidFill>
              <a:latin typeface="Calibri"/>
              <a:ea typeface="Calibri"/>
              <a:cs typeface="Calibri"/>
              <a:sym typeface="Calibri"/>
            </a:endParaRPr>
          </a:p>
          <a:p>
            <a:pPr marL="228600" marR="0" lvl="0" indent="0" algn="l" rtl="0">
              <a:lnSpc>
                <a:spcPct val="90000"/>
              </a:lnSpc>
              <a:spcBef>
                <a:spcPts val="0"/>
              </a:spcBef>
              <a:spcAft>
                <a:spcPts val="0"/>
              </a:spcAft>
              <a:buNone/>
            </a:pPr>
            <a:endParaRPr dirty="0"/>
          </a:p>
        </p:txBody>
      </p:sp>
      <p:pic>
        <p:nvPicPr>
          <p:cNvPr id="1027" name="Picture 1">
            <a:extLst>
              <a:ext uri="{FF2B5EF4-FFF2-40B4-BE49-F238E27FC236}">
                <a16:creationId xmlns:a16="http://schemas.microsoft.com/office/drawing/2014/main" id="{8FAEEC91-060F-47FD-81B9-A665BF25C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824" y="2445849"/>
            <a:ext cx="3979408" cy="348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
            <a:extLst>
              <a:ext uri="{FF2B5EF4-FFF2-40B4-BE49-F238E27FC236}">
                <a16:creationId xmlns:a16="http://schemas.microsoft.com/office/drawing/2014/main" id="{A881CE6A-C4F5-4464-91AC-B6EB1954FD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1874" y="2445849"/>
            <a:ext cx="4660543" cy="2326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BABE39AA-BD59-4D95-8454-6613A17A96F9}"/>
              </a:ext>
            </a:extLst>
          </p:cNvPr>
          <p:cNvPicPr>
            <a:picLocks noChangeAspect="1"/>
          </p:cNvPicPr>
          <p:nvPr/>
        </p:nvPicPr>
        <p:blipFill>
          <a:blip r:embed="rId5"/>
          <a:stretch>
            <a:fillRect/>
          </a:stretch>
        </p:blipFill>
        <p:spPr>
          <a:xfrm>
            <a:off x="5389258" y="4812959"/>
            <a:ext cx="3771023" cy="205857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838200" y="365125"/>
            <a:ext cx="10515600" cy="1325563"/>
          </a:xfrm>
          <a:prstGeom prst="rect">
            <a:avLst/>
          </a:prstGeom>
          <a:solidFill>
            <a:srgbClr val="FFD96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Thank You!</a:t>
            </a:r>
            <a:endParaRPr/>
          </a:p>
        </p:txBody>
      </p:sp>
      <p:sp>
        <p:nvSpPr>
          <p:cNvPr id="161" name="Google Shape;161;p22"/>
          <p:cNvSpPr txBox="1">
            <a:spLocks noGrp="1"/>
          </p:cNvSpPr>
          <p:nvPr>
            <p:ph type="body" idx="1"/>
          </p:nvPr>
        </p:nvSpPr>
        <p:spPr>
          <a:xfrm>
            <a:off x="838200" y="1825625"/>
            <a:ext cx="4776405"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Team Pic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365125"/>
            <a:ext cx="10515600" cy="1325563"/>
          </a:xfrm>
          <a:prstGeom prst="rect">
            <a:avLst/>
          </a:prstGeom>
          <a:solidFill>
            <a:srgbClr val="FFD96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Overview</a:t>
            </a:r>
            <a:endParaRPr/>
          </a:p>
        </p:txBody>
      </p:sp>
      <p:sp>
        <p:nvSpPr>
          <p:cNvPr id="92" name="Google Shape;92;p14"/>
          <p:cNvSpPr txBox="1">
            <a:spLocks noGrp="1"/>
          </p:cNvSpPr>
          <p:nvPr>
            <p:ph type="body" idx="1"/>
          </p:nvPr>
        </p:nvSpPr>
        <p:spPr>
          <a:xfrm>
            <a:off x="838200" y="1825625"/>
            <a:ext cx="5356500" cy="43515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70000"/>
              </a:lnSpc>
              <a:spcBef>
                <a:spcPts val="0"/>
              </a:spcBef>
              <a:spcAft>
                <a:spcPts val="0"/>
              </a:spcAft>
              <a:buClr>
                <a:schemeClr val="dk1"/>
              </a:buClr>
              <a:buSzPts val="2590"/>
              <a:buFont typeface="Arial"/>
              <a:buChar char="•"/>
            </a:pPr>
            <a:r>
              <a:rPr lang="en-US" dirty="0"/>
              <a:t>In fashion we often see a cloth or accessory and try to search that online. What we are trying to provide where a user can upload a pic and that tool will classify, extract features and search that online.</a:t>
            </a:r>
            <a:endParaRPr dirty="0"/>
          </a:p>
          <a:p>
            <a:pPr marL="228600" marR="0" lvl="0" indent="-228600" algn="l" rtl="0">
              <a:lnSpc>
                <a:spcPct val="70000"/>
              </a:lnSpc>
              <a:spcBef>
                <a:spcPts val="1000"/>
              </a:spcBef>
              <a:spcAft>
                <a:spcPts val="0"/>
              </a:spcAft>
              <a:buClr>
                <a:schemeClr val="dk1"/>
              </a:buClr>
              <a:buSzPts val="2590"/>
              <a:buFont typeface="Arial"/>
              <a:buChar char="•"/>
            </a:pPr>
            <a:r>
              <a:rPr lang="en-US" sz="2590" b="1" i="0" u="none" strike="noStrike" cap="none" dirty="0" err="1">
                <a:solidFill>
                  <a:schemeClr val="dk1"/>
                </a:solidFill>
                <a:latin typeface="Calibri"/>
                <a:ea typeface="Calibri"/>
                <a:cs typeface="Calibri"/>
                <a:sym typeface="Calibri"/>
              </a:rPr>
              <a:t>Dataset</a:t>
            </a:r>
            <a:r>
              <a:rPr lang="en-US" sz="2590" b="0" i="0" u="none" strike="noStrike" cap="none" dirty="0" err="1">
                <a:solidFill>
                  <a:schemeClr val="dk1"/>
                </a:solidFill>
                <a:latin typeface="Calibri"/>
                <a:ea typeface="Calibri"/>
                <a:cs typeface="Calibri"/>
                <a:sym typeface="Calibri"/>
              </a:rPr>
              <a:t>:</a:t>
            </a:r>
            <a:r>
              <a:rPr lang="en-US" sz="2590" u="sng" dirty="0" err="1">
                <a:solidFill>
                  <a:schemeClr val="hlink"/>
                </a:solidFill>
                <a:hlinkClick r:id="rId3"/>
              </a:rPr>
              <a:t>https</a:t>
            </a:r>
            <a:r>
              <a:rPr lang="en-US" sz="2590" u="sng" dirty="0">
                <a:solidFill>
                  <a:schemeClr val="hlink"/>
                </a:solidFill>
                <a:hlinkClick r:id="rId3"/>
              </a:rPr>
              <a:t>://www.kaggle.com/zalando-research/fashionmnist</a:t>
            </a:r>
            <a:endParaRPr sz="2590" b="0" i="0" u="none" strike="noStrike" cap="none" dirty="0">
              <a:solidFill>
                <a:schemeClr val="dk1"/>
              </a:solidFill>
              <a:latin typeface="Calibri"/>
              <a:ea typeface="Calibri"/>
              <a:cs typeface="Calibri"/>
              <a:sym typeface="Calibri"/>
            </a:endParaRPr>
          </a:p>
        </p:txBody>
      </p:sp>
      <p:pic>
        <p:nvPicPr>
          <p:cNvPr id="93" name="Google Shape;93;p14"/>
          <p:cNvPicPr preferRelativeResize="0"/>
          <p:nvPr/>
        </p:nvPicPr>
        <p:blipFill>
          <a:blip r:embed="rId4">
            <a:alphaModFix/>
          </a:blip>
          <a:stretch>
            <a:fillRect/>
          </a:stretch>
        </p:blipFill>
        <p:spPr>
          <a:xfrm>
            <a:off x="6419080" y="1825613"/>
            <a:ext cx="4862512" cy="48625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838200" y="365125"/>
            <a:ext cx="10515600" cy="1325563"/>
          </a:xfrm>
          <a:prstGeom prst="rect">
            <a:avLst/>
          </a:prstGeom>
          <a:solidFill>
            <a:srgbClr val="FFD96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Which algorithm will be the best fit?</a:t>
            </a:r>
            <a:endParaRPr/>
          </a:p>
        </p:txBody>
      </p:sp>
      <p:grpSp>
        <p:nvGrpSpPr>
          <p:cNvPr id="99" name="Google Shape;99;p15"/>
          <p:cNvGrpSpPr/>
          <p:nvPr/>
        </p:nvGrpSpPr>
        <p:grpSpPr>
          <a:xfrm>
            <a:off x="3959771" y="2474607"/>
            <a:ext cx="5878577" cy="3981967"/>
            <a:chOff x="1754776" y="773750"/>
            <a:chExt cx="5878577" cy="3981967"/>
          </a:xfrm>
        </p:grpSpPr>
        <p:sp>
          <p:nvSpPr>
            <p:cNvPr id="100" name="Google Shape;100;p15"/>
            <p:cNvSpPr/>
            <p:nvPr/>
          </p:nvSpPr>
          <p:spPr>
            <a:xfrm>
              <a:off x="3292012" y="2767695"/>
              <a:ext cx="126834" cy="126834"/>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180905" y="2945750"/>
              <a:ext cx="126834" cy="126834"/>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048489" y="3099907"/>
              <a:ext cx="126834" cy="126834"/>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206779" y="975702"/>
              <a:ext cx="126834" cy="126834"/>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376230" y="874726"/>
              <a:ext cx="126834" cy="126834"/>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545174" y="773750"/>
              <a:ext cx="126834" cy="126834"/>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714117" y="874726"/>
              <a:ext cx="126834" cy="126834"/>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883569" y="975702"/>
              <a:ext cx="126834" cy="126834"/>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545174" y="986810"/>
              <a:ext cx="126834" cy="126834"/>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545174" y="1199870"/>
              <a:ext cx="126834" cy="126834"/>
            </a:xfrm>
            <a:prstGeom prst="ellipse">
              <a:avLst/>
            </a:prstGeom>
            <a:solidFill>
              <a:srgbClr val="4372C3"/>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549110" y="3344878"/>
              <a:ext cx="4467239" cy="1410839"/>
            </a:xfrm>
            <a:prstGeom prst="roundRect">
              <a:avLst>
                <a:gd name="adj" fmla="val 16667"/>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txBox="1"/>
            <p:nvPr/>
          </p:nvSpPr>
          <p:spPr>
            <a:xfrm>
              <a:off x="2617981" y="3413749"/>
              <a:ext cx="4329497" cy="1273097"/>
            </a:xfrm>
            <a:prstGeom prst="rect">
              <a:avLst/>
            </a:prstGeom>
            <a:noFill/>
            <a:ln>
              <a:noFill/>
            </a:ln>
          </p:spPr>
          <p:txBody>
            <a:bodyPr spcFirstLastPara="1" wrap="square" lIns="579025" tIns="148575" rIns="148575" bIns="148575" anchor="ctr" anchorCtr="0">
              <a:noAutofit/>
            </a:bodyPr>
            <a:lstStyle/>
            <a:p>
              <a:pPr marL="0" marR="0" lvl="0" indent="0" algn="l" rtl="0">
                <a:lnSpc>
                  <a:spcPct val="90000"/>
                </a:lnSpc>
                <a:spcBef>
                  <a:spcPts val="0"/>
                </a:spcBef>
                <a:spcAft>
                  <a:spcPts val="0"/>
                </a:spcAft>
                <a:buClr>
                  <a:schemeClr val="lt1"/>
                </a:buClr>
                <a:buSzPts val="3900"/>
                <a:buFont typeface="Calibri"/>
                <a:buNone/>
              </a:pPr>
              <a:r>
                <a:rPr lang="en-US" sz="1800">
                  <a:solidFill>
                    <a:schemeClr val="lt1"/>
                  </a:solidFill>
                </a:rPr>
                <a:t>Relu =&gt; Dropout =&gt;SGD</a:t>
              </a:r>
              <a:endParaRPr/>
            </a:p>
          </p:txBody>
        </p:sp>
        <p:sp>
          <p:nvSpPr>
            <p:cNvPr id="112" name="Google Shape;112;p15"/>
            <p:cNvSpPr/>
            <p:nvPr/>
          </p:nvSpPr>
          <p:spPr>
            <a:xfrm>
              <a:off x="1754776" y="2844239"/>
              <a:ext cx="1268346" cy="1268262"/>
            </a:xfrm>
            <a:prstGeom prst="ellipse">
              <a:avLst/>
            </a:prstGeom>
            <a:solidFill>
              <a:srgbClr val="BFC8E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763644" y="1545580"/>
              <a:ext cx="3869709" cy="1237326"/>
            </a:xfrm>
            <a:prstGeom prst="roundRect">
              <a:avLst>
                <a:gd name="adj" fmla="val 16667"/>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3824045" y="1605981"/>
              <a:ext cx="3748907" cy="1116524"/>
            </a:xfrm>
            <a:prstGeom prst="rect">
              <a:avLst/>
            </a:prstGeom>
            <a:noFill/>
            <a:ln>
              <a:noFill/>
            </a:ln>
          </p:spPr>
          <p:txBody>
            <a:bodyPr spcFirstLastPara="1" wrap="square" lIns="579025" tIns="106675" rIns="106675" bIns="106675" anchor="ctr" anchorCtr="0">
              <a:noAutofit/>
            </a:bodyPr>
            <a:lstStyle/>
            <a:p>
              <a:pPr marL="0" marR="0" lvl="0" indent="0" algn="l" rtl="0">
                <a:lnSpc>
                  <a:spcPct val="90000"/>
                </a:lnSpc>
                <a:spcBef>
                  <a:spcPts val="0"/>
                </a:spcBef>
                <a:spcAft>
                  <a:spcPts val="0"/>
                </a:spcAft>
                <a:buClr>
                  <a:schemeClr val="lt1"/>
                </a:buClr>
                <a:buSzPts val="2800"/>
                <a:buFont typeface="Calibri"/>
                <a:buNone/>
              </a:pPr>
              <a:r>
                <a:rPr lang="en-US" sz="1800">
                  <a:solidFill>
                    <a:schemeClr val="lt1"/>
                  </a:solidFill>
                </a:rPr>
                <a:t>Relu =&gt; Adam =&gt; Softmax</a:t>
              </a:r>
              <a:endParaRPr sz="1800">
                <a:solidFill>
                  <a:schemeClr val="lt1"/>
                </a:solidFill>
              </a:endParaRPr>
            </a:p>
          </p:txBody>
        </p:sp>
        <p:sp>
          <p:nvSpPr>
            <p:cNvPr id="115" name="Google Shape;115;p15"/>
            <p:cNvSpPr/>
            <p:nvPr/>
          </p:nvSpPr>
          <p:spPr>
            <a:xfrm>
              <a:off x="2911001" y="1409029"/>
              <a:ext cx="1268346" cy="1268262"/>
            </a:xfrm>
            <a:prstGeom prst="ellipse">
              <a:avLst/>
            </a:prstGeom>
            <a:solidFill>
              <a:srgbClr val="BFC8E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6" name="Google Shape;116;p15"/>
          <p:cNvPicPr preferRelativeResize="0"/>
          <p:nvPr/>
        </p:nvPicPr>
        <p:blipFill rotWithShape="1">
          <a:blip r:embed="rId3">
            <a:alphaModFix/>
          </a:blip>
          <a:srcRect/>
          <a:stretch/>
        </p:blipFill>
        <p:spPr>
          <a:xfrm>
            <a:off x="161925" y="1875996"/>
            <a:ext cx="3740150" cy="45918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838200" y="365125"/>
            <a:ext cx="10515600" cy="1325563"/>
          </a:xfrm>
          <a:prstGeom prst="rect">
            <a:avLst/>
          </a:prstGeom>
          <a:solidFill>
            <a:srgbClr val="FFD96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Its all about CLASSIFICATION !</a:t>
            </a:r>
            <a:endParaRPr/>
          </a:p>
        </p:txBody>
      </p:sp>
      <p:pic>
        <p:nvPicPr>
          <p:cNvPr id="122" name="Google Shape;122;p16"/>
          <p:cNvPicPr preferRelativeResize="0"/>
          <p:nvPr/>
        </p:nvPicPr>
        <p:blipFill rotWithShape="1">
          <a:blip r:embed="rId3">
            <a:alphaModFix/>
          </a:blip>
          <a:srcRect/>
          <a:stretch/>
        </p:blipFill>
        <p:spPr>
          <a:xfrm>
            <a:off x="7808146" y="299913"/>
            <a:ext cx="1467521" cy="1538530"/>
          </a:xfrm>
          <a:prstGeom prst="rect">
            <a:avLst/>
          </a:prstGeom>
          <a:noFill/>
          <a:ln>
            <a:noFill/>
          </a:ln>
        </p:spPr>
      </p:pic>
      <p:graphicFrame>
        <p:nvGraphicFramePr>
          <p:cNvPr id="123" name="Google Shape;123;p16"/>
          <p:cNvGraphicFramePr/>
          <p:nvPr/>
        </p:nvGraphicFramePr>
        <p:xfrm>
          <a:off x="838200" y="2127700"/>
          <a:ext cx="5066700" cy="1892300"/>
        </p:xfrm>
        <a:graphic>
          <a:graphicData uri="http://schemas.openxmlformats.org/drawingml/2006/table">
            <a:tbl>
              <a:tblPr>
                <a:noFill/>
                <a:tableStyleId>{F03077EA-DF6A-478D-8E39-A56C7DC64A6A}</a:tableStyleId>
              </a:tblPr>
              <a:tblGrid>
                <a:gridCol w="1688900">
                  <a:extLst>
                    <a:ext uri="{9D8B030D-6E8A-4147-A177-3AD203B41FA5}">
                      <a16:colId xmlns:a16="http://schemas.microsoft.com/office/drawing/2014/main" val="20000"/>
                    </a:ext>
                  </a:extLst>
                </a:gridCol>
                <a:gridCol w="1688900">
                  <a:extLst>
                    <a:ext uri="{9D8B030D-6E8A-4147-A177-3AD203B41FA5}">
                      <a16:colId xmlns:a16="http://schemas.microsoft.com/office/drawing/2014/main" val="20001"/>
                    </a:ext>
                  </a:extLst>
                </a:gridCol>
                <a:gridCol w="1688900">
                  <a:extLst>
                    <a:ext uri="{9D8B030D-6E8A-4147-A177-3AD203B41FA5}">
                      <a16:colId xmlns:a16="http://schemas.microsoft.com/office/drawing/2014/main" val="20002"/>
                    </a:ext>
                  </a:extLst>
                </a:gridCol>
              </a:tblGrid>
              <a:tr h="473075">
                <a:tc>
                  <a:txBody>
                    <a:bodyPr/>
                    <a:lstStyle/>
                    <a:p>
                      <a:pPr marL="0" lvl="0" indent="0" algn="l" rtl="0">
                        <a:spcBef>
                          <a:spcPts val="0"/>
                        </a:spcBef>
                        <a:spcAft>
                          <a:spcPts val="0"/>
                        </a:spcAft>
                        <a:buNone/>
                      </a:pPr>
                      <a:r>
                        <a:rPr lang="en-US"/>
                        <a:t>Type</a:t>
                      </a:r>
                      <a:endParaRPr/>
                    </a:p>
                  </a:txBody>
                  <a:tcPr marL="91425" marR="91425" marT="91425" marB="91425"/>
                </a:tc>
                <a:tc>
                  <a:txBody>
                    <a:bodyPr/>
                    <a:lstStyle/>
                    <a:p>
                      <a:pPr marL="0" lvl="0" indent="0" algn="l" rtl="0">
                        <a:spcBef>
                          <a:spcPts val="0"/>
                        </a:spcBef>
                        <a:spcAft>
                          <a:spcPts val="0"/>
                        </a:spcAft>
                        <a:buNone/>
                      </a:pPr>
                      <a:r>
                        <a:rPr lang="en-US"/>
                        <a:t>color</a:t>
                      </a:r>
                      <a:endParaRPr/>
                    </a:p>
                  </a:txBody>
                  <a:tcPr marL="91425" marR="91425" marT="91425" marB="91425"/>
                </a:tc>
                <a:tc>
                  <a:txBody>
                    <a:bodyPr/>
                    <a:lstStyle/>
                    <a:p>
                      <a:pPr marL="0" lvl="0" indent="0" algn="l" rtl="0">
                        <a:spcBef>
                          <a:spcPts val="0"/>
                        </a:spcBef>
                        <a:spcAft>
                          <a:spcPts val="0"/>
                        </a:spcAft>
                        <a:buNone/>
                      </a:pPr>
                      <a:r>
                        <a:rPr lang="en-US"/>
                        <a:t>style</a:t>
                      </a:r>
                      <a:endParaRPr/>
                    </a:p>
                  </a:txBody>
                  <a:tcPr marL="91425" marR="91425" marT="91425" marB="91425"/>
                </a:tc>
                <a:extLst>
                  <a:ext uri="{0D108BD9-81ED-4DB2-BD59-A6C34878D82A}">
                    <a16:rowId xmlns:a16="http://schemas.microsoft.com/office/drawing/2014/main" val="10000"/>
                  </a:ext>
                </a:extLst>
              </a:tr>
              <a:tr h="473075">
                <a:tc>
                  <a:txBody>
                    <a:bodyPr/>
                    <a:lstStyle/>
                    <a:p>
                      <a:pPr marL="0" lvl="0" indent="0" algn="l" rtl="0">
                        <a:spcBef>
                          <a:spcPts val="0"/>
                        </a:spcBef>
                        <a:spcAft>
                          <a:spcPts val="0"/>
                        </a:spcAft>
                        <a:buNone/>
                      </a:pPr>
                      <a:r>
                        <a:rPr lang="en-US" sz="1200">
                          <a:solidFill>
                            <a:srgbClr val="24292E"/>
                          </a:solidFill>
                          <a:highlight>
                            <a:srgbClr val="FFFFFF"/>
                          </a:highlight>
                        </a:rPr>
                        <a:t>T-shirt/top</a:t>
                      </a:r>
                      <a:endParaRPr/>
                    </a:p>
                  </a:txBody>
                  <a:tcPr marL="91425" marR="91425" marT="91425" marB="91425"/>
                </a:tc>
                <a:tc>
                  <a:txBody>
                    <a:bodyPr/>
                    <a:lstStyle/>
                    <a:p>
                      <a:pPr marL="0" lvl="0" indent="0" algn="l" rtl="0">
                        <a:spcBef>
                          <a:spcPts val="0"/>
                        </a:spcBef>
                        <a:spcAft>
                          <a:spcPts val="0"/>
                        </a:spcAft>
                        <a:buNone/>
                      </a:pPr>
                      <a:r>
                        <a:rPr lang="en-US"/>
                        <a:t>Red</a:t>
                      </a:r>
                      <a:endParaRPr/>
                    </a:p>
                  </a:txBody>
                  <a:tcPr marL="91425" marR="91425" marT="91425" marB="91425"/>
                </a:tc>
                <a:tc>
                  <a:txBody>
                    <a:bodyPr/>
                    <a:lstStyle/>
                    <a:p>
                      <a:pPr marL="0" lvl="0" indent="0" algn="l" rtl="0">
                        <a:spcBef>
                          <a:spcPts val="0"/>
                        </a:spcBef>
                        <a:spcAft>
                          <a:spcPts val="0"/>
                        </a:spcAft>
                        <a:buNone/>
                      </a:pPr>
                      <a:r>
                        <a:rPr lang="en-US"/>
                        <a:t>Casual</a:t>
                      </a:r>
                      <a:endParaRPr/>
                    </a:p>
                  </a:txBody>
                  <a:tcPr marL="91425" marR="91425" marT="91425" marB="91425"/>
                </a:tc>
                <a:extLst>
                  <a:ext uri="{0D108BD9-81ED-4DB2-BD59-A6C34878D82A}">
                    <a16:rowId xmlns:a16="http://schemas.microsoft.com/office/drawing/2014/main" val="10001"/>
                  </a:ext>
                </a:extLst>
              </a:tr>
              <a:tr h="473075">
                <a:tc>
                  <a:txBody>
                    <a:bodyPr/>
                    <a:lstStyle/>
                    <a:p>
                      <a:pPr marL="0" lvl="0" indent="0" algn="l" rtl="0">
                        <a:spcBef>
                          <a:spcPts val="0"/>
                        </a:spcBef>
                        <a:spcAft>
                          <a:spcPts val="0"/>
                        </a:spcAft>
                        <a:buNone/>
                      </a:pPr>
                      <a:r>
                        <a:rPr lang="en-US" sz="1200">
                          <a:solidFill>
                            <a:srgbClr val="24292E"/>
                          </a:solidFill>
                          <a:highlight>
                            <a:srgbClr val="F6F8FA"/>
                          </a:highlight>
                        </a:rPr>
                        <a:t>Trouser</a:t>
                      </a:r>
                      <a:endParaRPr sz="1200">
                        <a:solidFill>
                          <a:srgbClr val="24292E"/>
                        </a:solidFill>
                        <a:highlight>
                          <a:srgbClr val="FFFFFF"/>
                        </a:highlight>
                      </a:endParaRPr>
                    </a:p>
                  </a:txBody>
                  <a:tcPr marL="91425" marR="91425" marT="91425" marB="91425"/>
                </a:tc>
                <a:tc>
                  <a:txBody>
                    <a:bodyPr/>
                    <a:lstStyle/>
                    <a:p>
                      <a:pPr marL="0" lvl="0" indent="0" algn="l" rtl="0">
                        <a:spcBef>
                          <a:spcPts val="0"/>
                        </a:spcBef>
                        <a:spcAft>
                          <a:spcPts val="0"/>
                        </a:spcAft>
                        <a:buNone/>
                      </a:pPr>
                      <a:r>
                        <a:rPr lang="en-US"/>
                        <a:t>Blue</a:t>
                      </a:r>
                      <a:endParaRPr/>
                    </a:p>
                  </a:txBody>
                  <a:tcPr marL="91425" marR="91425" marT="91425" marB="91425"/>
                </a:tc>
                <a:tc>
                  <a:txBody>
                    <a:bodyPr/>
                    <a:lstStyle/>
                    <a:p>
                      <a:pPr marL="0" lvl="0" indent="0" algn="l" rtl="0">
                        <a:spcBef>
                          <a:spcPts val="0"/>
                        </a:spcBef>
                        <a:spcAft>
                          <a:spcPts val="0"/>
                        </a:spcAft>
                        <a:buNone/>
                      </a:pPr>
                      <a:r>
                        <a:rPr lang="en-US"/>
                        <a:t>Office wear</a:t>
                      </a:r>
                      <a:endParaRPr/>
                    </a:p>
                  </a:txBody>
                  <a:tcPr marL="91425" marR="91425" marT="91425" marB="91425"/>
                </a:tc>
                <a:extLst>
                  <a:ext uri="{0D108BD9-81ED-4DB2-BD59-A6C34878D82A}">
                    <a16:rowId xmlns:a16="http://schemas.microsoft.com/office/drawing/2014/main" val="10002"/>
                  </a:ext>
                </a:extLst>
              </a:tr>
              <a:tr h="473075">
                <a:tc>
                  <a:txBody>
                    <a:bodyPr/>
                    <a:lstStyle/>
                    <a:p>
                      <a:pPr marL="0" lvl="0" indent="0" algn="l" rtl="0">
                        <a:spcBef>
                          <a:spcPts val="0"/>
                        </a:spcBef>
                        <a:spcAft>
                          <a:spcPts val="0"/>
                        </a:spcAft>
                        <a:buNone/>
                      </a:pPr>
                      <a:r>
                        <a:rPr lang="en-US" sz="1200">
                          <a:solidFill>
                            <a:srgbClr val="24292E"/>
                          </a:solidFill>
                          <a:highlight>
                            <a:srgbClr val="FFFFFF"/>
                          </a:highlight>
                        </a:rPr>
                        <a:t>Pullover</a:t>
                      </a:r>
                      <a:endParaRPr sz="1200">
                        <a:solidFill>
                          <a:srgbClr val="24292E"/>
                        </a:solidFill>
                        <a:highlight>
                          <a:srgbClr val="F6F8FA"/>
                        </a:highlight>
                      </a:endParaRPr>
                    </a:p>
                  </a:txBody>
                  <a:tcPr marL="91425" marR="91425" marT="91425" marB="91425"/>
                </a:tc>
                <a:tc>
                  <a:txBody>
                    <a:bodyPr/>
                    <a:lstStyle/>
                    <a:p>
                      <a:pPr marL="0" lvl="0" indent="0" algn="l" rtl="0">
                        <a:spcBef>
                          <a:spcPts val="0"/>
                        </a:spcBef>
                        <a:spcAft>
                          <a:spcPts val="0"/>
                        </a:spcAft>
                        <a:buNone/>
                      </a:pPr>
                      <a:r>
                        <a:rPr lang="en-US"/>
                        <a:t>Pink</a:t>
                      </a:r>
                      <a:endParaRPr/>
                    </a:p>
                  </a:txBody>
                  <a:tcPr marL="91425" marR="91425" marT="91425" marB="91425"/>
                </a:tc>
                <a:tc>
                  <a:txBody>
                    <a:bodyPr/>
                    <a:lstStyle/>
                    <a:p>
                      <a:pPr marL="0" lvl="0" indent="0" algn="l" rtl="0">
                        <a:spcBef>
                          <a:spcPts val="0"/>
                        </a:spcBef>
                        <a:spcAft>
                          <a:spcPts val="0"/>
                        </a:spcAft>
                        <a:buNone/>
                      </a:pPr>
                      <a:r>
                        <a:rPr lang="en-US"/>
                        <a:t>Sports wear</a:t>
                      </a:r>
                      <a:endParaRPr/>
                    </a:p>
                  </a:txBody>
                  <a:tcPr marL="91425" marR="91425" marT="91425" marB="91425"/>
                </a:tc>
                <a:extLst>
                  <a:ext uri="{0D108BD9-81ED-4DB2-BD59-A6C34878D82A}">
                    <a16:rowId xmlns:a16="http://schemas.microsoft.com/office/drawing/2014/main" val="10003"/>
                  </a:ext>
                </a:extLst>
              </a:tr>
            </a:tbl>
          </a:graphicData>
        </a:graphic>
      </p:graphicFrame>
      <p:pic>
        <p:nvPicPr>
          <p:cNvPr id="124" name="Google Shape;124;p16"/>
          <p:cNvPicPr preferRelativeResize="0"/>
          <p:nvPr/>
        </p:nvPicPr>
        <p:blipFill rotWithShape="1">
          <a:blip r:embed="rId4">
            <a:alphaModFix/>
          </a:blip>
          <a:srcRect b="3744"/>
          <a:stretch/>
        </p:blipFill>
        <p:spPr>
          <a:xfrm>
            <a:off x="6057300" y="1990850"/>
            <a:ext cx="5982300" cy="4338750"/>
          </a:xfrm>
          <a:prstGeom prst="rect">
            <a:avLst/>
          </a:prstGeom>
          <a:noFill/>
          <a:ln>
            <a:noFill/>
          </a:ln>
        </p:spPr>
      </p:pic>
      <p:sp>
        <p:nvSpPr>
          <p:cNvPr id="125" name="Google Shape;125;p16"/>
          <p:cNvSpPr/>
          <p:nvPr/>
        </p:nvSpPr>
        <p:spPr>
          <a:xfrm>
            <a:off x="9241425" y="2091125"/>
            <a:ext cx="1467600" cy="982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838200" y="365125"/>
            <a:ext cx="10515600" cy="1325563"/>
          </a:xfrm>
          <a:prstGeom prst="rect">
            <a:avLst/>
          </a:prstGeom>
          <a:solidFill>
            <a:srgbClr val="FFD96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dirty="0">
                <a:solidFill>
                  <a:schemeClr val="dk1"/>
                </a:solidFill>
                <a:latin typeface="Calibri"/>
                <a:ea typeface="Calibri"/>
                <a:cs typeface="Calibri"/>
                <a:sym typeface="Calibri"/>
              </a:rPr>
              <a:t>Quick Look at Dataset</a:t>
            </a:r>
            <a:endParaRPr dirty="0"/>
          </a:p>
        </p:txBody>
      </p:sp>
      <p:pic>
        <p:nvPicPr>
          <p:cNvPr id="2054" name="Picture 6" descr="https://lh3.googleusercontent.com/5UwUGvb8lSvX8ACXqk0lmYrh9DswmVgeeCzq5vr2yqv4yEYBbeDK7ragMpxNz3lWLm5MOzpKyrdGBiL47cGGdCEA5N7a4OeaGBDjPOSMKXOUMz7TKwGYcZ4NzaqFiJUjbJGasZyH">
            <a:extLst>
              <a:ext uri="{FF2B5EF4-FFF2-40B4-BE49-F238E27FC236}">
                <a16:creationId xmlns:a16="http://schemas.microsoft.com/office/drawing/2014/main" id="{06635B46-A82F-4A25-8288-686EADD2EAB2}"/>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10084" y="1876425"/>
            <a:ext cx="2828925" cy="98107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https://lh6.googleusercontent.com/_n9M7tFmdKWSo0H5fy42UB04GCOyjmySAJ-5oKU1aLQKiGspcWEwIgPJTHs1KNJW9q6_Cj5SnWHwRquWayvYw4sCACF49vifxWFKZMELWug-gXBWilAoqakqkvEVam-lL5-HYNBK">
            <a:extLst>
              <a:ext uri="{FF2B5EF4-FFF2-40B4-BE49-F238E27FC236}">
                <a16:creationId xmlns:a16="http://schemas.microsoft.com/office/drawing/2014/main" id="{FFAE4155-7E3F-42A8-BB18-0E651C938F3B}"/>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3275505" y="1876425"/>
            <a:ext cx="3676650" cy="990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3.googleusercontent.com/BmhXz3_5EzJLEB7OA1hGd9p_iL66o8qttmhS0uoCLjk9_J7LwtfXfEShkrzReBEhR1CbUqJvuqQaxJ5NBa4czdA9FHZAS1ORLx6sc88n6jK1x0eGqDTiWS5Kt_sDFQKcbvWNlqSi">
            <a:extLst>
              <a:ext uri="{FF2B5EF4-FFF2-40B4-BE49-F238E27FC236}">
                <a16:creationId xmlns:a16="http://schemas.microsoft.com/office/drawing/2014/main" id="{7CCF2ED1-8806-4309-90CF-5391CC0E9571}"/>
              </a:ext>
            </a:extLst>
          </p:cNvPr>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7634672" y="1819403"/>
            <a:ext cx="3504905" cy="153339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https://lh5.googleusercontent.com/SH1nOF_FHz_6pBi2f7cnZdeQdm2ZZq-xRXkQNJPkgAmwKbF_qxOQv41R3bZ_rX_xPngALWvIx4saWdTdto3LfYrkvc4I4e5Zm0JKtt_vhDolsVi7hbmu_XOOJCrqp22c52uZYm7z">
            <a:extLst>
              <a:ext uri="{FF2B5EF4-FFF2-40B4-BE49-F238E27FC236}">
                <a16:creationId xmlns:a16="http://schemas.microsoft.com/office/drawing/2014/main" id="{034B5AC2-C686-4062-BD27-F69F55E6C9A5}"/>
              </a:ext>
            </a:extLst>
          </p:cNvPr>
          <p:cNvPicPr>
            <a:picLocks noChangeAspect="1" noChangeArrowheads="1"/>
          </p:cNvPicPr>
          <p:nvPr/>
        </p:nvPicPr>
        <p:blipFill>
          <a:blip r:embed="rId9" r:link="rId10">
            <a:extLst>
              <a:ext uri="{28A0092B-C50C-407E-A947-70E740481C1C}">
                <a14:useLocalDpi xmlns:a14="http://schemas.microsoft.com/office/drawing/2010/main" val="0"/>
              </a:ext>
            </a:extLst>
          </a:blip>
          <a:srcRect/>
          <a:stretch>
            <a:fillRect/>
          </a:stretch>
        </p:blipFill>
        <p:spPr bwMode="auto">
          <a:xfrm>
            <a:off x="7634672" y="3571877"/>
            <a:ext cx="3638550" cy="147524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lh3.googleusercontent.com/Yh2ih2TrxAEqJety9FpcmF3hxsmpW9l7yA0hzymjNuBd6elmVKrkwt95GdmgaEjt5elvc6dptD3yE4SyJtL2JUkeA4YawxeiPIgwfSXkQMjsq72bYs1y3y3-x7ScYS-RotVwXaYk">
            <a:extLst>
              <a:ext uri="{FF2B5EF4-FFF2-40B4-BE49-F238E27FC236}">
                <a16:creationId xmlns:a16="http://schemas.microsoft.com/office/drawing/2014/main" id="{E2FF7E57-96C9-4D5C-9DA5-9F4EF0CA88AD}"/>
              </a:ext>
            </a:extLst>
          </p:cNvPr>
          <p:cNvPicPr>
            <a:picLocks noChangeAspect="1" noChangeArrowheads="1"/>
          </p:cNvPicPr>
          <p:nvPr/>
        </p:nvPicPr>
        <p:blipFill>
          <a:blip r:embed="rId11" r:link="rId12">
            <a:extLst>
              <a:ext uri="{28A0092B-C50C-407E-A947-70E740481C1C}">
                <a14:useLocalDpi xmlns:a14="http://schemas.microsoft.com/office/drawing/2010/main" val="0"/>
              </a:ext>
            </a:extLst>
          </a:blip>
          <a:srcRect/>
          <a:stretch>
            <a:fillRect/>
          </a:stretch>
        </p:blipFill>
        <p:spPr bwMode="auto">
          <a:xfrm>
            <a:off x="7634672" y="5324475"/>
            <a:ext cx="3506055" cy="15001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7">
            <a:extLst>
              <a:ext uri="{FF2B5EF4-FFF2-40B4-BE49-F238E27FC236}">
                <a16:creationId xmlns:a16="http://schemas.microsoft.com/office/drawing/2014/main" id="{4B30DA6D-9383-4758-B64B-FB75A171841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8">
            <a:extLst>
              <a:ext uri="{FF2B5EF4-FFF2-40B4-BE49-F238E27FC236}">
                <a16:creationId xmlns:a16="http://schemas.microsoft.com/office/drawing/2014/main" id="{9FCD8881-6030-424F-BBB2-FE384AF293E0}"/>
              </a:ext>
            </a:extLst>
          </p:cNvPr>
          <p:cNvSpPr>
            <a:spLocks noChangeArrowheads="1"/>
          </p:cNvSpPr>
          <p:nvPr/>
        </p:nvSpPr>
        <p:spPr bwMode="auto">
          <a:xfrm>
            <a:off x="457200" y="1438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9">
            <a:extLst>
              <a:ext uri="{FF2B5EF4-FFF2-40B4-BE49-F238E27FC236}">
                <a16:creationId xmlns:a16="http://schemas.microsoft.com/office/drawing/2014/main" id="{39CEA08B-7E5F-435E-A8FF-4D85D75593DE}"/>
              </a:ext>
            </a:extLst>
          </p:cNvPr>
          <p:cNvSpPr>
            <a:spLocks noChangeArrowheads="1"/>
          </p:cNvSpPr>
          <p:nvPr/>
        </p:nvSpPr>
        <p:spPr bwMode="auto">
          <a:xfrm>
            <a:off x="0" y="2428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10">
            <a:extLst>
              <a:ext uri="{FF2B5EF4-FFF2-40B4-BE49-F238E27FC236}">
                <a16:creationId xmlns:a16="http://schemas.microsoft.com/office/drawing/2014/main" id="{749D5ABB-4076-490D-A3CD-98D800099253}"/>
              </a:ext>
            </a:extLst>
          </p:cNvPr>
          <p:cNvSpPr>
            <a:spLocks noChangeArrowheads="1"/>
          </p:cNvSpPr>
          <p:nvPr/>
        </p:nvSpPr>
        <p:spPr bwMode="auto">
          <a:xfrm>
            <a:off x="0" y="5486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11">
            <a:extLst>
              <a:ext uri="{FF2B5EF4-FFF2-40B4-BE49-F238E27FC236}">
                <a16:creationId xmlns:a16="http://schemas.microsoft.com/office/drawing/2014/main" id="{3BAEE5BF-2616-4185-8D8D-3B611140657D}"/>
              </a:ext>
            </a:extLst>
          </p:cNvPr>
          <p:cNvSpPr>
            <a:spLocks noChangeArrowheads="1"/>
          </p:cNvSpPr>
          <p:nvPr/>
        </p:nvSpPr>
        <p:spPr bwMode="auto">
          <a:xfrm>
            <a:off x="0" y="8353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12">
            <a:extLst>
              <a:ext uri="{FF2B5EF4-FFF2-40B4-BE49-F238E27FC236}">
                <a16:creationId xmlns:a16="http://schemas.microsoft.com/office/drawing/2014/main" id="{406A6567-C596-4374-A2B4-54355A6A46FC}"/>
              </a:ext>
            </a:extLst>
          </p:cNvPr>
          <p:cNvSpPr>
            <a:spLocks noChangeArrowheads="1"/>
          </p:cNvSpPr>
          <p:nvPr/>
        </p:nvSpPr>
        <p:spPr bwMode="auto">
          <a:xfrm>
            <a:off x="0" y="11353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a:extLst>
              <a:ext uri="{FF2B5EF4-FFF2-40B4-BE49-F238E27FC236}">
                <a16:creationId xmlns:a16="http://schemas.microsoft.com/office/drawing/2014/main" id="{0B6BAE6F-04DA-4EBA-9332-44E716C9E349}"/>
              </a:ext>
            </a:extLst>
          </p:cNvPr>
          <p:cNvSpPr>
            <a:spLocks noChangeArrowheads="1"/>
          </p:cNvSpPr>
          <p:nvPr/>
        </p:nvSpPr>
        <p:spPr bwMode="auto">
          <a:xfrm>
            <a:off x="0" y="14373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Google Shape;92;p14">
            <a:extLst>
              <a:ext uri="{FF2B5EF4-FFF2-40B4-BE49-F238E27FC236}">
                <a16:creationId xmlns:a16="http://schemas.microsoft.com/office/drawing/2014/main" id="{2524F350-C5DD-4B7A-907E-B91423AF34AB}"/>
              </a:ext>
            </a:extLst>
          </p:cNvPr>
          <p:cNvSpPr txBox="1">
            <a:spLocks noGrp="1"/>
          </p:cNvSpPr>
          <p:nvPr>
            <p:ph type="body" idx="1"/>
          </p:nvPr>
        </p:nvSpPr>
        <p:spPr>
          <a:xfrm>
            <a:off x="110083" y="3476497"/>
            <a:ext cx="5572259" cy="2552863"/>
          </a:xfrm>
          <a:prstGeom prst="rect">
            <a:avLst/>
          </a:prstGeom>
          <a:noFill/>
          <a:ln>
            <a:noFill/>
          </a:ln>
        </p:spPr>
        <p:txBody>
          <a:bodyPr spcFirstLastPara="1" wrap="square" lIns="91425" tIns="45700" rIns="91425" bIns="45700" anchor="t" anchorCtr="0">
            <a:noAutofit/>
          </a:bodyPr>
          <a:lstStyle/>
          <a:p>
            <a:pPr marL="228600" marR="0" lvl="0" indent="-228600" algn="l" rtl="0">
              <a:lnSpc>
                <a:spcPct val="70000"/>
              </a:lnSpc>
              <a:spcBef>
                <a:spcPts val="1000"/>
              </a:spcBef>
              <a:spcAft>
                <a:spcPts val="0"/>
              </a:spcAft>
              <a:buClr>
                <a:schemeClr val="dk1"/>
              </a:buClr>
              <a:buSzPts val="2590"/>
              <a:buFont typeface="Arial"/>
              <a:buChar char="•"/>
            </a:pPr>
            <a:r>
              <a:rPr lang="en-US" sz="2590" b="0" i="0" u="none" strike="noStrike" cap="none" dirty="0">
                <a:solidFill>
                  <a:schemeClr val="dk1"/>
                </a:solidFill>
                <a:latin typeface="Calibri"/>
                <a:ea typeface="Calibri"/>
                <a:cs typeface="Calibri"/>
                <a:sym typeface="Calibri"/>
              </a:rPr>
              <a:t>Two csv files(training and test). Each has 784 columns(28x28 pixels)</a:t>
            </a:r>
          </a:p>
          <a:p>
            <a:pPr marL="228600" marR="0" lvl="0" indent="-228600" algn="l" rtl="0">
              <a:lnSpc>
                <a:spcPct val="70000"/>
              </a:lnSpc>
              <a:spcBef>
                <a:spcPts val="1000"/>
              </a:spcBef>
              <a:spcAft>
                <a:spcPts val="0"/>
              </a:spcAft>
              <a:buClr>
                <a:schemeClr val="dk1"/>
              </a:buClr>
              <a:buSzPts val="2590"/>
              <a:buFont typeface="Arial"/>
              <a:buChar char="•"/>
            </a:pPr>
            <a:r>
              <a:rPr lang="en-US" sz="2590" b="0" i="0" u="none" strike="noStrike" cap="none" dirty="0">
                <a:solidFill>
                  <a:schemeClr val="dk1"/>
                </a:solidFill>
                <a:latin typeface="Calibri"/>
                <a:ea typeface="Calibri"/>
                <a:cs typeface="Calibri"/>
                <a:sym typeface="Calibri"/>
              </a:rPr>
              <a:t>60000 training and 10000 test entries.</a:t>
            </a:r>
          </a:p>
          <a:p>
            <a:pPr marL="228600" marR="0" lvl="0" indent="-228600" algn="l" rtl="0">
              <a:lnSpc>
                <a:spcPct val="70000"/>
              </a:lnSpc>
              <a:spcBef>
                <a:spcPts val="1000"/>
              </a:spcBef>
              <a:spcAft>
                <a:spcPts val="0"/>
              </a:spcAft>
              <a:buClr>
                <a:schemeClr val="dk1"/>
              </a:buClr>
              <a:buSzPts val="2590"/>
              <a:buFont typeface="Arial"/>
              <a:buChar char="•"/>
            </a:pPr>
            <a:r>
              <a:rPr lang="en-US" sz="2590" b="0" i="0" u="none" strike="noStrike" cap="none" dirty="0">
                <a:solidFill>
                  <a:schemeClr val="dk1"/>
                </a:solidFill>
                <a:latin typeface="Calibri"/>
                <a:ea typeface="Calibri"/>
                <a:cs typeface="Calibri"/>
                <a:sym typeface="Calibri"/>
              </a:rPr>
              <a:t>Classified into 10 labels.</a:t>
            </a:r>
            <a:endParaRPr sz="2590" b="0" i="0" u="none" strike="noStrike" cap="none" dirty="0">
              <a:solidFill>
                <a:schemeClr val="dk1"/>
              </a:solidFill>
              <a:latin typeface="Calibri"/>
              <a:ea typeface="Calibri"/>
              <a:cs typeface="Calibri"/>
              <a:sym typeface="Calibri"/>
            </a:endParaRPr>
          </a:p>
        </p:txBody>
      </p:sp>
      <p:pic>
        <p:nvPicPr>
          <p:cNvPr id="18" name="Picture 17">
            <a:extLst>
              <a:ext uri="{FF2B5EF4-FFF2-40B4-BE49-F238E27FC236}">
                <a16:creationId xmlns:a16="http://schemas.microsoft.com/office/drawing/2014/main" id="{CD2C206D-788C-474C-BE5D-8ACF2BE17542}"/>
              </a:ext>
            </a:extLst>
          </p:cNvPr>
          <p:cNvPicPr>
            <a:picLocks noChangeAspect="1"/>
          </p:cNvPicPr>
          <p:nvPr/>
        </p:nvPicPr>
        <p:blipFill rotWithShape="1">
          <a:blip r:embed="rId13"/>
          <a:srcRect l="2133"/>
          <a:stretch/>
        </p:blipFill>
        <p:spPr>
          <a:xfrm>
            <a:off x="457200" y="5058827"/>
            <a:ext cx="3172409" cy="17695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838200" y="365125"/>
            <a:ext cx="10515600" cy="1325563"/>
          </a:xfrm>
          <a:prstGeom prst="rect">
            <a:avLst/>
          </a:prstGeom>
          <a:solidFill>
            <a:srgbClr val="FFD96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Models</a:t>
            </a:r>
            <a:endParaRPr lang="en-US"/>
          </a:p>
        </p:txBody>
      </p:sp>
      <p:sp>
        <p:nvSpPr>
          <p:cNvPr id="131" name="Google Shape;131;p17"/>
          <p:cNvSpPr txBox="1">
            <a:spLocks noGrp="1"/>
          </p:cNvSpPr>
          <p:nvPr>
            <p:ph type="body" idx="1"/>
          </p:nvPr>
        </p:nvSpPr>
        <p:spPr>
          <a:xfrm>
            <a:off x="838200" y="1825625"/>
            <a:ext cx="10395857" cy="435133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Convolution Neural Networks (CNN)</a:t>
            </a:r>
          </a:p>
          <a:p>
            <a:pPr marL="228600" marR="0" lvl="0" indent="-228600" algn="l" rtl="0">
              <a:lnSpc>
                <a:spcPct val="90000"/>
              </a:lnSpc>
              <a:spcBef>
                <a:spcPts val="0"/>
              </a:spcBef>
              <a:spcAft>
                <a:spcPts val="0"/>
              </a:spcAft>
              <a:buClr>
                <a:schemeClr val="dk1"/>
              </a:buClr>
              <a:buSzPts val="2800"/>
              <a:buFont typeface="Arial"/>
              <a:buChar char="•"/>
            </a:pPr>
            <a:endParaRPr lang="en-US" sz="2800" b="0" i="0" u="none" strike="noStrike" cap="none">
              <a:solidFill>
                <a:schemeClr val="dk1"/>
              </a:solidFill>
              <a:latin typeface="Calibri"/>
              <a:ea typeface="Calibri"/>
              <a:cs typeface="Calibri"/>
              <a:sym typeface="Calibri"/>
            </a:endParaRPr>
          </a:p>
          <a:p>
            <a:pPr marL="228600" marR="0" lvl="0" indent="-228600" algn="l" rtl="0">
              <a:lnSpc>
                <a:spcPct val="90000"/>
              </a:lnSpc>
              <a:spcBef>
                <a:spcPts val="0"/>
              </a:spcBef>
              <a:spcAft>
                <a:spcPts val="0"/>
              </a:spcAft>
              <a:buClr>
                <a:schemeClr val="dk1"/>
              </a:buClr>
              <a:buSzPts val="2800"/>
              <a:buFont typeface="Arial"/>
              <a:buChar char="•"/>
            </a:pPr>
            <a:endParaRPr lang="en-US" dirty="0"/>
          </a:p>
        </p:txBody>
      </p:sp>
      <p:pic>
        <p:nvPicPr>
          <p:cNvPr id="4" name="Content Placeholder 3" descr="convolution-pooling-layers.png">
            <a:extLst>
              <a:ext uri="{FF2B5EF4-FFF2-40B4-BE49-F238E27FC236}">
                <a16:creationId xmlns:a16="http://schemas.microsoft.com/office/drawing/2014/main" id="{2A1E945B-41FF-48B9-8122-CBA768721730}"/>
              </a:ext>
            </a:extLst>
          </p:cNvPr>
          <p:cNvPicPr>
            <a:picLocks noGrp="1" noChangeAspect="1"/>
          </p:cNvPicPr>
          <p:nvPr/>
        </p:nvPicPr>
        <p:blipFill rotWithShape="1">
          <a:blip r:embed="rId3">
            <a:extLst>
              <a:ext uri="{28A0092B-C50C-407E-A947-70E740481C1C}">
                <a14:useLocalDpi xmlns:a14="http://schemas.microsoft.com/office/drawing/2010/main" val="0"/>
              </a:ext>
            </a:extLst>
          </a:blip>
          <a:srcRect t="-5658" b="-8700"/>
          <a:stretch/>
        </p:blipFill>
        <p:spPr>
          <a:xfrm>
            <a:off x="1377053" y="2405696"/>
            <a:ext cx="9318149" cy="3906204"/>
          </a:xfrm>
          <a:prstGeom prst="rect">
            <a:avLst/>
          </a:prstGeom>
        </p:spPr>
      </p:pic>
    </p:spTree>
    <p:extLst>
      <p:ext uri="{BB962C8B-B14F-4D97-AF65-F5344CB8AC3E}">
        <p14:creationId xmlns:p14="http://schemas.microsoft.com/office/powerpoint/2010/main" val="3015576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838200" y="365125"/>
            <a:ext cx="10515600" cy="1325563"/>
          </a:xfrm>
          <a:prstGeom prst="rect">
            <a:avLst/>
          </a:prstGeom>
          <a:solidFill>
            <a:srgbClr val="FFD96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Code and libraries used.</a:t>
            </a:r>
            <a:endParaRPr/>
          </a:p>
        </p:txBody>
      </p:sp>
      <p:sp>
        <p:nvSpPr>
          <p:cNvPr id="149" name="Google Shape;149;p20"/>
          <p:cNvSpPr txBox="1">
            <a:spLocks noGrp="1"/>
          </p:cNvSpPr>
          <p:nvPr>
            <p:ph type="body" idx="1"/>
          </p:nvPr>
        </p:nvSpPr>
        <p:spPr>
          <a:xfrm>
            <a:off x="838200" y="1881609"/>
            <a:ext cx="10515600" cy="4351338"/>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1000" b="1" dirty="0"/>
              <a:t>#### Data preprocessing </a:t>
            </a:r>
            <a:r>
              <a:rPr lang="en-US" sz="1000" dirty="0"/>
              <a:t>######</a:t>
            </a:r>
          </a:p>
          <a:p>
            <a:pPr marL="0" lvl="0" indent="0">
              <a:spcBef>
                <a:spcPts val="0"/>
              </a:spcBef>
              <a:buNone/>
            </a:pPr>
            <a:r>
              <a:rPr lang="en-US" sz="1000" dirty="0"/>
              <a:t>from </a:t>
            </a:r>
            <a:r>
              <a:rPr lang="en-US" sz="1000" dirty="0" err="1"/>
              <a:t>keras.utils</a:t>
            </a:r>
            <a:r>
              <a:rPr lang="en-US" sz="1000" dirty="0"/>
              <a:t> import </a:t>
            </a:r>
            <a:r>
              <a:rPr lang="en-US" sz="1000" dirty="0" err="1"/>
              <a:t>to_categorical</a:t>
            </a:r>
            <a:endParaRPr lang="en-US" sz="1000" dirty="0"/>
          </a:p>
          <a:p>
            <a:pPr marL="0" lvl="0" indent="0">
              <a:spcBef>
                <a:spcPts val="0"/>
              </a:spcBef>
              <a:buNone/>
            </a:pPr>
            <a:r>
              <a:rPr lang="en-US" sz="1000" dirty="0"/>
              <a:t>import </a:t>
            </a:r>
            <a:r>
              <a:rPr lang="en-US" sz="1000" dirty="0" err="1"/>
              <a:t>numpy</a:t>
            </a:r>
            <a:r>
              <a:rPr lang="en-US" sz="1000" dirty="0"/>
              <a:t> as np</a:t>
            </a:r>
          </a:p>
          <a:p>
            <a:pPr marL="0" lvl="0" indent="0">
              <a:spcBef>
                <a:spcPts val="0"/>
              </a:spcBef>
              <a:buNone/>
            </a:pPr>
            <a:r>
              <a:rPr lang="en-US" sz="1000" dirty="0"/>
              <a:t>import pandas as pd</a:t>
            </a:r>
          </a:p>
          <a:p>
            <a:pPr marL="0" lvl="0" indent="0">
              <a:spcBef>
                <a:spcPts val="0"/>
              </a:spcBef>
              <a:buNone/>
            </a:pPr>
            <a:r>
              <a:rPr lang="en-US" sz="1000" dirty="0"/>
              <a:t>from </a:t>
            </a:r>
            <a:r>
              <a:rPr lang="en-US" sz="1000" dirty="0" err="1"/>
              <a:t>sklearn.model_selection</a:t>
            </a:r>
            <a:r>
              <a:rPr lang="en-US" sz="1000" dirty="0"/>
              <a:t> import </a:t>
            </a:r>
            <a:r>
              <a:rPr lang="en-US" sz="1000" dirty="0" err="1"/>
              <a:t>train_test_split</a:t>
            </a:r>
            <a:endParaRPr lang="en-US" sz="1000" dirty="0"/>
          </a:p>
          <a:p>
            <a:pPr marL="0" lvl="0" indent="0">
              <a:spcBef>
                <a:spcPts val="0"/>
              </a:spcBef>
              <a:buNone/>
            </a:pPr>
            <a:r>
              <a:rPr lang="en-US" sz="1000" dirty="0"/>
              <a:t>import </a:t>
            </a:r>
            <a:r>
              <a:rPr lang="en-US" sz="1000" dirty="0" err="1"/>
              <a:t>tensorflow</a:t>
            </a:r>
            <a:r>
              <a:rPr lang="en-US" sz="1000" dirty="0"/>
              <a:t> as </a:t>
            </a:r>
            <a:r>
              <a:rPr lang="en-US" sz="1000" dirty="0" err="1"/>
              <a:t>tf</a:t>
            </a:r>
            <a:endParaRPr lang="en-US" sz="1000" dirty="0"/>
          </a:p>
          <a:p>
            <a:pPr marL="0" lvl="0" indent="0">
              <a:spcBef>
                <a:spcPts val="0"/>
              </a:spcBef>
              <a:buNone/>
            </a:pPr>
            <a:endParaRPr lang="en-US" sz="1000" dirty="0"/>
          </a:p>
          <a:p>
            <a:pPr marL="0" lvl="0" indent="0">
              <a:spcBef>
                <a:spcPts val="0"/>
              </a:spcBef>
              <a:buNone/>
            </a:pPr>
            <a:r>
              <a:rPr lang="en-US" sz="1000" dirty="0" err="1"/>
              <a:t>data_train</a:t>
            </a:r>
            <a:r>
              <a:rPr lang="en-US" sz="1000" dirty="0"/>
              <a:t> = </a:t>
            </a:r>
            <a:r>
              <a:rPr lang="en-US" sz="1000" dirty="0" err="1"/>
              <a:t>pd.read_csv</a:t>
            </a:r>
            <a:r>
              <a:rPr lang="en-US" sz="1000" dirty="0"/>
              <a:t>('C:\\Users\\</a:t>
            </a:r>
            <a:r>
              <a:rPr lang="en-US" sz="1000" dirty="0" err="1"/>
              <a:t>zafarchaudry</a:t>
            </a:r>
            <a:r>
              <a:rPr lang="en-US" sz="1000" dirty="0"/>
              <a:t>\\Documents\\</a:t>
            </a:r>
            <a:r>
              <a:rPr lang="en-US" sz="1000" dirty="0" err="1"/>
              <a:t>deep_learning</a:t>
            </a:r>
            <a:r>
              <a:rPr lang="en-US" sz="1000" dirty="0"/>
              <a:t>\\</a:t>
            </a:r>
            <a:r>
              <a:rPr lang="en-US" sz="1000" dirty="0" err="1"/>
              <a:t>mnistfashion</a:t>
            </a:r>
            <a:r>
              <a:rPr lang="en-US" sz="1000" dirty="0"/>
              <a:t>\\fashion-mnist_train.csv')</a:t>
            </a:r>
          </a:p>
          <a:p>
            <a:pPr marL="0" lvl="0" indent="0">
              <a:spcBef>
                <a:spcPts val="0"/>
              </a:spcBef>
              <a:buNone/>
            </a:pPr>
            <a:r>
              <a:rPr lang="en-US" sz="1000" dirty="0" err="1"/>
              <a:t>data_test</a:t>
            </a:r>
            <a:r>
              <a:rPr lang="en-US" sz="1000" dirty="0"/>
              <a:t> = </a:t>
            </a:r>
            <a:r>
              <a:rPr lang="en-US" sz="1000" dirty="0" err="1"/>
              <a:t>pd.read_csv</a:t>
            </a:r>
            <a:r>
              <a:rPr lang="en-US" sz="1000" dirty="0"/>
              <a:t>('C:\\Users\\</a:t>
            </a:r>
            <a:r>
              <a:rPr lang="en-US" sz="1000" dirty="0" err="1"/>
              <a:t>zafarchaudry</a:t>
            </a:r>
            <a:r>
              <a:rPr lang="en-US" sz="1000" dirty="0"/>
              <a:t>\\Documents\\</a:t>
            </a:r>
            <a:r>
              <a:rPr lang="en-US" sz="1000" dirty="0" err="1"/>
              <a:t>deep_learning</a:t>
            </a:r>
            <a:r>
              <a:rPr lang="en-US" sz="1000" dirty="0"/>
              <a:t>\\</a:t>
            </a:r>
            <a:r>
              <a:rPr lang="en-US" sz="1000" dirty="0" err="1"/>
              <a:t>mnistfashion</a:t>
            </a:r>
            <a:r>
              <a:rPr lang="en-US" sz="1000" dirty="0"/>
              <a:t>\\fashion-mnist_test.csv')</a:t>
            </a:r>
          </a:p>
          <a:p>
            <a:pPr marL="0" lvl="0" indent="0">
              <a:spcBef>
                <a:spcPts val="0"/>
              </a:spcBef>
              <a:buNone/>
            </a:pPr>
            <a:endParaRPr lang="en-US" sz="1000" dirty="0"/>
          </a:p>
          <a:p>
            <a:pPr marL="0" lvl="0" indent="0">
              <a:spcBef>
                <a:spcPts val="0"/>
              </a:spcBef>
              <a:buNone/>
            </a:pPr>
            <a:r>
              <a:rPr lang="en-US" sz="1000" dirty="0" err="1"/>
              <a:t>img_rows</a:t>
            </a:r>
            <a:r>
              <a:rPr lang="en-US" sz="1000" dirty="0"/>
              <a:t>, </a:t>
            </a:r>
            <a:r>
              <a:rPr lang="en-US" sz="1000" dirty="0" err="1"/>
              <a:t>img_cols</a:t>
            </a:r>
            <a:r>
              <a:rPr lang="en-US" sz="1000" dirty="0"/>
              <a:t> = 28, 28</a:t>
            </a:r>
          </a:p>
          <a:p>
            <a:pPr marL="0" lvl="0" indent="0">
              <a:spcBef>
                <a:spcPts val="0"/>
              </a:spcBef>
              <a:buNone/>
            </a:pPr>
            <a:r>
              <a:rPr lang="en-US" sz="1000" dirty="0" err="1"/>
              <a:t>input_shape</a:t>
            </a:r>
            <a:r>
              <a:rPr lang="en-US" sz="1000" dirty="0"/>
              <a:t> = (</a:t>
            </a:r>
            <a:r>
              <a:rPr lang="en-US" sz="1000" dirty="0" err="1"/>
              <a:t>img_rows</a:t>
            </a:r>
            <a:r>
              <a:rPr lang="en-US" sz="1000" dirty="0"/>
              <a:t>, </a:t>
            </a:r>
            <a:r>
              <a:rPr lang="en-US" sz="1000" dirty="0" err="1"/>
              <a:t>img_cols</a:t>
            </a:r>
            <a:r>
              <a:rPr lang="en-US" sz="1000" dirty="0"/>
              <a:t>, 1)# This is for </a:t>
            </a:r>
            <a:r>
              <a:rPr lang="en-US" sz="1000" dirty="0" err="1"/>
              <a:t>tensorflow</a:t>
            </a:r>
            <a:r>
              <a:rPr lang="en-US" sz="1000" dirty="0"/>
              <a:t>. If it was for </a:t>
            </a:r>
            <a:r>
              <a:rPr lang="en-US" sz="1000" dirty="0" err="1"/>
              <a:t>Theanos</a:t>
            </a:r>
            <a:r>
              <a:rPr lang="en-US" sz="1000" dirty="0"/>
              <a:t> then 1 would appear in beginning. 1 means </a:t>
            </a:r>
            <a:r>
              <a:rPr lang="en-US" sz="1000" dirty="0" err="1"/>
              <a:t>bw</a:t>
            </a:r>
            <a:r>
              <a:rPr lang="en-US" sz="1000" dirty="0"/>
              <a:t> image.</a:t>
            </a:r>
          </a:p>
          <a:p>
            <a:pPr marL="0" lvl="0" indent="0">
              <a:spcBef>
                <a:spcPts val="0"/>
              </a:spcBef>
              <a:buNone/>
            </a:pPr>
            <a:endParaRPr lang="en-US" sz="1000" dirty="0"/>
          </a:p>
          <a:p>
            <a:pPr marL="0" lvl="0" indent="0">
              <a:spcBef>
                <a:spcPts val="0"/>
              </a:spcBef>
              <a:buNone/>
            </a:pPr>
            <a:r>
              <a:rPr lang="en-US" sz="1000" dirty="0"/>
              <a:t>X = </a:t>
            </a:r>
            <a:r>
              <a:rPr lang="en-US" sz="1000" dirty="0" err="1"/>
              <a:t>np.array</a:t>
            </a:r>
            <a:r>
              <a:rPr lang="en-US" sz="1000" dirty="0"/>
              <a:t>(</a:t>
            </a:r>
            <a:r>
              <a:rPr lang="en-US" sz="1000" dirty="0" err="1"/>
              <a:t>data_train.iloc</a:t>
            </a:r>
            <a:r>
              <a:rPr lang="en-US" sz="1000" dirty="0"/>
              <a:t>[:, 1:]) # This is creating list of lists for every row in </a:t>
            </a:r>
            <a:r>
              <a:rPr lang="en-US" sz="1000" dirty="0" err="1"/>
              <a:t>data_train</a:t>
            </a:r>
            <a:r>
              <a:rPr lang="en-US" sz="1000" dirty="0"/>
              <a:t>. First column is left out as its label.</a:t>
            </a:r>
          </a:p>
          <a:p>
            <a:pPr marL="0" lvl="0" indent="0">
              <a:spcBef>
                <a:spcPts val="0"/>
              </a:spcBef>
              <a:buNone/>
            </a:pPr>
            <a:r>
              <a:rPr lang="en-US" sz="1000" dirty="0"/>
              <a:t>y = </a:t>
            </a:r>
            <a:r>
              <a:rPr lang="en-US" sz="1000" dirty="0" err="1"/>
              <a:t>to_categorical</a:t>
            </a:r>
            <a:r>
              <a:rPr lang="en-US" sz="1000" dirty="0"/>
              <a:t>(</a:t>
            </a:r>
            <a:r>
              <a:rPr lang="en-US" sz="1000" dirty="0" err="1"/>
              <a:t>np.array</a:t>
            </a:r>
            <a:r>
              <a:rPr lang="en-US" sz="1000" dirty="0"/>
              <a:t>(</a:t>
            </a:r>
            <a:r>
              <a:rPr lang="en-US" sz="1000" dirty="0" err="1"/>
              <a:t>data_train.iloc</a:t>
            </a:r>
            <a:r>
              <a:rPr lang="en-US" sz="1000" dirty="0"/>
              <a:t>[:, 0]))# y is set equal to first column in </a:t>
            </a:r>
            <a:r>
              <a:rPr lang="en-US" sz="1000" dirty="0" err="1"/>
              <a:t>data_train</a:t>
            </a:r>
            <a:r>
              <a:rPr lang="en-US" sz="1000" dirty="0"/>
              <a:t>. It is set to categorical value with array of size 10.</a:t>
            </a:r>
          </a:p>
          <a:p>
            <a:pPr marL="0" lvl="0" indent="0">
              <a:spcBef>
                <a:spcPts val="0"/>
              </a:spcBef>
              <a:buNone/>
            </a:pPr>
            <a:endParaRPr lang="en-US" sz="1000" dirty="0"/>
          </a:p>
          <a:p>
            <a:pPr marL="0" lvl="0" indent="0">
              <a:spcBef>
                <a:spcPts val="0"/>
              </a:spcBef>
              <a:buNone/>
            </a:pPr>
            <a:endParaRPr lang="en-US" sz="1000" dirty="0"/>
          </a:p>
          <a:p>
            <a:pPr marL="0" lvl="0" indent="0">
              <a:spcBef>
                <a:spcPts val="0"/>
              </a:spcBef>
              <a:buNone/>
            </a:pPr>
            <a:r>
              <a:rPr lang="en-US" sz="1000" dirty="0"/>
              <a:t>#Here we split validation data to </a:t>
            </a:r>
            <a:r>
              <a:rPr lang="en-US" sz="1000" dirty="0" err="1"/>
              <a:t>optimiza</a:t>
            </a:r>
            <a:r>
              <a:rPr lang="en-US" sz="1000" dirty="0"/>
              <a:t> classifier during training</a:t>
            </a:r>
          </a:p>
          <a:p>
            <a:pPr marL="0" lvl="0" indent="0">
              <a:spcBef>
                <a:spcPts val="0"/>
              </a:spcBef>
              <a:buNone/>
            </a:pPr>
            <a:r>
              <a:rPr lang="en-US" sz="1000" dirty="0" err="1"/>
              <a:t>X_train</a:t>
            </a:r>
            <a:r>
              <a:rPr lang="en-US" sz="1000" dirty="0"/>
              <a:t>, </a:t>
            </a:r>
            <a:r>
              <a:rPr lang="en-US" sz="1000" dirty="0" err="1"/>
              <a:t>X_val</a:t>
            </a:r>
            <a:r>
              <a:rPr lang="en-US" sz="1000" dirty="0"/>
              <a:t>, </a:t>
            </a:r>
            <a:r>
              <a:rPr lang="en-US" sz="1000" dirty="0" err="1"/>
              <a:t>y_train</a:t>
            </a:r>
            <a:r>
              <a:rPr lang="en-US" sz="1000" dirty="0"/>
              <a:t>, </a:t>
            </a:r>
            <a:r>
              <a:rPr lang="en-US" sz="1000" dirty="0" err="1"/>
              <a:t>y_val</a:t>
            </a:r>
            <a:r>
              <a:rPr lang="en-US" sz="1000" dirty="0"/>
              <a:t> = </a:t>
            </a:r>
            <a:r>
              <a:rPr lang="en-US" sz="1000" dirty="0" err="1"/>
              <a:t>train_test_split</a:t>
            </a:r>
            <a:r>
              <a:rPr lang="en-US" sz="1000" dirty="0"/>
              <a:t>(X, y, </a:t>
            </a:r>
            <a:r>
              <a:rPr lang="en-US" sz="1000" dirty="0" err="1"/>
              <a:t>test_size</a:t>
            </a:r>
            <a:r>
              <a:rPr lang="en-US" sz="1000" dirty="0"/>
              <a:t>=0.2, </a:t>
            </a:r>
            <a:r>
              <a:rPr lang="en-US" sz="1000" dirty="0" err="1"/>
              <a:t>random_state</a:t>
            </a:r>
            <a:r>
              <a:rPr lang="en-US" sz="1000" dirty="0"/>
              <a:t>=13)#Now </a:t>
            </a:r>
            <a:r>
              <a:rPr lang="en-US" sz="1000" dirty="0" err="1"/>
              <a:t>X_train</a:t>
            </a:r>
            <a:r>
              <a:rPr lang="en-US" sz="1000" dirty="0"/>
              <a:t> is 48000(rows) and </a:t>
            </a:r>
            <a:r>
              <a:rPr lang="en-US" sz="1000" dirty="0" err="1"/>
              <a:t>X_val</a:t>
            </a:r>
            <a:r>
              <a:rPr lang="en-US" sz="1000" dirty="0"/>
              <a:t> is 12000(rows). Same for </a:t>
            </a:r>
            <a:r>
              <a:rPr lang="en-US" sz="1000" dirty="0" err="1"/>
              <a:t>y_train</a:t>
            </a:r>
            <a:r>
              <a:rPr lang="en-US" sz="1000" dirty="0"/>
              <a:t> &amp; </a:t>
            </a:r>
            <a:r>
              <a:rPr lang="en-US" sz="1000" dirty="0" err="1"/>
              <a:t>y_val</a:t>
            </a:r>
            <a:r>
              <a:rPr lang="en-US" sz="1000" dirty="0"/>
              <a:t>.</a:t>
            </a:r>
          </a:p>
          <a:p>
            <a:pPr marL="0" lvl="0" indent="0">
              <a:spcBef>
                <a:spcPts val="0"/>
              </a:spcBef>
              <a:buNone/>
            </a:pPr>
            <a:endParaRPr lang="en-US" sz="1000" dirty="0"/>
          </a:p>
          <a:p>
            <a:pPr marL="0" lvl="0" indent="0">
              <a:spcBef>
                <a:spcPts val="0"/>
              </a:spcBef>
              <a:buNone/>
            </a:pPr>
            <a:r>
              <a:rPr lang="en-US" sz="1000" dirty="0"/>
              <a:t>#Test data. </a:t>
            </a:r>
            <a:r>
              <a:rPr lang="en-US" sz="1000" dirty="0" err="1"/>
              <a:t>data_test</a:t>
            </a:r>
            <a:r>
              <a:rPr lang="en-US" sz="1000" dirty="0"/>
              <a:t> is split in same way as </a:t>
            </a:r>
            <a:r>
              <a:rPr lang="en-US" sz="1000" dirty="0" err="1"/>
              <a:t>data_train</a:t>
            </a:r>
            <a:r>
              <a:rPr lang="en-US" sz="1000" dirty="0"/>
              <a:t>.</a:t>
            </a:r>
          </a:p>
          <a:p>
            <a:pPr marL="0" lvl="0" indent="0">
              <a:spcBef>
                <a:spcPts val="0"/>
              </a:spcBef>
              <a:buNone/>
            </a:pPr>
            <a:r>
              <a:rPr lang="en-US" sz="1000" dirty="0" err="1"/>
              <a:t>X_test</a:t>
            </a:r>
            <a:r>
              <a:rPr lang="en-US" sz="1000" dirty="0"/>
              <a:t> = </a:t>
            </a:r>
            <a:r>
              <a:rPr lang="en-US" sz="1000" dirty="0" err="1"/>
              <a:t>np.array</a:t>
            </a:r>
            <a:r>
              <a:rPr lang="en-US" sz="1000" dirty="0"/>
              <a:t>(</a:t>
            </a:r>
            <a:r>
              <a:rPr lang="en-US" sz="1000" dirty="0" err="1"/>
              <a:t>data_test.iloc</a:t>
            </a:r>
            <a:r>
              <a:rPr lang="en-US" sz="1000" dirty="0"/>
              <a:t>[:, 1:])</a:t>
            </a:r>
          </a:p>
          <a:p>
            <a:pPr marL="0" lvl="0" indent="0">
              <a:spcBef>
                <a:spcPts val="0"/>
              </a:spcBef>
              <a:buNone/>
            </a:pPr>
            <a:r>
              <a:rPr lang="en-US" sz="1000" dirty="0" err="1"/>
              <a:t>y_test</a:t>
            </a:r>
            <a:r>
              <a:rPr lang="en-US" sz="1000" dirty="0"/>
              <a:t> = </a:t>
            </a:r>
            <a:r>
              <a:rPr lang="en-US" sz="1000" dirty="0" err="1"/>
              <a:t>to_categorical</a:t>
            </a:r>
            <a:r>
              <a:rPr lang="en-US" sz="1000" dirty="0"/>
              <a:t>(</a:t>
            </a:r>
            <a:r>
              <a:rPr lang="en-US" sz="1000" dirty="0" err="1"/>
              <a:t>np.array</a:t>
            </a:r>
            <a:r>
              <a:rPr lang="en-US" sz="1000" dirty="0"/>
              <a:t>(</a:t>
            </a:r>
            <a:r>
              <a:rPr lang="en-US" sz="1000" dirty="0" err="1"/>
              <a:t>data_test.iloc</a:t>
            </a:r>
            <a:r>
              <a:rPr lang="en-US" sz="1000" dirty="0"/>
              <a:t>[:, 0]))</a:t>
            </a:r>
          </a:p>
          <a:p>
            <a:pPr marL="0" lvl="0" indent="0">
              <a:spcBef>
                <a:spcPts val="0"/>
              </a:spcBef>
              <a:buNone/>
            </a:pPr>
            <a:endParaRPr lang="en-US" sz="1000" dirty="0"/>
          </a:p>
          <a:p>
            <a:pPr marL="0" lvl="0" indent="0">
              <a:spcBef>
                <a:spcPts val="0"/>
              </a:spcBef>
              <a:buNone/>
            </a:pPr>
            <a:endParaRPr lang="en-US" sz="1000" dirty="0"/>
          </a:p>
          <a:p>
            <a:pPr marL="0" lvl="0" indent="0">
              <a:spcBef>
                <a:spcPts val="0"/>
              </a:spcBef>
              <a:buNone/>
            </a:pPr>
            <a:r>
              <a:rPr lang="en-US" sz="1000" dirty="0" err="1"/>
              <a:t>X_train</a:t>
            </a:r>
            <a:r>
              <a:rPr lang="en-US" sz="1000" dirty="0"/>
              <a:t> = </a:t>
            </a:r>
            <a:r>
              <a:rPr lang="en-US" sz="1000" dirty="0" err="1"/>
              <a:t>X_train.reshape</a:t>
            </a:r>
            <a:r>
              <a:rPr lang="en-US" sz="1000" dirty="0"/>
              <a:t>(</a:t>
            </a:r>
            <a:r>
              <a:rPr lang="en-US" sz="1000" dirty="0" err="1"/>
              <a:t>X_train.shape</a:t>
            </a:r>
            <a:r>
              <a:rPr lang="en-US" sz="1000" dirty="0"/>
              <a:t>[0], </a:t>
            </a:r>
            <a:r>
              <a:rPr lang="en-US" sz="1000" dirty="0" err="1"/>
              <a:t>img_rows</a:t>
            </a:r>
            <a:r>
              <a:rPr lang="en-US" sz="1000" dirty="0"/>
              <a:t>, </a:t>
            </a:r>
            <a:r>
              <a:rPr lang="en-US" sz="1000" dirty="0" err="1"/>
              <a:t>img_cols</a:t>
            </a:r>
            <a:r>
              <a:rPr lang="en-US" sz="1000" dirty="0"/>
              <a:t>, 1)# Here every row of 48k is further split into 28x28. So you have list of 48k with every element is list of 28 elements and there are total 28 such elements</a:t>
            </a:r>
          </a:p>
          <a:p>
            <a:pPr marL="0" lvl="0" indent="0">
              <a:spcBef>
                <a:spcPts val="0"/>
              </a:spcBef>
              <a:buNone/>
            </a:pPr>
            <a:r>
              <a:rPr lang="en-US" sz="1000" dirty="0" err="1"/>
              <a:t>X_test</a:t>
            </a:r>
            <a:r>
              <a:rPr lang="en-US" sz="1000" dirty="0"/>
              <a:t> = </a:t>
            </a:r>
            <a:r>
              <a:rPr lang="en-US" sz="1000" dirty="0" err="1"/>
              <a:t>X_test.reshape</a:t>
            </a:r>
            <a:r>
              <a:rPr lang="en-US" sz="1000" dirty="0"/>
              <a:t>(</a:t>
            </a:r>
            <a:r>
              <a:rPr lang="en-US" sz="1000" dirty="0" err="1"/>
              <a:t>X_test.shape</a:t>
            </a:r>
            <a:r>
              <a:rPr lang="en-US" sz="1000" dirty="0"/>
              <a:t>[0], </a:t>
            </a:r>
            <a:r>
              <a:rPr lang="en-US" sz="1000" dirty="0" err="1"/>
              <a:t>img_rows</a:t>
            </a:r>
            <a:r>
              <a:rPr lang="en-US" sz="1000" dirty="0"/>
              <a:t>, </a:t>
            </a:r>
            <a:r>
              <a:rPr lang="en-US" sz="1000" dirty="0" err="1"/>
              <a:t>img_cols</a:t>
            </a:r>
            <a:r>
              <a:rPr lang="en-US" sz="1000" dirty="0"/>
              <a:t>, 1)</a:t>
            </a:r>
          </a:p>
          <a:p>
            <a:pPr marL="0" lvl="0" indent="0">
              <a:spcBef>
                <a:spcPts val="0"/>
              </a:spcBef>
              <a:buNone/>
            </a:pPr>
            <a:r>
              <a:rPr lang="en-US" sz="1000" dirty="0" err="1"/>
              <a:t>X_val</a:t>
            </a:r>
            <a:r>
              <a:rPr lang="en-US" sz="1000" dirty="0"/>
              <a:t> = </a:t>
            </a:r>
            <a:r>
              <a:rPr lang="en-US" sz="1000" dirty="0" err="1"/>
              <a:t>X_val.reshape</a:t>
            </a:r>
            <a:r>
              <a:rPr lang="en-US" sz="1000" dirty="0"/>
              <a:t>(</a:t>
            </a:r>
            <a:r>
              <a:rPr lang="en-US" sz="1000" dirty="0" err="1"/>
              <a:t>X_val.shape</a:t>
            </a:r>
            <a:r>
              <a:rPr lang="en-US" sz="1000" dirty="0"/>
              <a:t>[0], </a:t>
            </a:r>
            <a:r>
              <a:rPr lang="en-US" sz="1000" dirty="0" err="1"/>
              <a:t>img_rows</a:t>
            </a:r>
            <a:r>
              <a:rPr lang="en-US" sz="1000" dirty="0"/>
              <a:t>, </a:t>
            </a:r>
            <a:r>
              <a:rPr lang="en-US" sz="1000" dirty="0" err="1"/>
              <a:t>img_cols</a:t>
            </a:r>
            <a:r>
              <a:rPr lang="en-US" sz="1000" dirty="0"/>
              <a:t>, 1)</a:t>
            </a:r>
          </a:p>
          <a:p>
            <a:pPr marL="0" lvl="0" indent="0">
              <a:spcBef>
                <a:spcPts val="0"/>
              </a:spcBef>
              <a:buNone/>
            </a:pPr>
            <a:endParaRPr lang="en-US" sz="1000" dirty="0"/>
          </a:p>
          <a:p>
            <a:pPr marL="0" lvl="0" indent="0">
              <a:spcBef>
                <a:spcPts val="0"/>
              </a:spcBef>
              <a:buNone/>
            </a:pPr>
            <a:r>
              <a:rPr lang="en-US" sz="1000" dirty="0" err="1"/>
              <a:t>X_train</a:t>
            </a:r>
            <a:r>
              <a:rPr lang="en-US" sz="1000" dirty="0"/>
              <a:t> = </a:t>
            </a:r>
            <a:r>
              <a:rPr lang="en-US" sz="1000" dirty="0" err="1"/>
              <a:t>X_train.astype</a:t>
            </a:r>
            <a:r>
              <a:rPr lang="en-US" sz="1000" dirty="0"/>
              <a:t>('float32')</a:t>
            </a:r>
          </a:p>
          <a:p>
            <a:pPr marL="0" lvl="0" indent="0">
              <a:spcBef>
                <a:spcPts val="0"/>
              </a:spcBef>
              <a:buNone/>
            </a:pPr>
            <a:r>
              <a:rPr lang="en-US" sz="1000" dirty="0" err="1"/>
              <a:t>X_test</a:t>
            </a:r>
            <a:r>
              <a:rPr lang="en-US" sz="1000" dirty="0"/>
              <a:t> = </a:t>
            </a:r>
            <a:r>
              <a:rPr lang="en-US" sz="1000" dirty="0" err="1"/>
              <a:t>X_test.astype</a:t>
            </a:r>
            <a:r>
              <a:rPr lang="en-US" sz="1000" dirty="0"/>
              <a:t>('float32')</a:t>
            </a:r>
          </a:p>
          <a:p>
            <a:pPr marL="0" lvl="0" indent="0">
              <a:spcBef>
                <a:spcPts val="0"/>
              </a:spcBef>
              <a:buNone/>
            </a:pPr>
            <a:r>
              <a:rPr lang="en-US" sz="1000" dirty="0" err="1"/>
              <a:t>X_val</a:t>
            </a:r>
            <a:r>
              <a:rPr lang="en-US" sz="1000" dirty="0"/>
              <a:t> = </a:t>
            </a:r>
            <a:r>
              <a:rPr lang="en-US" sz="1000" dirty="0" err="1"/>
              <a:t>X_val.astype</a:t>
            </a:r>
            <a:r>
              <a:rPr lang="en-US" sz="1000" dirty="0"/>
              <a:t>('float32')</a:t>
            </a:r>
          </a:p>
          <a:p>
            <a:pPr marL="0" lvl="0" indent="0">
              <a:spcBef>
                <a:spcPts val="0"/>
              </a:spcBef>
              <a:buNone/>
            </a:pPr>
            <a:r>
              <a:rPr lang="en-US" sz="1000" dirty="0" err="1"/>
              <a:t>X_train</a:t>
            </a:r>
            <a:r>
              <a:rPr lang="en-US" sz="1000" dirty="0"/>
              <a:t> /= 255  ### divide every element by 255 and store it back in same </a:t>
            </a:r>
            <a:r>
              <a:rPr lang="en-US" sz="1000" dirty="0" err="1"/>
              <a:t>X_train</a:t>
            </a:r>
            <a:r>
              <a:rPr lang="en-US" sz="1000" dirty="0"/>
              <a:t>.</a:t>
            </a:r>
          </a:p>
          <a:p>
            <a:pPr marL="0" lvl="0" indent="0">
              <a:spcBef>
                <a:spcPts val="0"/>
              </a:spcBef>
              <a:buNone/>
            </a:pPr>
            <a:r>
              <a:rPr lang="en-US" sz="1000" dirty="0" err="1"/>
              <a:t>X_test</a:t>
            </a:r>
            <a:r>
              <a:rPr lang="en-US" sz="1000" dirty="0"/>
              <a:t> /= 255</a:t>
            </a:r>
          </a:p>
          <a:p>
            <a:pPr marL="0" lvl="0" indent="0">
              <a:spcBef>
                <a:spcPts val="0"/>
              </a:spcBef>
              <a:buNone/>
            </a:pPr>
            <a:r>
              <a:rPr lang="en-US" sz="1000" dirty="0" err="1"/>
              <a:t>X_val</a:t>
            </a:r>
            <a:r>
              <a:rPr lang="en-US" sz="1000" dirty="0"/>
              <a:t> /= 255</a:t>
            </a:r>
          </a:p>
          <a:p>
            <a:pPr marL="0" lvl="0" indent="0">
              <a:spcBef>
                <a:spcPts val="0"/>
              </a:spcBef>
              <a:buNone/>
            </a:pPr>
            <a:endParaRPr lang="en-US" sz="1000" dirty="0"/>
          </a:p>
          <a:p>
            <a:pPr marL="0" lvl="0" indent="0">
              <a:spcBef>
                <a:spcPts val="0"/>
              </a:spcBef>
              <a:buNone/>
            </a:pPr>
            <a:endParaRPr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838200" y="365125"/>
            <a:ext cx="10515600" cy="1325563"/>
          </a:xfrm>
          <a:prstGeom prst="rect">
            <a:avLst/>
          </a:prstGeom>
          <a:solidFill>
            <a:srgbClr val="FFD96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Code and libraries used.</a:t>
            </a:r>
            <a:endParaRPr/>
          </a:p>
        </p:txBody>
      </p:sp>
      <p:sp>
        <p:nvSpPr>
          <p:cNvPr id="149" name="Google Shape;149;p20"/>
          <p:cNvSpPr txBox="1">
            <a:spLocks noGrp="1"/>
          </p:cNvSpPr>
          <p:nvPr>
            <p:ph type="body" idx="1"/>
          </p:nvPr>
        </p:nvSpPr>
        <p:spPr>
          <a:xfrm>
            <a:off x="838200" y="1881608"/>
            <a:ext cx="10871718" cy="4827101"/>
          </a:xfrm>
          <a:prstGeom prst="rect">
            <a:avLst/>
          </a:prstGeom>
          <a:noFill/>
          <a:ln>
            <a:noFill/>
          </a:ln>
        </p:spPr>
        <p:txBody>
          <a:bodyPr spcFirstLastPara="1" wrap="square" lIns="91425" tIns="45700" rIns="91425" bIns="45700" anchor="t" anchorCtr="0">
            <a:normAutofit fontScale="77500" lnSpcReduction="20000"/>
          </a:bodyPr>
          <a:lstStyle/>
          <a:p>
            <a:pPr marL="0" lvl="0" indent="0">
              <a:spcBef>
                <a:spcPts val="0"/>
              </a:spcBef>
              <a:buNone/>
            </a:pPr>
            <a:r>
              <a:rPr lang="en-US" sz="1000" dirty="0"/>
              <a:t>### </a:t>
            </a:r>
            <a:r>
              <a:rPr lang="en-US" sz="1000" b="1" dirty="0"/>
              <a:t>Creating CNN model </a:t>
            </a:r>
            <a:r>
              <a:rPr lang="en-US" sz="1000" dirty="0"/>
              <a:t>#####</a:t>
            </a:r>
          </a:p>
          <a:p>
            <a:pPr marL="0" lvl="0" indent="0">
              <a:spcBef>
                <a:spcPts val="0"/>
              </a:spcBef>
              <a:buNone/>
            </a:pPr>
            <a:endParaRPr lang="en-US" sz="1000" dirty="0"/>
          </a:p>
          <a:p>
            <a:pPr marL="0" lvl="0" indent="0">
              <a:spcBef>
                <a:spcPts val="0"/>
              </a:spcBef>
              <a:buNone/>
            </a:pPr>
            <a:r>
              <a:rPr lang="en-US" sz="1000" dirty="0"/>
              <a:t>import </a:t>
            </a:r>
            <a:r>
              <a:rPr lang="en-US" sz="1000" dirty="0" err="1"/>
              <a:t>keras</a:t>
            </a:r>
            <a:endParaRPr lang="en-US" sz="1000" dirty="0"/>
          </a:p>
          <a:p>
            <a:pPr marL="0" lvl="0" indent="0">
              <a:spcBef>
                <a:spcPts val="0"/>
              </a:spcBef>
              <a:buNone/>
            </a:pPr>
            <a:r>
              <a:rPr lang="en-US" sz="1000" dirty="0"/>
              <a:t>from </a:t>
            </a:r>
            <a:r>
              <a:rPr lang="en-US" sz="1000" dirty="0" err="1"/>
              <a:t>keras.models</a:t>
            </a:r>
            <a:r>
              <a:rPr lang="en-US" sz="1000" dirty="0"/>
              <a:t> import Sequential</a:t>
            </a:r>
          </a:p>
          <a:p>
            <a:pPr marL="0" lvl="0" indent="0">
              <a:spcBef>
                <a:spcPts val="0"/>
              </a:spcBef>
              <a:buNone/>
            </a:pPr>
            <a:r>
              <a:rPr lang="en-US" sz="1000" dirty="0"/>
              <a:t>from </a:t>
            </a:r>
            <a:r>
              <a:rPr lang="en-US" sz="1000" dirty="0" err="1"/>
              <a:t>keras.layers</a:t>
            </a:r>
            <a:r>
              <a:rPr lang="en-US" sz="1000" dirty="0"/>
              <a:t> import Dense, Dropout, Flatten</a:t>
            </a:r>
          </a:p>
          <a:p>
            <a:pPr marL="0" lvl="0" indent="0">
              <a:spcBef>
                <a:spcPts val="0"/>
              </a:spcBef>
              <a:buNone/>
            </a:pPr>
            <a:r>
              <a:rPr lang="en-US" sz="1000" dirty="0"/>
              <a:t>from </a:t>
            </a:r>
            <a:r>
              <a:rPr lang="en-US" sz="1000" dirty="0" err="1"/>
              <a:t>keras.layers</a:t>
            </a:r>
            <a:r>
              <a:rPr lang="en-US" sz="1000" dirty="0"/>
              <a:t> import Conv2D, MaxPooling2D</a:t>
            </a:r>
          </a:p>
          <a:p>
            <a:pPr marL="0" lvl="0" indent="0">
              <a:spcBef>
                <a:spcPts val="0"/>
              </a:spcBef>
              <a:buNone/>
            </a:pPr>
            <a:r>
              <a:rPr lang="en-US" sz="1000" dirty="0"/>
              <a:t>from </a:t>
            </a:r>
            <a:r>
              <a:rPr lang="en-US" sz="1000" dirty="0" err="1"/>
              <a:t>keras.layers.normalization</a:t>
            </a:r>
            <a:r>
              <a:rPr lang="en-US" sz="1000" dirty="0"/>
              <a:t> import </a:t>
            </a:r>
            <a:r>
              <a:rPr lang="en-US" sz="1000" dirty="0" err="1"/>
              <a:t>BatchNormalization</a:t>
            </a:r>
            <a:endParaRPr lang="en-US" sz="1000" dirty="0"/>
          </a:p>
          <a:p>
            <a:pPr marL="0" lvl="0" indent="0">
              <a:spcBef>
                <a:spcPts val="0"/>
              </a:spcBef>
              <a:buNone/>
            </a:pPr>
            <a:r>
              <a:rPr lang="en-US" sz="1000" dirty="0" err="1"/>
              <a:t>batch_size</a:t>
            </a:r>
            <a:r>
              <a:rPr lang="en-US" sz="1000" dirty="0"/>
              <a:t> = 256</a:t>
            </a:r>
          </a:p>
          <a:p>
            <a:pPr marL="0" lvl="0" indent="0">
              <a:spcBef>
                <a:spcPts val="0"/>
              </a:spcBef>
              <a:buNone/>
            </a:pPr>
            <a:r>
              <a:rPr lang="en-US" sz="1000" dirty="0" err="1"/>
              <a:t>num_classes</a:t>
            </a:r>
            <a:r>
              <a:rPr lang="en-US" sz="1000" dirty="0"/>
              <a:t> = 10</a:t>
            </a:r>
          </a:p>
          <a:p>
            <a:pPr marL="0" lvl="0" indent="0">
              <a:spcBef>
                <a:spcPts val="0"/>
              </a:spcBef>
              <a:buNone/>
            </a:pPr>
            <a:r>
              <a:rPr lang="en-US" sz="1000" dirty="0"/>
              <a:t>epochs = 50</a:t>
            </a:r>
          </a:p>
          <a:p>
            <a:pPr marL="0" lvl="0" indent="0">
              <a:spcBef>
                <a:spcPts val="0"/>
              </a:spcBef>
              <a:buNone/>
            </a:pPr>
            <a:endParaRPr lang="en-US" sz="1000" dirty="0"/>
          </a:p>
          <a:p>
            <a:pPr marL="0" lvl="0" indent="0">
              <a:spcBef>
                <a:spcPts val="0"/>
              </a:spcBef>
              <a:buNone/>
            </a:pPr>
            <a:r>
              <a:rPr lang="en-US" sz="1000" dirty="0"/>
              <a:t>#input image dimensions</a:t>
            </a:r>
          </a:p>
          <a:p>
            <a:pPr marL="0" lvl="0" indent="0">
              <a:spcBef>
                <a:spcPts val="0"/>
              </a:spcBef>
              <a:buNone/>
            </a:pPr>
            <a:r>
              <a:rPr lang="en-US" sz="1000" dirty="0" err="1"/>
              <a:t>img_rows</a:t>
            </a:r>
            <a:r>
              <a:rPr lang="en-US" sz="1000" dirty="0"/>
              <a:t>, </a:t>
            </a:r>
            <a:r>
              <a:rPr lang="en-US" sz="1000" dirty="0" err="1"/>
              <a:t>img_cols</a:t>
            </a:r>
            <a:r>
              <a:rPr lang="en-US" sz="1000" dirty="0"/>
              <a:t> = 28, 28</a:t>
            </a:r>
          </a:p>
          <a:p>
            <a:pPr marL="0" lvl="0" indent="0">
              <a:spcBef>
                <a:spcPts val="0"/>
              </a:spcBef>
              <a:buNone/>
            </a:pPr>
            <a:endParaRPr lang="en-US" sz="1000" dirty="0"/>
          </a:p>
          <a:p>
            <a:pPr marL="0" lvl="0" indent="0">
              <a:spcBef>
                <a:spcPts val="0"/>
              </a:spcBef>
              <a:buNone/>
            </a:pPr>
            <a:r>
              <a:rPr lang="en-US" sz="1000" dirty="0"/>
              <a:t>model = Sequential() # </a:t>
            </a:r>
            <a:r>
              <a:rPr lang="en-US" sz="1000" dirty="0" err="1"/>
              <a:t>initalize</a:t>
            </a:r>
            <a:r>
              <a:rPr lang="en-US" sz="1000" dirty="0"/>
              <a:t> the neural network with sequence of layers.</a:t>
            </a:r>
          </a:p>
          <a:p>
            <a:pPr marL="0" lvl="0" indent="0">
              <a:spcBef>
                <a:spcPts val="0"/>
              </a:spcBef>
              <a:buNone/>
            </a:pPr>
            <a:endParaRPr lang="en-US" sz="1000" dirty="0"/>
          </a:p>
          <a:p>
            <a:pPr marL="0" lvl="0" indent="0">
              <a:spcBef>
                <a:spcPts val="0"/>
              </a:spcBef>
              <a:buNone/>
            </a:pPr>
            <a:r>
              <a:rPr lang="en-US" sz="1000" dirty="0" err="1"/>
              <a:t>model.add</a:t>
            </a:r>
            <a:r>
              <a:rPr lang="en-US" sz="1000" dirty="0"/>
              <a:t>(Conv2D(32, </a:t>
            </a:r>
            <a:r>
              <a:rPr lang="en-US" sz="1000" dirty="0" err="1"/>
              <a:t>kernel_size</a:t>
            </a:r>
            <a:r>
              <a:rPr lang="en-US" sz="1000" dirty="0"/>
              <a:t>=(3, 3),</a:t>
            </a:r>
          </a:p>
          <a:p>
            <a:pPr marL="0" lvl="0" indent="0">
              <a:spcBef>
                <a:spcPts val="0"/>
              </a:spcBef>
              <a:buNone/>
            </a:pPr>
            <a:r>
              <a:rPr lang="en-US" sz="1000" dirty="0"/>
              <a:t>                 activation='</a:t>
            </a:r>
            <a:r>
              <a:rPr lang="en-US" sz="1000" dirty="0" err="1"/>
              <a:t>relu</a:t>
            </a:r>
            <a:r>
              <a:rPr lang="en-US" sz="1000" dirty="0"/>
              <a:t>',</a:t>
            </a:r>
          </a:p>
          <a:p>
            <a:pPr marL="0" lvl="0" indent="0">
              <a:spcBef>
                <a:spcPts val="0"/>
              </a:spcBef>
              <a:buNone/>
            </a:pPr>
            <a:r>
              <a:rPr lang="en-US" sz="1000" dirty="0"/>
              <a:t>                 </a:t>
            </a:r>
            <a:r>
              <a:rPr lang="en-US" sz="1000" dirty="0" err="1"/>
              <a:t>kernel_initializer</a:t>
            </a:r>
            <a:r>
              <a:rPr lang="en-US" sz="1000" dirty="0"/>
              <a:t>='</a:t>
            </a:r>
            <a:r>
              <a:rPr lang="en-US" sz="1000" dirty="0" err="1"/>
              <a:t>he_normal</a:t>
            </a:r>
            <a:r>
              <a:rPr lang="en-US" sz="1000" dirty="0"/>
              <a:t>',</a:t>
            </a:r>
          </a:p>
          <a:p>
            <a:pPr marL="0" lvl="0" indent="0">
              <a:spcBef>
                <a:spcPts val="0"/>
              </a:spcBef>
              <a:buNone/>
            </a:pPr>
            <a:r>
              <a:rPr lang="en-US" sz="1000" dirty="0"/>
              <a:t>                 </a:t>
            </a:r>
            <a:r>
              <a:rPr lang="en-US" sz="1000" dirty="0" err="1"/>
              <a:t>input_shape</a:t>
            </a:r>
            <a:r>
              <a:rPr lang="en-US" sz="1000" dirty="0"/>
              <a:t>=</a:t>
            </a:r>
            <a:r>
              <a:rPr lang="en-US" sz="1000" dirty="0" err="1"/>
              <a:t>input_shape</a:t>
            </a:r>
            <a:r>
              <a:rPr lang="en-US" sz="1000" dirty="0"/>
              <a:t>))</a:t>
            </a:r>
          </a:p>
          <a:p>
            <a:pPr marL="0" lvl="0" indent="0">
              <a:spcBef>
                <a:spcPts val="0"/>
              </a:spcBef>
              <a:buNone/>
            </a:pPr>
            <a:r>
              <a:rPr lang="en-US" sz="1000" dirty="0" err="1"/>
              <a:t>model.add</a:t>
            </a:r>
            <a:r>
              <a:rPr lang="en-US" sz="1000" dirty="0"/>
              <a:t>(MaxPooling2D((2, 2))) ### </a:t>
            </a:r>
            <a:r>
              <a:rPr lang="en-US" sz="1000" dirty="0" err="1"/>
              <a:t>maxpooling</a:t>
            </a:r>
            <a:r>
              <a:rPr lang="en-US" sz="1000" dirty="0"/>
              <a:t> reduces data hence helping with overfitting.</a:t>
            </a:r>
          </a:p>
          <a:p>
            <a:pPr marL="0" lvl="0" indent="0">
              <a:spcBef>
                <a:spcPts val="0"/>
              </a:spcBef>
              <a:buNone/>
            </a:pPr>
            <a:r>
              <a:rPr lang="en-US" sz="1000" dirty="0" err="1"/>
              <a:t>model.add</a:t>
            </a:r>
            <a:r>
              <a:rPr lang="en-US" sz="1000" dirty="0"/>
              <a:t>(Dropout(0.25))  #### dropout is simple way to avoid overfitting problem.</a:t>
            </a:r>
          </a:p>
          <a:p>
            <a:pPr marL="0" lvl="0" indent="0">
              <a:spcBef>
                <a:spcPts val="0"/>
              </a:spcBef>
              <a:buNone/>
            </a:pPr>
            <a:endParaRPr lang="en-US" sz="1000" dirty="0"/>
          </a:p>
          <a:p>
            <a:pPr marL="0" lvl="0" indent="0">
              <a:spcBef>
                <a:spcPts val="0"/>
              </a:spcBef>
              <a:buNone/>
            </a:pPr>
            <a:r>
              <a:rPr lang="en-US" sz="1000" dirty="0" err="1"/>
              <a:t>model.add</a:t>
            </a:r>
            <a:r>
              <a:rPr lang="en-US" sz="1000" dirty="0"/>
              <a:t>(Conv2D(64, (3, 3), activation='</a:t>
            </a:r>
            <a:r>
              <a:rPr lang="en-US" sz="1000" dirty="0" err="1"/>
              <a:t>relu</a:t>
            </a:r>
            <a:r>
              <a:rPr lang="en-US" sz="1000" dirty="0"/>
              <a:t>')) # conv2d is for images. For </a:t>
            </a:r>
            <a:r>
              <a:rPr lang="en-US" sz="1000" dirty="0" err="1"/>
              <a:t>videoes</a:t>
            </a:r>
            <a:r>
              <a:rPr lang="en-US" sz="1000" dirty="0"/>
              <a:t> we will need 3d (because of time)</a:t>
            </a:r>
          </a:p>
          <a:p>
            <a:pPr marL="0" lvl="0" indent="0">
              <a:spcBef>
                <a:spcPts val="0"/>
              </a:spcBef>
              <a:buNone/>
            </a:pPr>
            <a:r>
              <a:rPr lang="en-US" sz="1000" dirty="0" err="1"/>
              <a:t>model.add</a:t>
            </a:r>
            <a:r>
              <a:rPr lang="en-US" sz="1000" dirty="0"/>
              <a:t>(MaxPooling2D(</a:t>
            </a:r>
            <a:r>
              <a:rPr lang="en-US" sz="1000" dirty="0" err="1"/>
              <a:t>pool_size</a:t>
            </a:r>
            <a:r>
              <a:rPr lang="en-US" sz="1000" dirty="0"/>
              <a:t>=(2, 2)))</a:t>
            </a:r>
          </a:p>
          <a:p>
            <a:pPr marL="0" lvl="0" indent="0">
              <a:spcBef>
                <a:spcPts val="0"/>
              </a:spcBef>
              <a:buNone/>
            </a:pPr>
            <a:r>
              <a:rPr lang="en-US" sz="1000" dirty="0" err="1"/>
              <a:t>model.add</a:t>
            </a:r>
            <a:r>
              <a:rPr lang="en-US" sz="1000" dirty="0"/>
              <a:t>(Dropout(0.25))</a:t>
            </a:r>
          </a:p>
          <a:p>
            <a:pPr marL="0" lvl="0" indent="0">
              <a:spcBef>
                <a:spcPts val="0"/>
              </a:spcBef>
              <a:buNone/>
            </a:pPr>
            <a:endParaRPr lang="en-US" sz="1000" dirty="0"/>
          </a:p>
          <a:p>
            <a:pPr marL="0" lvl="0" indent="0">
              <a:spcBef>
                <a:spcPts val="0"/>
              </a:spcBef>
              <a:buNone/>
            </a:pPr>
            <a:r>
              <a:rPr lang="en-US" sz="1000" dirty="0" err="1"/>
              <a:t>model.add</a:t>
            </a:r>
            <a:r>
              <a:rPr lang="en-US" sz="1000" dirty="0"/>
              <a:t>(Conv2D(128, (3, 3), activation='</a:t>
            </a:r>
            <a:r>
              <a:rPr lang="en-US" sz="1000" dirty="0" err="1"/>
              <a:t>relu</a:t>
            </a:r>
            <a:r>
              <a:rPr lang="en-US" sz="1000" dirty="0"/>
              <a:t>'))</a:t>
            </a:r>
          </a:p>
          <a:p>
            <a:pPr marL="0" lvl="0" indent="0">
              <a:spcBef>
                <a:spcPts val="0"/>
              </a:spcBef>
              <a:buNone/>
            </a:pPr>
            <a:r>
              <a:rPr lang="en-US" sz="1000" dirty="0" err="1"/>
              <a:t>model.add</a:t>
            </a:r>
            <a:r>
              <a:rPr lang="en-US" sz="1000" dirty="0"/>
              <a:t>(Dropout(0.4))</a:t>
            </a:r>
          </a:p>
          <a:p>
            <a:pPr marL="0" lvl="0" indent="0">
              <a:spcBef>
                <a:spcPts val="0"/>
              </a:spcBef>
              <a:buNone/>
            </a:pPr>
            <a:endParaRPr lang="en-US" sz="1000" dirty="0"/>
          </a:p>
          <a:p>
            <a:pPr marL="0" lvl="0" indent="0">
              <a:spcBef>
                <a:spcPts val="0"/>
              </a:spcBef>
              <a:buNone/>
            </a:pPr>
            <a:endParaRPr lang="en-US" sz="1000" dirty="0"/>
          </a:p>
          <a:p>
            <a:pPr marL="0" lvl="0" indent="0">
              <a:spcBef>
                <a:spcPts val="0"/>
              </a:spcBef>
              <a:buNone/>
            </a:pPr>
            <a:r>
              <a:rPr lang="en-US" sz="1000" dirty="0" err="1"/>
              <a:t>model.add</a:t>
            </a:r>
            <a:r>
              <a:rPr lang="en-US" sz="1000" dirty="0"/>
              <a:t>(Flatten())</a:t>
            </a:r>
          </a:p>
          <a:p>
            <a:pPr marL="0" lvl="0" indent="0">
              <a:spcBef>
                <a:spcPts val="0"/>
              </a:spcBef>
              <a:buNone/>
            </a:pPr>
            <a:r>
              <a:rPr lang="en-US" sz="1000" dirty="0" err="1"/>
              <a:t>model.add</a:t>
            </a:r>
            <a:r>
              <a:rPr lang="en-US" sz="1000" dirty="0"/>
              <a:t>(Dense(128, activation='</a:t>
            </a:r>
            <a:r>
              <a:rPr lang="en-US" sz="1000" dirty="0" err="1"/>
              <a:t>relu</a:t>
            </a:r>
            <a:r>
              <a:rPr lang="en-US" sz="1000" dirty="0"/>
              <a:t>')) # Dense is used to add fully connected layers.</a:t>
            </a:r>
          </a:p>
          <a:p>
            <a:pPr marL="0" lvl="0" indent="0">
              <a:spcBef>
                <a:spcPts val="0"/>
              </a:spcBef>
              <a:buNone/>
            </a:pPr>
            <a:endParaRPr lang="en-US" sz="1000" dirty="0"/>
          </a:p>
          <a:p>
            <a:pPr marL="0" lvl="0" indent="0">
              <a:spcBef>
                <a:spcPts val="0"/>
              </a:spcBef>
              <a:buNone/>
            </a:pPr>
            <a:r>
              <a:rPr lang="en-US" sz="1000" dirty="0" err="1"/>
              <a:t>model.add</a:t>
            </a:r>
            <a:r>
              <a:rPr lang="en-US" sz="1000" dirty="0"/>
              <a:t>(Dropout(0.3))</a:t>
            </a:r>
          </a:p>
          <a:p>
            <a:pPr marL="0" lvl="0" indent="0">
              <a:spcBef>
                <a:spcPts val="0"/>
              </a:spcBef>
              <a:buNone/>
            </a:pPr>
            <a:r>
              <a:rPr lang="en-US" sz="1000" dirty="0" err="1"/>
              <a:t>model.add</a:t>
            </a:r>
            <a:r>
              <a:rPr lang="en-US" sz="1000" dirty="0"/>
              <a:t>(Dense(</a:t>
            </a:r>
            <a:r>
              <a:rPr lang="en-US" sz="1000" dirty="0" err="1"/>
              <a:t>num_classes</a:t>
            </a:r>
            <a:r>
              <a:rPr lang="en-US" sz="1000" dirty="0"/>
              <a:t>, activation='</a:t>
            </a:r>
            <a:r>
              <a:rPr lang="en-US" sz="1000" dirty="0" err="1"/>
              <a:t>softmax</a:t>
            </a:r>
            <a:r>
              <a:rPr lang="en-US" sz="1000" dirty="0"/>
              <a:t>')) # here Dense is used to add the output layer. We use </a:t>
            </a:r>
            <a:r>
              <a:rPr lang="en-US" sz="1000" dirty="0" err="1"/>
              <a:t>softmax</a:t>
            </a:r>
            <a:r>
              <a:rPr lang="en-US" sz="1000" dirty="0"/>
              <a:t> for activation as problem is nonbinary.</a:t>
            </a:r>
          </a:p>
          <a:p>
            <a:pPr marL="0" lvl="0" indent="0">
              <a:spcBef>
                <a:spcPts val="0"/>
              </a:spcBef>
              <a:buNone/>
            </a:pPr>
            <a:r>
              <a:rPr lang="en-US" sz="1000" dirty="0" err="1"/>
              <a:t>model.compile</a:t>
            </a:r>
            <a:r>
              <a:rPr lang="en-US" sz="1000" dirty="0"/>
              <a:t>(loss=</a:t>
            </a:r>
            <a:r>
              <a:rPr lang="en-US" sz="1000" dirty="0" err="1"/>
              <a:t>keras.losses.categorical_crossentropy</a:t>
            </a:r>
            <a:r>
              <a:rPr lang="en-US" sz="1000" dirty="0"/>
              <a:t>,</a:t>
            </a:r>
          </a:p>
          <a:p>
            <a:pPr marL="0" lvl="0" indent="0">
              <a:spcBef>
                <a:spcPts val="0"/>
              </a:spcBef>
              <a:buNone/>
            </a:pPr>
            <a:r>
              <a:rPr lang="en-US" sz="1000" dirty="0"/>
              <a:t>              optimizer=</a:t>
            </a:r>
            <a:r>
              <a:rPr lang="en-US" sz="1000" dirty="0" err="1"/>
              <a:t>keras.optimizers.Adam</a:t>
            </a:r>
            <a:r>
              <a:rPr lang="en-US" sz="1000" dirty="0"/>
              <a:t>(),</a:t>
            </a:r>
          </a:p>
          <a:p>
            <a:pPr marL="0" lvl="0" indent="0">
              <a:spcBef>
                <a:spcPts val="0"/>
              </a:spcBef>
              <a:buNone/>
            </a:pPr>
            <a:r>
              <a:rPr lang="en-US" sz="1000" dirty="0"/>
              <a:t>              metrics=['accuracy'])</a:t>
            </a:r>
          </a:p>
          <a:p>
            <a:pPr marL="0" lvl="0" indent="0">
              <a:spcBef>
                <a:spcPts val="0"/>
              </a:spcBef>
              <a:buNone/>
            </a:pPr>
            <a:endParaRPr lang="en-US" sz="1000" dirty="0"/>
          </a:p>
          <a:p>
            <a:pPr marL="0" lvl="0" indent="0">
              <a:spcBef>
                <a:spcPts val="0"/>
              </a:spcBef>
              <a:buNone/>
            </a:pPr>
            <a:r>
              <a:rPr lang="en-US" sz="1000" dirty="0" err="1"/>
              <a:t>model.summary</a:t>
            </a:r>
            <a:r>
              <a:rPr lang="en-US" sz="1000" dirty="0"/>
              <a:t>()</a:t>
            </a:r>
          </a:p>
          <a:p>
            <a:pPr marL="0" lvl="0" indent="0">
              <a:spcBef>
                <a:spcPts val="0"/>
              </a:spcBef>
              <a:buNone/>
            </a:pPr>
            <a:endParaRPr lang="en-US" sz="1000" dirty="0"/>
          </a:p>
          <a:p>
            <a:pPr marL="0" lvl="0" indent="0">
              <a:spcBef>
                <a:spcPts val="0"/>
              </a:spcBef>
              <a:buNone/>
            </a:pPr>
            <a:endParaRPr lang="en-US" sz="1000" dirty="0"/>
          </a:p>
          <a:p>
            <a:pPr marL="0" lvl="0" indent="0">
              <a:spcBef>
                <a:spcPts val="0"/>
              </a:spcBef>
              <a:buNone/>
            </a:pPr>
            <a:r>
              <a:rPr lang="en-US" sz="1000" dirty="0"/>
              <a:t>history = </a:t>
            </a:r>
            <a:r>
              <a:rPr lang="en-US" sz="1000" dirty="0" err="1"/>
              <a:t>model.fit</a:t>
            </a:r>
            <a:r>
              <a:rPr lang="en-US" sz="1000" dirty="0"/>
              <a:t>(</a:t>
            </a:r>
            <a:r>
              <a:rPr lang="en-US" sz="1000" dirty="0" err="1"/>
              <a:t>X_train</a:t>
            </a:r>
            <a:r>
              <a:rPr lang="en-US" sz="1000" dirty="0"/>
              <a:t>, </a:t>
            </a:r>
            <a:r>
              <a:rPr lang="en-US" sz="1000" dirty="0" err="1"/>
              <a:t>y_train</a:t>
            </a:r>
            <a:r>
              <a:rPr lang="en-US" sz="1000" dirty="0"/>
              <a:t>, </a:t>
            </a:r>
            <a:r>
              <a:rPr lang="en-US" sz="1000" dirty="0" err="1"/>
              <a:t>batch_size</a:t>
            </a:r>
            <a:r>
              <a:rPr lang="en-US" sz="1000" dirty="0"/>
              <a:t>=</a:t>
            </a:r>
            <a:r>
              <a:rPr lang="en-US" sz="1000" dirty="0" err="1"/>
              <a:t>batch_size</a:t>
            </a:r>
            <a:r>
              <a:rPr lang="en-US" sz="1000" dirty="0"/>
              <a:t>, epochs=epochs, verbose=1,validation_data=(</a:t>
            </a:r>
            <a:r>
              <a:rPr lang="en-US" sz="1000" dirty="0" err="1"/>
              <a:t>X_val</a:t>
            </a:r>
            <a:r>
              <a:rPr lang="en-US" sz="1000" dirty="0"/>
              <a:t>, </a:t>
            </a:r>
            <a:r>
              <a:rPr lang="en-US" sz="1000" dirty="0" err="1"/>
              <a:t>y_val</a:t>
            </a:r>
            <a:r>
              <a:rPr lang="en-US" sz="1000" dirty="0"/>
              <a:t>))</a:t>
            </a:r>
          </a:p>
          <a:p>
            <a:pPr marL="0" lvl="0" indent="0">
              <a:spcBef>
                <a:spcPts val="0"/>
              </a:spcBef>
              <a:buNone/>
            </a:pPr>
            <a:r>
              <a:rPr lang="en-US" sz="1000" dirty="0"/>
              <a:t>score = </a:t>
            </a:r>
            <a:r>
              <a:rPr lang="en-US" sz="1000" dirty="0" err="1"/>
              <a:t>model.evaluate</a:t>
            </a:r>
            <a:r>
              <a:rPr lang="en-US" sz="1000" dirty="0"/>
              <a:t>(</a:t>
            </a:r>
            <a:r>
              <a:rPr lang="en-US" sz="1000" dirty="0" err="1"/>
              <a:t>X_test</a:t>
            </a:r>
            <a:r>
              <a:rPr lang="en-US" sz="1000" dirty="0"/>
              <a:t>, </a:t>
            </a:r>
            <a:r>
              <a:rPr lang="en-US" sz="1000" dirty="0" err="1"/>
              <a:t>y_test</a:t>
            </a:r>
            <a:r>
              <a:rPr lang="en-US" sz="1000" dirty="0"/>
              <a:t>, verbose=0)</a:t>
            </a:r>
          </a:p>
          <a:p>
            <a:pPr marL="0" lvl="0" indent="0">
              <a:spcBef>
                <a:spcPts val="0"/>
              </a:spcBef>
              <a:buNone/>
            </a:pPr>
            <a:endParaRPr lang="en-US" sz="1000" dirty="0"/>
          </a:p>
          <a:p>
            <a:pPr marL="0" lvl="0" indent="0">
              <a:spcBef>
                <a:spcPts val="0"/>
              </a:spcBef>
              <a:buNone/>
            </a:pPr>
            <a:r>
              <a:rPr lang="en-US" sz="1000" dirty="0"/>
              <a:t>## </a:t>
            </a:r>
            <a:r>
              <a:rPr lang="en-US" sz="1000" b="1" dirty="0"/>
              <a:t>Predictions</a:t>
            </a:r>
            <a:r>
              <a:rPr lang="en-US" sz="1000" dirty="0"/>
              <a:t> ###</a:t>
            </a:r>
          </a:p>
          <a:p>
            <a:pPr marL="0" lvl="0" indent="0">
              <a:spcBef>
                <a:spcPts val="0"/>
              </a:spcBef>
              <a:buNone/>
            </a:pPr>
            <a:r>
              <a:rPr lang="en-US" sz="1000" dirty="0"/>
              <a:t>from </a:t>
            </a:r>
            <a:r>
              <a:rPr lang="en-US" sz="1000" dirty="0" err="1"/>
              <a:t>keras.preprocessing</a:t>
            </a:r>
            <a:r>
              <a:rPr lang="en-US" sz="1000" dirty="0"/>
              <a:t> import image</a:t>
            </a:r>
          </a:p>
          <a:p>
            <a:pPr marL="0" lvl="0" indent="0">
              <a:spcBef>
                <a:spcPts val="0"/>
              </a:spcBef>
              <a:buNone/>
            </a:pPr>
            <a:r>
              <a:rPr lang="en-US" sz="1000" dirty="0" err="1"/>
              <a:t>test_image</a:t>
            </a:r>
            <a:r>
              <a:rPr lang="en-US" sz="1000" dirty="0"/>
              <a:t> = </a:t>
            </a:r>
            <a:r>
              <a:rPr lang="en-US" sz="1000" dirty="0" err="1"/>
              <a:t>X_test</a:t>
            </a:r>
            <a:r>
              <a:rPr lang="en-US" sz="1000" dirty="0"/>
              <a:t>[299]</a:t>
            </a:r>
          </a:p>
          <a:p>
            <a:pPr marL="0" lvl="0" indent="0">
              <a:spcBef>
                <a:spcPts val="0"/>
              </a:spcBef>
              <a:buNone/>
            </a:pPr>
            <a:r>
              <a:rPr lang="en-US" sz="1000" dirty="0" err="1"/>
              <a:t>test_image</a:t>
            </a:r>
            <a:r>
              <a:rPr lang="en-US" sz="1000" dirty="0"/>
              <a:t> = </a:t>
            </a:r>
            <a:r>
              <a:rPr lang="en-US" sz="1000" dirty="0" err="1"/>
              <a:t>np.expand_dims</a:t>
            </a:r>
            <a:r>
              <a:rPr lang="en-US" sz="1000" dirty="0"/>
              <a:t>(</a:t>
            </a:r>
            <a:r>
              <a:rPr lang="en-US" sz="1000" dirty="0" err="1"/>
              <a:t>test_image</a:t>
            </a:r>
            <a:r>
              <a:rPr lang="en-US" sz="1000" dirty="0"/>
              <a:t>, axis=0)</a:t>
            </a:r>
          </a:p>
          <a:p>
            <a:pPr marL="0" lvl="0" indent="0">
              <a:spcBef>
                <a:spcPts val="0"/>
              </a:spcBef>
              <a:buNone/>
            </a:pPr>
            <a:r>
              <a:rPr lang="en-US" sz="1000" dirty="0" err="1"/>
              <a:t>plt.imshow</a:t>
            </a:r>
            <a:r>
              <a:rPr lang="en-US" sz="1000" dirty="0"/>
              <a:t>(</a:t>
            </a:r>
            <a:r>
              <a:rPr lang="en-US" sz="1000" dirty="0" err="1"/>
              <a:t>test_image.reshape</a:t>
            </a:r>
            <a:r>
              <a:rPr lang="en-US" sz="1000" dirty="0"/>
              <a:t>(28,28), </a:t>
            </a:r>
            <a:r>
              <a:rPr lang="en-US" sz="1000" dirty="0" err="1"/>
              <a:t>cmap</a:t>
            </a:r>
            <a:r>
              <a:rPr lang="en-US" sz="1000" dirty="0"/>
              <a:t> = '</a:t>
            </a:r>
            <a:r>
              <a:rPr lang="en-US" sz="1000" dirty="0" err="1"/>
              <a:t>viridis</a:t>
            </a:r>
            <a:r>
              <a:rPr lang="en-US" sz="1000" dirty="0"/>
              <a:t>', interpolation='none')</a:t>
            </a:r>
          </a:p>
          <a:p>
            <a:pPr marL="0" lvl="0" indent="0">
              <a:spcBef>
                <a:spcPts val="0"/>
              </a:spcBef>
              <a:buNone/>
            </a:pPr>
            <a:r>
              <a:rPr lang="en-US" sz="1000" dirty="0" err="1"/>
              <a:t>model.predict_classes</a:t>
            </a:r>
            <a:r>
              <a:rPr lang="en-US" sz="1000" dirty="0"/>
              <a:t>(</a:t>
            </a:r>
            <a:r>
              <a:rPr lang="en-US" sz="1000" dirty="0" err="1"/>
              <a:t>test_image</a:t>
            </a:r>
            <a:r>
              <a:rPr lang="en-US" sz="1000" dirty="0"/>
              <a:t>)</a:t>
            </a:r>
          </a:p>
          <a:p>
            <a:pPr marL="0" lvl="0" indent="0">
              <a:spcBef>
                <a:spcPts val="0"/>
              </a:spcBef>
              <a:buNone/>
            </a:pPr>
            <a:endParaRPr sz="1000" dirty="0"/>
          </a:p>
        </p:txBody>
      </p:sp>
    </p:spTree>
    <p:extLst>
      <p:ext uri="{BB962C8B-B14F-4D97-AF65-F5344CB8AC3E}">
        <p14:creationId xmlns:p14="http://schemas.microsoft.com/office/powerpoint/2010/main" val="79438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838200" y="365125"/>
            <a:ext cx="10515600" cy="1325563"/>
          </a:xfrm>
          <a:prstGeom prst="rect">
            <a:avLst/>
          </a:prstGeom>
          <a:solidFill>
            <a:srgbClr val="FFD96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1" i="0" u="none" strike="noStrike" cap="none">
                <a:solidFill>
                  <a:schemeClr val="dk1"/>
                </a:solidFill>
                <a:latin typeface="Calibri"/>
                <a:ea typeface="Calibri"/>
                <a:cs typeface="Calibri"/>
                <a:sym typeface="Calibri"/>
              </a:rPr>
              <a:t>Models Accuracy</a:t>
            </a:r>
            <a:endParaRPr/>
          </a:p>
        </p:txBody>
      </p:sp>
      <p:sp>
        <p:nvSpPr>
          <p:cNvPr id="137" name="Google Shape;13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685800" lvl="1" indent="-228600">
              <a:spcBef>
                <a:spcPts val="0"/>
              </a:spcBef>
              <a:buSzPts val="2800"/>
            </a:pPr>
            <a:r>
              <a:rPr lang="en-US" dirty="0"/>
              <a:t>epochs = 50, activation function = ‘</a:t>
            </a:r>
            <a:r>
              <a:rPr lang="en-US" dirty="0" err="1"/>
              <a:t>relu</a:t>
            </a:r>
            <a:r>
              <a:rPr lang="en-US" dirty="0"/>
              <a:t>’, optimizer = </a:t>
            </a:r>
            <a:r>
              <a:rPr lang="en-US" dirty="0" err="1"/>
              <a:t>adam</a:t>
            </a:r>
            <a:r>
              <a:rPr lang="en-US" dirty="0"/>
              <a:t>, No. of conv layers = 3, No of max pooling = 2, feature detector size = 3x3, max pooling size = 2x2</a:t>
            </a:r>
          </a:p>
          <a:p>
            <a:pPr marL="1143000" lvl="2" indent="-228600">
              <a:spcBef>
                <a:spcPts val="0"/>
              </a:spcBef>
              <a:buSzPts val="2800"/>
            </a:pPr>
            <a:r>
              <a:rPr lang="en-US" dirty="0"/>
              <a:t>Training accuracy = 0.9305, Validation accuracy = 0.9208</a:t>
            </a:r>
          </a:p>
          <a:p>
            <a:pPr marL="685800" lvl="1" indent="-228600">
              <a:spcBef>
                <a:spcPts val="0"/>
              </a:spcBef>
              <a:buSzPts val="2800"/>
            </a:pPr>
            <a:r>
              <a:rPr lang="en-US" dirty="0"/>
              <a:t>epochs = 50, activation function = ‘</a:t>
            </a:r>
            <a:r>
              <a:rPr lang="en-US" dirty="0" err="1"/>
              <a:t>relu</a:t>
            </a:r>
            <a:r>
              <a:rPr lang="en-US" dirty="0"/>
              <a:t>’, optimizer = SGD, No. of conv layers = 3, No of max pooling = 2, feature detector size = 3x3, max pooling size = 2x2</a:t>
            </a:r>
          </a:p>
          <a:p>
            <a:pPr marL="1143000" lvl="2" indent="-228600">
              <a:spcBef>
                <a:spcPts val="0"/>
              </a:spcBef>
              <a:buSzPts val="2800"/>
            </a:pPr>
            <a:r>
              <a:rPr lang="en-US" dirty="0"/>
              <a:t>Training accuracy = 0.8105, Validation accuracy = 0.8439</a:t>
            </a:r>
          </a:p>
          <a:p>
            <a:pPr marL="685800" lvl="1" indent="-228600">
              <a:spcBef>
                <a:spcPts val="0"/>
              </a:spcBef>
              <a:buSzPts val="2800"/>
            </a:pPr>
            <a:r>
              <a:rPr lang="en-US" dirty="0"/>
              <a:t>epochs = 50, activation function = ‘tanh’, optimizer = </a:t>
            </a:r>
            <a:r>
              <a:rPr lang="en-US" dirty="0" err="1"/>
              <a:t>adam</a:t>
            </a:r>
            <a:r>
              <a:rPr lang="en-US" dirty="0"/>
              <a:t>, No. of conv layers = 3, No of max pooling = 2, feature detector size = 3x3, max pooling size = 2x2</a:t>
            </a:r>
          </a:p>
          <a:p>
            <a:pPr marL="1143000" lvl="2" indent="-228600">
              <a:spcBef>
                <a:spcPts val="0"/>
              </a:spcBef>
              <a:buSzPts val="2800"/>
            </a:pPr>
            <a:r>
              <a:rPr lang="en-US" dirty="0"/>
              <a:t>Training accuracy = 0.9174, Validation accuracy = 0.9124</a:t>
            </a:r>
          </a:p>
          <a:p>
            <a:pPr marL="685800" lvl="1" indent="-228600">
              <a:spcBef>
                <a:spcPts val="0"/>
              </a:spcBef>
              <a:buSzPts val="2800"/>
            </a:pPr>
            <a:r>
              <a:rPr lang="en-US" dirty="0"/>
              <a:t>epochs = 50, activation function = ‘</a:t>
            </a:r>
            <a:r>
              <a:rPr lang="en-US" dirty="0" err="1"/>
              <a:t>relu</a:t>
            </a:r>
            <a:r>
              <a:rPr lang="en-US" dirty="0"/>
              <a:t>’, optimizer = </a:t>
            </a:r>
            <a:r>
              <a:rPr lang="en-US" dirty="0" err="1"/>
              <a:t>adam</a:t>
            </a:r>
            <a:r>
              <a:rPr lang="en-US" dirty="0"/>
              <a:t>, No. of conv layers = 3, No of max pooling = 2, feature detector size = 5x5, max pooling size = 2x2</a:t>
            </a:r>
          </a:p>
          <a:p>
            <a:pPr marL="1143000" lvl="2" indent="-228600">
              <a:spcBef>
                <a:spcPts val="0"/>
              </a:spcBef>
              <a:buSzPts val="2800"/>
            </a:pPr>
            <a:r>
              <a:rPr lang="en-US" dirty="0"/>
              <a:t>Training accuracy = 0.930, Validation accuracy = 0.9209</a:t>
            </a:r>
          </a:p>
          <a:p>
            <a:pPr marL="685800" lvl="1" indent="-228600">
              <a:spcBef>
                <a:spcPts val="0"/>
              </a:spcBef>
              <a:buSzPts val="2800"/>
            </a:pPr>
            <a:r>
              <a:rPr lang="en-US" dirty="0"/>
              <a:t>Increase or decreasing batch size did NOT make significant difference.</a:t>
            </a:r>
          </a:p>
          <a:p>
            <a:pPr marL="685800" lvl="1" indent="-228600">
              <a:spcBef>
                <a:spcPts val="0"/>
              </a:spcBef>
              <a:buSzPts val="2800"/>
            </a:pPr>
            <a:endParaRPr lang="en-US" dirty="0"/>
          </a:p>
          <a:p>
            <a:pPr marL="685800" lvl="1" indent="-228600">
              <a:spcBef>
                <a:spcPts val="0"/>
              </a:spcBef>
              <a:buSzPts val="2800"/>
            </a:pPr>
            <a:endParaRPr lang="en-US" dirty="0"/>
          </a:p>
          <a:p>
            <a:pPr marL="1143000" lvl="2" indent="-228600">
              <a:spcBef>
                <a:spcPts val="0"/>
              </a:spcBef>
              <a:buSzPts val="2800"/>
            </a:pPr>
            <a:endParaRPr lang="en-US" dirty="0"/>
          </a:p>
          <a:p>
            <a:pPr marL="1143000" lvl="2" indent="-228600">
              <a:spcBef>
                <a:spcPts val="0"/>
              </a:spcBef>
              <a:buSzPts val="2800"/>
            </a:pPr>
            <a:endParaRPr lang="en-US" dirty="0"/>
          </a:p>
          <a:p>
            <a:pPr marL="685800" lvl="1" indent="-228600">
              <a:spcBef>
                <a:spcPts val="0"/>
              </a:spcBef>
              <a:buSzPts val="2800"/>
            </a:pPr>
            <a:endParaRPr lang="en-US" dirty="0"/>
          </a:p>
          <a:p>
            <a:pPr marL="685800" lvl="1" indent="-228600">
              <a:spcBef>
                <a:spcPts val="0"/>
              </a:spcBef>
              <a:buSzPts val="2800"/>
            </a:pPr>
            <a:endParaRPr lang="en-US" dirty="0"/>
          </a:p>
          <a:p>
            <a:pPr marL="914400" lvl="2" indent="0">
              <a:spcBef>
                <a:spcPts val="0"/>
              </a:spcBef>
              <a:buSzPts val="2800"/>
              <a:buNone/>
            </a:pPr>
            <a:endParaRPr lang="en-US" dirty="0"/>
          </a:p>
          <a:p>
            <a:pPr marL="1143000" lvl="2" indent="-228600">
              <a:spcBef>
                <a:spcPts val="0"/>
              </a:spcBef>
              <a:buSzPts val="2800"/>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885</TotalTime>
  <Words>1462</Words>
  <Application>Microsoft Macintosh PowerPoint</Application>
  <PresentationFormat>Widescreen</PresentationFormat>
  <Paragraphs>189</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Fashion MNIST Fashion MNIST </vt:lpstr>
      <vt:lpstr>Overview</vt:lpstr>
      <vt:lpstr>Which algorithm will be the best fit?</vt:lpstr>
      <vt:lpstr>Its all about CLASSIFICATION !</vt:lpstr>
      <vt:lpstr>Quick Look at Dataset</vt:lpstr>
      <vt:lpstr>Models</vt:lpstr>
      <vt:lpstr>Code and libraries used.</vt:lpstr>
      <vt:lpstr>Code and libraries used.</vt:lpstr>
      <vt:lpstr>Models Accuracy</vt:lpstr>
      <vt:lpstr>Models Accuracy</vt:lpstr>
      <vt:lpstr>Inferences</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 MNIST Fashion MNIST </dc:title>
  <cp:lastModifiedBy>Tarun Garg</cp:lastModifiedBy>
  <cp:revision>17</cp:revision>
  <dcterms:modified xsi:type="dcterms:W3CDTF">2019-04-06T01:49:03Z</dcterms:modified>
</cp:coreProperties>
</file>