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2" r:id="rId3"/>
    <p:sldId id="257" r:id="rId4"/>
    <p:sldId id="260" r:id="rId5"/>
    <p:sldId id="261" r:id="rId6"/>
    <p:sldId id="262" r:id="rId7"/>
    <p:sldId id="311" r:id="rId8"/>
    <p:sldId id="312" r:id="rId9"/>
    <p:sldId id="268" r:id="rId10"/>
    <p:sldId id="264" r:id="rId11"/>
    <p:sldId id="315" r:id="rId12"/>
    <p:sldId id="314" r:id="rId13"/>
    <p:sldId id="316" r:id="rId14"/>
    <p:sldId id="313" r:id="rId15"/>
    <p:sldId id="265" r:id="rId16"/>
    <p:sldId id="269" r:id="rId17"/>
    <p:sldId id="273" r:id="rId18"/>
    <p:sldId id="266" r:id="rId19"/>
    <p:sldId id="290" r:id="rId20"/>
    <p:sldId id="276"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32203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34958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25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037854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41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05891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27762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307174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45928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047790-91F6-4413-ADB5-88C4A1129441}" type="datetimeFigureOut">
              <a:rPr lang="en-IN" smtClean="0"/>
              <a:t>14-04-2021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3320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047790-91F6-4413-ADB5-88C4A112944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59829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047790-91F6-4413-ADB5-88C4A1129441}" type="datetimeFigureOut">
              <a:rPr lang="en-IN" smtClean="0"/>
              <a:t>14-04-2021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67600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047790-91F6-4413-ADB5-88C4A1129441}" type="datetimeFigureOut">
              <a:rPr lang="en-IN" smtClean="0"/>
              <a:t>14-04-2021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171030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47790-91F6-4413-ADB5-88C4A1129441}" type="datetimeFigureOut">
              <a:rPr lang="en-IN" smtClean="0"/>
              <a:t>14-04-2021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96163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047790-91F6-4413-ADB5-88C4A1129441}" type="datetimeFigureOut">
              <a:rPr lang="en-IN" smtClean="0"/>
              <a:t>14-04-2021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Tree>
    <p:extLst>
      <p:ext uri="{BB962C8B-B14F-4D97-AF65-F5344CB8AC3E}">
        <p14:creationId xmlns:p14="http://schemas.microsoft.com/office/powerpoint/2010/main" val="270790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5CA40C-D02D-4CBB-9ACC-F5273C31512E}" type="slidenum">
              <a:rPr lang="en-IN" smtClean="0"/>
              <a:t>‹#›</a:t>
            </a:fld>
            <a:endParaRPr lang="en-IN"/>
          </a:p>
        </p:txBody>
      </p:sp>
      <p:sp>
        <p:nvSpPr>
          <p:cNvPr id="5" name="Date Placeholder 4"/>
          <p:cNvSpPr>
            <a:spLocks noGrp="1"/>
          </p:cNvSpPr>
          <p:nvPr>
            <p:ph type="dt" sz="half" idx="10"/>
          </p:nvPr>
        </p:nvSpPr>
        <p:spPr/>
        <p:txBody>
          <a:bodyPr/>
          <a:lstStyle/>
          <a:p>
            <a:fld id="{58047790-91F6-4413-ADB5-88C4A1129441}" type="datetimeFigureOut">
              <a:rPr lang="en-IN" smtClean="0"/>
              <a:t>14-04-2021</a:t>
            </a:fld>
            <a:endParaRPr lang="en-IN"/>
          </a:p>
        </p:txBody>
      </p:sp>
    </p:spTree>
    <p:extLst>
      <p:ext uri="{BB962C8B-B14F-4D97-AF65-F5344CB8AC3E}">
        <p14:creationId xmlns:p14="http://schemas.microsoft.com/office/powerpoint/2010/main" val="12433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047790-91F6-4413-ADB5-88C4A1129441}" type="datetimeFigureOut">
              <a:rPr lang="en-IN" smtClean="0"/>
              <a:t>14-04-2021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5CA40C-D02D-4CBB-9ACC-F5273C31512E}" type="slidenum">
              <a:rPr lang="en-IN" smtClean="0"/>
              <a:t>‹#›</a:t>
            </a:fld>
            <a:endParaRPr lang="en-IN"/>
          </a:p>
        </p:txBody>
      </p:sp>
    </p:spTree>
    <p:extLst>
      <p:ext uri="{BB962C8B-B14F-4D97-AF65-F5344CB8AC3E}">
        <p14:creationId xmlns:p14="http://schemas.microsoft.com/office/powerpoint/2010/main" val="24789516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eta-labs.in/" TargetMode="External"/><Relationship Id="rId2" Type="http://schemas.openxmlformats.org/officeDocument/2006/relationships/hyperlink" Target="https://www.udemy.com/course/the-complete-web-development-bootcam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387" y="219431"/>
            <a:ext cx="8319752" cy="2031325"/>
          </a:xfrm>
          <a:prstGeom prst="rect">
            <a:avLst/>
          </a:prstGeom>
          <a:noFill/>
        </p:spPr>
        <p:txBody>
          <a:bodyPr wrap="square" rtlCol="0">
            <a:spAutoFit/>
          </a:bodyPr>
          <a:lstStyle/>
          <a:p>
            <a:pPr algn="ctr"/>
            <a:r>
              <a:rPr lang="en-US" sz="4400" u="sng" dirty="0" smtClean="0">
                <a:solidFill>
                  <a:schemeClr val="accent2">
                    <a:lumMod val="75000"/>
                  </a:schemeClr>
                </a:solidFill>
                <a:latin typeface="Algerian" panose="04020705040A02060702" pitchFamily="82" charset="0"/>
              </a:rPr>
              <a:t>Mini project-II</a:t>
            </a:r>
          </a:p>
          <a:p>
            <a:pPr algn="ctr"/>
            <a:endParaRPr lang="en-US" sz="2800" u="sng" dirty="0" smtClean="0">
              <a:solidFill>
                <a:schemeClr val="accent2">
                  <a:lumMod val="75000"/>
                </a:schemeClr>
              </a:solidFill>
              <a:latin typeface="Algerian" panose="04020705040A02060702" pitchFamily="82" charset="0"/>
            </a:endParaRPr>
          </a:p>
          <a:p>
            <a:pPr algn="ctr"/>
            <a:r>
              <a:rPr lang="en-US" sz="5400" u="sng" dirty="0" smtClean="0">
                <a:solidFill>
                  <a:schemeClr val="accent2">
                    <a:lumMod val="75000"/>
                  </a:schemeClr>
                </a:solidFill>
                <a:latin typeface="Algerian" panose="04020705040A02060702" pitchFamily="82" charset="0"/>
              </a:rPr>
              <a:t>E-SHOPPERS</a:t>
            </a:r>
            <a:endParaRPr lang="en-IN" sz="5400" u="sng" dirty="0">
              <a:solidFill>
                <a:schemeClr val="accent2">
                  <a:lumMod val="75000"/>
                </a:schemeClr>
              </a:solidFill>
              <a:latin typeface="Algerian" panose="04020705040A02060702" pitchFamily="82" charset="0"/>
            </a:endParaRPr>
          </a:p>
        </p:txBody>
      </p:sp>
      <p:sp>
        <p:nvSpPr>
          <p:cNvPr id="5" name="Rectangle 4"/>
          <p:cNvSpPr/>
          <p:nvPr/>
        </p:nvSpPr>
        <p:spPr>
          <a:xfrm>
            <a:off x="631065" y="1527250"/>
            <a:ext cx="9633397" cy="1477328"/>
          </a:xfrm>
          <a:prstGeom prst="rect">
            <a:avLst/>
          </a:prstGeom>
        </p:spPr>
        <p:txBody>
          <a:bodyPr wrap="square">
            <a:spAutoFit/>
          </a:bodyPr>
          <a:lstStyle/>
          <a:p>
            <a:pPr algn="ctr"/>
            <a:endParaRPr lang="en-US" dirty="0" smtClean="0">
              <a:solidFill>
                <a:srgbClr val="0070C0"/>
              </a:solidFill>
            </a:endParaRPr>
          </a:p>
          <a:p>
            <a:pPr algn="ctr"/>
            <a:endParaRPr lang="en-US" dirty="0" smtClean="0">
              <a:solidFill>
                <a:srgbClr val="0070C0"/>
              </a:solidFill>
            </a:endParaRPr>
          </a:p>
          <a:p>
            <a:pPr algn="ctr"/>
            <a:endParaRPr lang="en-US" dirty="0" smtClean="0">
              <a:solidFill>
                <a:srgbClr val="0070C0"/>
              </a:solidFill>
            </a:endParaRPr>
          </a:p>
          <a:p>
            <a:pPr algn="ctr"/>
            <a:endParaRPr lang="en-US" dirty="0" smtClean="0">
              <a:solidFill>
                <a:srgbClr val="0070C0"/>
              </a:solidFill>
            </a:endParaRPr>
          </a:p>
          <a:p>
            <a:pPr algn="ctr"/>
            <a:endParaRPr lang="en-US" dirty="0">
              <a:solidFill>
                <a:srgbClr val="0070C0"/>
              </a:solidFill>
            </a:endParaRPr>
          </a:p>
        </p:txBody>
      </p:sp>
      <p:pic>
        <p:nvPicPr>
          <p:cNvPr id="7" name="Picture 6" descr="GLA University conference - Noticebard"/>
          <p:cNvPicPr/>
          <p:nvPr/>
        </p:nvPicPr>
        <p:blipFill rotWithShape="1">
          <a:blip r:embed="rId2" cstate="print">
            <a:extLst>
              <a:ext uri="{28A0092B-C50C-407E-A947-70E740481C1C}">
                <a14:useLocalDpi xmlns:a14="http://schemas.microsoft.com/office/drawing/2010/main" val="0"/>
              </a:ext>
            </a:extLst>
          </a:blip>
          <a:srcRect t="14288" b="13740"/>
          <a:stretch/>
        </p:blipFill>
        <p:spPr bwMode="auto">
          <a:xfrm>
            <a:off x="2923502" y="2431673"/>
            <a:ext cx="5473521" cy="2253803"/>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1207391" y="5027317"/>
            <a:ext cx="8905742" cy="1261884"/>
          </a:xfrm>
          <a:prstGeom prst="rect">
            <a:avLst/>
          </a:prstGeom>
          <a:noFill/>
        </p:spPr>
        <p:txBody>
          <a:bodyPr wrap="square" rtlCol="0">
            <a:spAutoFit/>
          </a:bodyPr>
          <a:lstStyle/>
          <a:p>
            <a:pPr algn="ctr"/>
            <a:r>
              <a:rPr lang="en-US" sz="2400" dirty="0">
                <a:solidFill>
                  <a:srgbClr val="0070C0"/>
                </a:solidFill>
                <a:latin typeface="Franklin Gothic Book" panose="020B0503020102020204" pitchFamily="34" charset="0"/>
              </a:rPr>
              <a:t>DEPARTMENT OF COMPUTER SCIENCE ENGINEERING AND APPLICATIONS</a:t>
            </a:r>
          </a:p>
          <a:p>
            <a:pPr algn="ctr"/>
            <a:r>
              <a:rPr lang="en-US" sz="2400" b="1" dirty="0">
                <a:solidFill>
                  <a:srgbClr val="0070C0"/>
                </a:solidFill>
              </a:rPr>
              <a:t>     </a:t>
            </a:r>
            <a:r>
              <a:rPr lang="en-US" sz="2800" b="1" dirty="0">
                <a:solidFill>
                  <a:srgbClr val="0070C0"/>
                </a:solidFill>
              </a:rPr>
              <a:t>Institute Of Engineering and Technology</a:t>
            </a:r>
          </a:p>
        </p:txBody>
      </p:sp>
    </p:spTree>
    <p:extLst>
      <p:ext uri="{BB962C8B-B14F-4D97-AF65-F5344CB8AC3E}">
        <p14:creationId xmlns:p14="http://schemas.microsoft.com/office/powerpoint/2010/main" val="2966622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Context Level Diagram-</a:t>
            </a:r>
            <a:endParaRPr lang="en-IN" sz="2400" b="1" u="sng" dirty="0">
              <a:solidFill>
                <a:srgbClr val="0070C0"/>
              </a:solidFill>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26448" y="1222745"/>
            <a:ext cx="8025890" cy="3297740"/>
          </a:xfrm>
          <a:prstGeom prst="rect">
            <a:avLst/>
          </a:prstGeom>
          <a:noFill/>
          <a:ln>
            <a:noFill/>
          </a:ln>
        </p:spPr>
      </p:pic>
    </p:spTree>
    <p:extLst>
      <p:ext uri="{BB962C8B-B14F-4D97-AF65-F5344CB8AC3E}">
        <p14:creationId xmlns:p14="http://schemas.microsoft.com/office/powerpoint/2010/main" val="149659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First Level DFD-</a:t>
            </a:r>
            <a:endParaRPr lang="en-IN" sz="2400" b="1" u="sng" dirty="0">
              <a:solidFill>
                <a:srgbClr val="0070C0"/>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59866" y="1209674"/>
            <a:ext cx="6452314" cy="5126731"/>
          </a:xfrm>
          <a:prstGeom prst="rect">
            <a:avLst/>
          </a:prstGeom>
          <a:noFill/>
          <a:ln>
            <a:noFill/>
          </a:ln>
        </p:spPr>
      </p:pic>
    </p:spTree>
    <p:extLst>
      <p:ext uri="{BB962C8B-B14F-4D97-AF65-F5344CB8AC3E}">
        <p14:creationId xmlns:p14="http://schemas.microsoft.com/office/powerpoint/2010/main" val="3319910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Second Level DFD-</a:t>
            </a:r>
            <a:endParaRPr lang="en-IN" sz="2400" b="1" u="sng" dirty="0">
              <a:solidFill>
                <a:srgbClr val="0070C0"/>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45854" y="745000"/>
            <a:ext cx="6188298" cy="5861862"/>
          </a:xfrm>
          <a:prstGeom prst="rect">
            <a:avLst/>
          </a:prstGeom>
          <a:noFill/>
          <a:ln>
            <a:noFill/>
          </a:ln>
        </p:spPr>
      </p:pic>
    </p:spTree>
    <p:extLst>
      <p:ext uri="{BB962C8B-B14F-4D97-AF65-F5344CB8AC3E}">
        <p14:creationId xmlns:p14="http://schemas.microsoft.com/office/powerpoint/2010/main" val="2101590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Second Level DFD-</a:t>
            </a:r>
            <a:endParaRPr lang="en-IN" sz="2400" b="1" u="sng" dirty="0">
              <a:solidFill>
                <a:srgbClr val="0070C0"/>
              </a:solidFill>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1153"/>
          <a:stretch/>
        </p:blipFill>
        <p:spPr bwMode="auto">
          <a:xfrm>
            <a:off x="3226158" y="744999"/>
            <a:ext cx="6201177" cy="591337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3776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65" y="283335"/>
            <a:ext cx="5190186" cy="461665"/>
          </a:xfrm>
          <a:prstGeom prst="rect">
            <a:avLst/>
          </a:prstGeom>
          <a:noFill/>
        </p:spPr>
        <p:txBody>
          <a:bodyPr wrap="square" rtlCol="0">
            <a:spAutoFit/>
          </a:bodyPr>
          <a:lstStyle/>
          <a:p>
            <a:r>
              <a:rPr lang="en-IN" sz="2400" b="1" u="sng" dirty="0" smtClean="0">
                <a:solidFill>
                  <a:srgbClr val="0070C0"/>
                </a:solidFill>
              </a:rPr>
              <a:t>ERD (Entity Relationship Diagram)-</a:t>
            </a:r>
            <a:endParaRPr lang="en-IN" sz="2400" b="1" u="sng" dirty="0">
              <a:solidFill>
                <a:srgbClr val="0070C0"/>
              </a:solidFill>
            </a:endParaRPr>
          </a:p>
        </p:txBody>
      </p:sp>
      <p:pic>
        <p:nvPicPr>
          <p:cNvPr id="6" name="Picture 5" descr="C:\Users\PC\Pictures\Screenshots\Screenshot (14469).png"/>
          <p:cNvPicPr/>
          <p:nvPr/>
        </p:nvPicPr>
        <p:blipFill rotWithShape="1">
          <a:blip r:embed="rId2">
            <a:extLst>
              <a:ext uri="{28A0092B-C50C-407E-A947-70E740481C1C}">
                <a14:useLocalDpi xmlns:a14="http://schemas.microsoft.com/office/drawing/2010/main" val="0"/>
              </a:ext>
            </a:extLst>
          </a:blip>
          <a:srcRect l="6762" t="9164" r="6689" b="5392"/>
          <a:stretch/>
        </p:blipFill>
        <p:spPr bwMode="auto">
          <a:xfrm>
            <a:off x="631065" y="745000"/>
            <a:ext cx="10702343" cy="59391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5082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29" y="261229"/>
            <a:ext cx="3992450" cy="461665"/>
          </a:xfrm>
          <a:prstGeom prst="rect">
            <a:avLst/>
          </a:prstGeom>
          <a:noFill/>
        </p:spPr>
        <p:txBody>
          <a:bodyPr wrap="square" rtlCol="0">
            <a:spAutoFit/>
          </a:bodyPr>
          <a:lstStyle/>
          <a:p>
            <a:r>
              <a:rPr lang="en-IN" sz="2400" b="1" u="sng" dirty="0" smtClean="0">
                <a:solidFill>
                  <a:srgbClr val="0070C0"/>
                </a:solidFill>
              </a:rPr>
              <a:t>Use Case Diagram-</a:t>
            </a:r>
            <a:endParaRPr lang="en-IN" sz="2400" b="1" u="sng" dirty="0">
              <a:solidFill>
                <a:srgbClr val="0070C0"/>
              </a:solidFill>
            </a:endParaRPr>
          </a:p>
        </p:txBody>
      </p:sp>
      <p:pic>
        <p:nvPicPr>
          <p:cNvPr id="4" name="Picture 3" descr="C:\Users\PC\Pictures\Screenshots\Screenshot (14470).png"/>
          <p:cNvPicPr/>
          <p:nvPr/>
        </p:nvPicPr>
        <p:blipFill rotWithShape="1">
          <a:blip r:embed="rId2">
            <a:extLst>
              <a:ext uri="{28A0092B-C50C-407E-A947-70E740481C1C}">
                <a14:useLocalDpi xmlns:a14="http://schemas.microsoft.com/office/drawing/2010/main" val="0"/>
              </a:ext>
            </a:extLst>
          </a:blip>
          <a:srcRect l="18562" t="10643" r="17104" b="5391"/>
          <a:stretch/>
        </p:blipFill>
        <p:spPr bwMode="auto">
          <a:xfrm>
            <a:off x="2681823" y="722894"/>
            <a:ext cx="6905625" cy="60293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6410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788" y="0"/>
            <a:ext cx="10174310" cy="5878532"/>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Screenshot </a:t>
            </a:r>
          </a:p>
          <a:p>
            <a:r>
              <a:rPr lang="en-IN" sz="4400" b="1" u="sng" dirty="0" smtClean="0">
                <a:solidFill>
                  <a:srgbClr val="0070C0"/>
                </a:solidFill>
                <a:latin typeface="Franklin Gothic Book" panose="020B0503020102020204" pitchFamily="34" charset="0"/>
              </a:rPr>
              <a:t>Of The </a:t>
            </a:r>
          </a:p>
          <a:p>
            <a:r>
              <a:rPr lang="en-IN" sz="4400" b="1" u="sng" dirty="0" smtClean="0">
                <a:solidFill>
                  <a:srgbClr val="0070C0"/>
                </a:solidFill>
                <a:latin typeface="Franklin Gothic Book" panose="020B0503020102020204" pitchFamily="34" charset="0"/>
              </a:rPr>
              <a:t>Front Page-</a:t>
            </a:r>
          </a:p>
          <a:p>
            <a:endParaRPr lang="en-IN" sz="2800" b="1" u="sng" dirty="0">
              <a:solidFill>
                <a:srgbClr val="0070C0"/>
              </a:solidFill>
              <a:latin typeface="Franklin Gothic Book" panose="020B0503020102020204" pitchFamily="34" charset="0"/>
            </a:endParaRPr>
          </a:p>
          <a:p>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a:p>
            <a:pPr marL="342900" indent="-342900">
              <a:buFont typeface="Wingdings" panose="05000000000000000000" pitchFamily="2" charset="2"/>
              <a:buChar char="v"/>
            </a:pPr>
            <a:endParaRPr lang="en-IN" sz="2400" dirty="0" smtClean="0">
              <a:solidFill>
                <a:srgbClr val="0070C0"/>
              </a:solidFill>
              <a:latin typeface="Franklin Gothic Book" panose="020B0503020102020204" pitchFamily="34" charset="0"/>
            </a:endParaRPr>
          </a:p>
        </p:txBody>
      </p:sp>
      <p:pic>
        <p:nvPicPr>
          <p:cNvPr id="5" name="Picture 4" descr="C:\Users\PC\.IntelliJIdea2019.3\Downloads\FireShot\FireShot Capture 081 - Home - E-Shopper - localhost.png"/>
          <p:cNvPicPr/>
          <p:nvPr/>
        </p:nvPicPr>
        <p:blipFill>
          <a:blip r:embed="rId2">
            <a:extLst>
              <a:ext uri="{28A0092B-C50C-407E-A947-70E740481C1C}">
                <a14:useLocalDpi xmlns:a14="http://schemas.microsoft.com/office/drawing/2010/main" val="0"/>
              </a:ext>
            </a:extLst>
          </a:blip>
          <a:srcRect/>
          <a:stretch>
            <a:fillRect/>
          </a:stretch>
        </p:blipFill>
        <p:spPr bwMode="auto">
          <a:xfrm>
            <a:off x="3000778" y="0"/>
            <a:ext cx="7804598" cy="6858000"/>
          </a:xfrm>
          <a:prstGeom prst="rect">
            <a:avLst/>
          </a:prstGeom>
          <a:noFill/>
          <a:ln>
            <a:noFill/>
          </a:ln>
        </p:spPr>
      </p:pic>
    </p:spTree>
    <p:extLst>
      <p:ext uri="{BB962C8B-B14F-4D97-AF65-F5344CB8AC3E}">
        <p14:creationId xmlns:p14="http://schemas.microsoft.com/office/powerpoint/2010/main" val="4020557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7729" y="463639"/>
            <a:ext cx="9762186" cy="6217087"/>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Benefits of E-Shoppers:</a:t>
            </a:r>
          </a:p>
          <a:p>
            <a:pPr algn="just"/>
            <a:endParaRPr lang="en-IN" dirty="0"/>
          </a:p>
          <a:p>
            <a:pPr algn="just"/>
            <a:endParaRPr lang="en-IN" sz="2400" dirty="0">
              <a:solidFill>
                <a:srgbClr val="0070C0"/>
              </a:solidFill>
              <a:latin typeface="+mj-lt"/>
            </a:endParaRPr>
          </a:p>
          <a:p>
            <a:pPr marL="285750" indent="-285750" algn="just">
              <a:buFont typeface="Arial" panose="020B0604020202020204" pitchFamily="34" charset="0"/>
              <a:buChar char="•"/>
            </a:pPr>
            <a:r>
              <a:rPr lang="en-IN" sz="2400" dirty="0">
                <a:solidFill>
                  <a:srgbClr val="0070C0"/>
                </a:solidFill>
              </a:rPr>
              <a:t>This site gives all the information about the e-shopping to provide better services to the customer. </a:t>
            </a:r>
            <a:endParaRPr lang="en-IN" sz="2400" dirty="0" smtClean="0">
              <a:solidFill>
                <a:srgbClr val="0070C0"/>
              </a:solidFill>
              <a:latin typeface="+mj-lt"/>
            </a:endParaRPr>
          </a:p>
          <a:p>
            <a:pPr marL="285750" indent="-285750" algn="just">
              <a:buFont typeface="Arial" panose="020B0604020202020204" pitchFamily="34" charset="0"/>
              <a:buChar char="•"/>
            </a:pPr>
            <a:endParaRPr lang="en-IN" sz="2400" dirty="0" smtClean="0">
              <a:solidFill>
                <a:srgbClr val="0070C0"/>
              </a:solidFill>
              <a:latin typeface="+mj-lt"/>
            </a:endParaRPr>
          </a:p>
          <a:p>
            <a:pPr marL="285750" lvl="0" indent="-285750" algn="just">
              <a:buFont typeface="Arial" panose="020B0604020202020204" pitchFamily="34" charset="0"/>
              <a:buChar char="•"/>
            </a:pPr>
            <a:r>
              <a:rPr lang="en-IN" sz="2400" dirty="0">
                <a:solidFill>
                  <a:srgbClr val="0070C0"/>
                </a:solidFill>
              </a:rPr>
              <a:t>It provides the facility to the customers who want to shop on-line due to lock of time. </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lvl="0" indent="-285750" algn="just">
              <a:buFont typeface="Arial" panose="020B0604020202020204" pitchFamily="34" charset="0"/>
              <a:buChar char="•"/>
            </a:pPr>
            <a:r>
              <a:rPr lang="en-IN" sz="2400" dirty="0">
                <a:solidFill>
                  <a:srgbClr val="0070C0"/>
                </a:solidFill>
              </a:rPr>
              <a:t>It’s providing the full details about the product and related information about the product like cost, size etc. </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lvl="0" indent="-285750" algn="just">
              <a:buFont typeface="Arial" panose="020B0604020202020204" pitchFamily="34" charset="0"/>
              <a:buChar char="•"/>
            </a:pPr>
            <a:r>
              <a:rPr lang="en-IN" sz="2400" dirty="0">
                <a:solidFill>
                  <a:srgbClr val="0070C0"/>
                </a:solidFill>
              </a:rPr>
              <a:t>With it’s help we can save both time and money. </a:t>
            </a:r>
          </a:p>
          <a:p>
            <a:pPr marL="285750" indent="-285750" algn="just">
              <a:buFont typeface="Arial" panose="020B0604020202020204" pitchFamily="34" charset="0"/>
              <a:buChar char="•"/>
            </a:pPr>
            <a:endParaRPr lang="en-IN" sz="2400" dirty="0" smtClean="0">
              <a:solidFill>
                <a:srgbClr val="0070C0"/>
              </a:solidFill>
              <a:latin typeface="+mj-lt"/>
            </a:endParaRPr>
          </a:p>
          <a:p>
            <a:pPr marL="285750" lvl="0" indent="-285750" algn="just">
              <a:buFont typeface="Arial" panose="020B0604020202020204" pitchFamily="34" charset="0"/>
              <a:buChar char="•"/>
            </a:pPr>
            <a:r>
              <a:rPr lang="en-IN" sz="2400" dirty="0">
                <a:solidFill>
                  <a:srgbClr val="0070C0"/>
                </a:solidFill>
              </a:rPr>
              <a:t>It provides better security and good delivery service to the customer. </a:t>
            </a:r>
          </a:p>
        </p:txBody>
      </p:sp>
    </p:spTree>
    <p:extLst>
      <p:ext uri="{BB962C8B-B14F-4D97-AF65-F5344CB8AC3E}">
        <p14:creationId xmlns:p14="http://schemas.microsoft.com/office/powerpoint/2010/main" val="64459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6823" y="824248"/>
            <a:ext cx="8525814" cy="4647426"/>
          </a:xfrm>
          <a:prstGeom prst="rect">
            <a:avLst/>
          </a:prstGeom>
          <a:noFill/>
        </p:spPr>
        <p:txBody>
          <a:bodyPr wrap="square" rtlCol="0">
            <a:spAutoFit/>
          </a:bodyPr>
          <a:lstStyle/>
          <a:p>
            <a:r>
              <a:rPr lang="en-US" sz="4400" b="1" u="sng" dirty="0" smtClean="0">
                <a:solidFill>
                  <a:srgbClr val="0070C0"/>
                </a:solidFill>
                <a:latin typeface="Franklin Gothic Book" panose="020B0503020102020204" pitchFamily="34" charset="0"/>
              </a:rPr>
              <a:t>Conclusion-</a:t>
            </a:r>
          </a:p>
          <a:p>
            <a:endParaRPr lang="en-US" sz="2400" b="1" u="sng" dirty="0" smtClean="0">
              <a:solidFill>
                <a:srgbClr val="0070C0"/>
              </a:solidFill>
              <a:latin typeface="Franklin Gothic Book" panose="020B0503020102020204" pitchFamily="34" charset="0"/>
            </a:endParaRPr>
          </a:p>
          <a:p>
            <a:endParaRPr lang="en-US" dirty="0">
              <a:solidFill>
                <a:srgbClr val="0070C0"/>
              </a:solidFill>
              <a:latin typeface="+mj-lt"/>
            </a:endParaRPr>
          </a:p>
          <a:p>
            <a:pPr marL="285750" indent="-285750" algn="just">
              <a:buFont typeface="Wingdings" panose="05000000000000000000" pitchFamily="2" charset="2"/>
              <a:buChar char="Ø"/>
            </a:pPr>
            <a:r>
              <a:rPr lang="en-IN" sz="2400" dirty="0" smtClean="0">
                <a:solidFill>
                  <a:srgbClr val="0070C0"/>
                </a:solidFill>
              </a:rPr>
              <a:t>This </a:t>
            </a:r>
            <a:r>
              <a:rPr lang="en-IN" sz="2400" dirty="0">
                <a:solidFill>
                  <a:srgbClr val="0070C0"/>
                </a:solidFill>
              </a:rPr>
              <a:t>project entitled “E-Shoppers” is an implementation </a:t>
            </a:r>
            <a:r>
              <a:rPr lang="en-IN" sz="2400" dirty="0" smtClean="0">
                <a:solidFill>
                  <a:srgbClr val="0070C0"/>
                </a:solidFill>
              </a:rPr>
              <a:t>of the </a:t>
            </a:r>
            <a:r>
              <a:rPr lang="en-IN" sz="2400" dirty="0">
                <a:solidFill>
                  <a:srgbClr val="0070C0"/>
                </a:solidFill>
              </a:rPr>
              <a:t>E-shopping or in other word shopping through Internet. It lets the user to place their order online for any article</a:t>
            </a:r>
            <a:r>
              <a:rPr lang="en-IN" sz="2400" dirty="0" smtClean="0">
                <a:solidFill>
                  <a:srgbClr val="0070C0"/>
                </a:solidFill>
              </a:rPr>
              <a:t>.</a:t>
            </a:r>
            <a:endParaRPr lang="en-US" sz="2400" dirty="0" smtClean="0">
              <a:solidFill>
                <a:srgbClr val="0070C0"/>
              </a:solidFill>
              <a:latin typeface="+mj-lt"/>
            </a:endParaRPr>
          </a:p>
          <a:p>
            <a:pPr algn="just"/>
            <a:endParaRPr lang="en-US" sz="2400" dirty="0" smtClean="0">
              <a:solidFill>
                <a:srgbClr val="0070C0"/>
              </a:solidFill>
              <a:latin typeface="+mj-lt"/>
            </a:endParaRPr>
          </a:p>
          <a:p>
            <a:pPr marL="285750" indent="-285750" algn="just">
              <a:buFont typeface="Wingdings" panose="05000000000000000000" pitchFamily="2" charset="2"/>
              <a:buChar char="Ø"/>
            </a:pPr>
            <a:r>
              <a:rPr lang="en-US" sz="2400" dirty="0" smtClean="0">
                <a:solidFill>
                  <a:srgbClr val="0070C0"/>
                </a:solidFill>
                <a:latin typeface="+mj-lt"/>
              </a:rPr>
              <a:t>Future version of this software will still be much enhanced, than the current version 1.0, thus the </a:t>
            </a:r>
            <a:r>
              <a:rPr lang="en-US" sz="2400" dirty="0" smtClean="0">
                <a:solidFill>
                  <a:srgbClr val="0070C0"/>
                </a:solidFill>
                <a:latin typeface="+mj-lt"/>
              </a:rPr>
              <a:t>“</a:t>
            </a:r>
            <a:r>
              <a:rPr lang="en-US" sz="2400" dirty="0" smtClean="0">
                <a:solidFill>
                  <a:srgbClr val="0070C0"/>
                </a:solidFill>
                <a:latin typeface="+mj-lt"/>
              </a:rPr>
              <a:t>E-Shoppers</a:t>
            </a:r>
            <a:r>
              <a:rPr lang="en-US" sz="2400" dirty="0" smtClean="0">
                <a:solidFill>
                  <a:srgbClr val="0070C0"/>
                </a:solidFill>
                <a:latin typeface="+mj-lt"/>
              </a:rPr>
              <a:t>”, </a:t>
            </a:r>
            <a:r>
              <a:rPr lang="en-US" sz="2400" dirty="0" smtClean="0">
                <a:solidFill>
                  <a:srgbClr val="0070C0"/>
                </a:solidFill>
                <a:latin typeface="+mj-lt"/>
              </a:rPr>
              <a:t>is developed and executed successfully</a:t>
            </a:r>
            <a:r>
              <a:rPr lang="en-US" dirty="0" smtClean="0">
                <a:solidFill>
                  <a:srgbClr val="0070C0"/>
                </a:solidFill>
                <a:latin typeface="+mj-lt"/>
              </a:rPr>
              <a:t>.</a:t>
            </a:r>
          </a:p>
          <a:p>
            <a:endParaRPr lang="en-IN" dirty="0" smtClean="0"/>
          </a:p>
        </p:txBody>
      </p:sp>
    </p:spTree>
    <p:extLst>
      <p:ext uri="{BB962C8B-B14F-4D97-AF65-F5344CB8AC3E}">
        <p14:creationId xmlns:p14="http://schemas.microsoft.com/office/powerpoint/2010/main" val="3366835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733" y="1262129"/>
            <a:ext cx="10097036" cy="2923877"/>
          </a:xfrm>
          <a:prstGeom prst="rect">
            <a:avLst/>
          </a:prstGeom>
          <a:noFill/>
        </p:spPr>
        <p:txBody>
          <a:bodyPr wrap="square" rtlCol="0">
            <a:spAutoFit/>
          </a:bodyPr>
          <a:lstStyle/>
          <a:p>
            <a:r>
              <a:rPr lang="en-US" sz="4400" b="1" u="sng" dirty="0" err="1" smtClean="0">
                <a:solidFill>
                  <a:srgbClr val="0070C0"/>
                </a:solidFill>
                <a:latin typeface="Franklin Gothic Book" panose="020B0503020102020204" pitchFamily="34" charset="0"/>
              </a:rPr>
              <a:t>GitHub</a:t>
            </a:r>
            <a:r>
              <a:rPr lang="en-US" sz="4400" b="1" u="sng" dirty="0" smtClean="0">
                <a:solidFill>
                  <a:srgbClr val="0070C0"/>
                </a:solidFill>
                <a:latin typeface="Franklin Gothic Book" panose="020B0503020102020204" pitchFamily="34" charset="0"/>
              </a:rPr>
              <a:t> Repository Link for </a:t>
            </a:r>
          </a:p>
          <a:p>
            <a:r>
              <a:rPr lang="en-US" sz="4400" b="1" u="sng" dirty="0" smtClean="0">
                <a:solidFill>
                  <a:srgbClr val="0070C0"/>
                </a:solidFill>
                <a:latin typeface="Franklin Gothic Book" panose="020B0503020102020204" pitchFamily="34" charset="0"/>
              </a:rPr>
              <a:t>E-Shoppers:</a:t>
            </a:r>
          </a:p>
          <a:p>
            <a:endParaRPr lang="en-US" sz="2400" dirty="0" smtClean="0">
              <a:solidFill>
                <a:srgbClr val="0070C0"/>
              </a:solidFill>
              <a:latin typeface="+mj-lt"/>
            </a:endParaRPr>
          </a:p>
          <a:p>
            <a:endParaRPr lang="en-US" sz="2400" dirty="0">
              <a:solidFill>
                <a:srgbClr val="0070C0"/>
              </a:solidFill>
              <a:latin typeface="+mj-lt"/>
            </a:endParaRPr>
          </a:p>
          <a:p>
            <a:r>
              <a:rPr lang="en-US" sz="2400" b="1" dirty="0" smtClean="0">
                <a:solidFill>
                  <a:srgbClr val="0070C0"/>
                </a:solidFill>
                <a:latin typeface="+mj-lt"/>
              </a:rPr>
              <a:t>Link to </a:t>
            </a:r>
            <a:r>
              <a:rPr lang="en-US" sz="2400" b="1" dirty="0" err="1" smtClean="0">
                <a:solidFill>
                  <a:srgbClr val="0070C0"/>
                </a:solidFill>
                <a:latin typeface="+mj-lt"/>
              </a:rPr>
              <a:t>Pratibha</a:t>
            </a:r>
            <a:r>
              <a:rPr lang="en-US" sz="2400" b="1" dirty="0" smtClean="0">
                <a:solidFill>
                  <a:srgbClr val="0070C0"/>
                </a:solidFill>
                <a:latin typeface="+mj-lt"/>
              </a:rPr>
              <a:t> </a:t>
            </a:r>
            <a:r>
              <a:rPr lang="en-US" sz="2400" b="1" dirty="0" err="1" smtClean="0">
                <a:solidFill>
                  <a:srgbClr val="0070C0"/>
                </a:solidFill>
                <a:latin typeface="+mj-lt"/>
              </a:rPr>
              <a:t>Dixit’s</a:t>
            </a:r>
            <a:r>
              <a:rPr lang="en-US" sz="2400" b="1" dirty="0" smtClean="0">
                <a:solidFill>
                  <a:srgbClr val="0070C0"/>
                </a:solidFill>
                <a:latin typeface="+mj-lt"/>
              </a:rPr>
              <a:t> repository:</a:t>
            </a:r>
          </a:p>
          <a:p>
            <a:r>
              <a:rPr lang="en-US" sz="2400" b="1" dirty="0" smtClean="0">
                <a:solidFill>
                  <a:srgbClr val="0070C0"/>
                </a:solidFill>
                <a:latin typeface="+mj-lt"/>
              </a:rPr>
              <a:t>Link:</a:t>
            </a:r>
            <a:r>
              <a:rPr lang="en-US" sz="2400" b="1" dirty="0">
                <a:solidFill>
                  <a:srgbClr val="0070C0"/>
                </a:solidFill>
                <a:latin typeface="+mj-lt"/>
              </a:rPr>
              <a:t> </a:t>
            </a:r>
            <a:r>
              <a:rPr lang="en-IN" sz="2400" u="sng" dirty="0" smtClean="0">
                <a:solidFill>
                  <a:srgbClr val="00B0F0"/>
                </a:solidFill>
              </a:rPr>
              <a:t>https</a:t>
            </a:r>
            <a:r>
              <a:rPr lang="en-IN" sz="2400" u="sng" dirty="0">
                <a:solidFill>
                  <a:srgbClr val="00B0F0"/>
                </a:solidFill>
              </a:rPr>
              <a:t>://github.com/pratibhadixit3990/E-Shoppers</a:t>
            </a:r>
            <a:endParaRPr lang="en-IN" sz="2400" u="sng" dirty="0" smtClean="0">
              <a:solidFill>
                <a:srgbClr val="00B0F0"/>
              </a:solidFill>
            </a:endParaRPr>
          </a:p>
        </p:txBody>
      </p:sp>
    </p:spTree>
    <p:extLst>
      <p:ext uri="{BB962C8B-B14F-4D97-AF65-F5344CB8AC3E}">
        <p14:creationId xmlns:p14="http://schemas.microsoft.com/office/powerpoint/2010/main" val="347785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426" y="154548"/>
            <a:ext cx="10805374" cy="7294305"/>
          </a:xfrm>
          <a:prstGeom prst="rect">
            <a:avLst/>
          </a:prstGeom>
          <a:noFill/>
        </p:spPr>
        <p:txBody>
          <a:bodyPr wrap="square" rtlCol="0">
            <a:spAutoFit/>
          </a:bodyPr>
          <a:lstStyle/>
          <a:p>
            <a:pPr algn="ctr"/>
            <a:endParaRPr lang="en-US" sz="2400" b="1" u="sng" dirty="0" smtClean="0">
              <a:solidFill>
                <a:srgbClr val="0070C0"/>
              </a:solidFill>
              <a:latin typeface="Franklin Gothic Book" panose="020B0503020102020204" pitchFamily="34" charset="0"/>
            </a:endParaRPr>
          </a:p>
          <a:p>
            <a:pPr algn="ctr"/>
            <a:endParaRPr lang="en-US" sz="2400" b="1" u="sng" dirty="0">
              <a:solidFill>
                <a:srgbClr val="0070C0"/>
              </a:solidFill>
              <a:latin typeface="Franklin Gothic Book" panose="020B0503020102020204" pitchFamily="34" charset="0"/>
            </a:endParaRPr>
          </a:p>
          <a:p>
            <a:pPr algn="ctr"/>
            <a:r>
              <a:rPr lang="en-US" sz="2400" b="1" u="sng" dirty="0" smtClean="0">
                <a:solidFill>
                  <a:srgbClr val="0070C0"/>
                </a:solidFill>
                <a:latin typeface="Franklin Gothic Book" panose="020B0503020102020204" pitchFamily="34" charset="0"/>
              </a:rPr>
              <a:t>Submitted</a:t>
            </a:r>
            <a:r>
              <a:rPr lang="en-US" sz="2400" b="1" dirty="0" smtClean="0">
                <a:solidFill>
                  <a:srgbClr val="0070C0"/>
                </a:solidFill>
                <a:latin typeface="Franklin Gothic Book" panose="020B0503020102020204" pitchFamily="34" charset="0"/>
              </a:rPr>
              <a:t> </a:t>
            </a:r>
            <a:r>
              <a:rPr lang="en-US" sz="2400" b="1" u="sng" dirty="0" smtClean="0">
                <a:solidFill>
                  <a:srgbClr val="0070C0"/>
                </a:solidFill>
                <a:latin typeface="Franklin Gothic Book" panose="020B0503020102020204" pitchFamily="34" charset="0"/>
              </a:rPr>
              <a:t>By</a:t>
            </a:r>
            <a:r>
              <a:rPr lang="en-US" sz="2400" b="1" dirty="0">
                <a:solidFill>
                  <a:srgbClr val="0070C0"/>
                </a:solidFill>
                <a:latin typeface="Franklin Gothic Book" panose="020B0503020102020204" pitchFamily="34" charset="0"/>
              </a:rPr>
              <a:t>:</a:t>
            </a:r>
          </a:p>
          <a:p>
            <a:pPr algn="ctr"/>
            <a:endParaRPr lang="en-US" sz="800" b="1" dirty="0">
              <a:solidFill>
                <a:srgbClr val="0070C0"/>
              </a:solidFill>
            </a:endParaRPr>
          </a:p>
          <a:p>
            <a:pPr algn="ctr"/>
            <a:r>
              <a:rPr lang="en-US" sz="2000" dirty="0" err="1">
                <a:solidFill>
                  <a:srgbClr val="0070C0"/>
                </a:solidFill>
              </a:rPr>
              <a:t>Pratibha</a:t>
            </a:r>
            <a:r>
              <a:rPr lang="en-US" sz="2000" dirty="0">
                <a:solidFill>
                  <a:srgbClr val="0070C0"/>
                </a:solidFill>
              </a:rPr>
              <a:t> </a:t>
            </a:r>
            <a:r>
              <a:rPr lang="en-US" sz="2000" dirty="0" smtClean="0">
                <a:solidFill>
                  <a:srgbClr val="0070C0"/>
                </a:solidFill>
              </a:rPr>
              <a:t>Dixit</a:t>
            </a:r>
          </a:p>
          <a:p>
            <a:pPr algn="ctr"/>
            <a:r>
              <a:rPr lang="en-US" sz="2000" dirty="0" smtClean="0">
                <a:solidFill>
                  <a:srgbClr val="0070C0"/>
                </a:solidFill>
              </a:rPr>
              <a:t>University Roll No.- 181500498</a:t>
            </a:r>
          </a:p>
          <a:p>
            <a:pPr algn="ctr"/>
            <a:r>
              <a:rPr lang="en-US" sz="2000" dirty="0" smtClean="0">
                <a:solidFill>
                  <a:srgbClr val="0070C0"/>
                </a:solidFill>
              </a:rPr>
              <a:t>Section- G</a:t>
            </a:r>
          </a:p>
          <a:p>
            <a:pPr algn="ctr"/>
            <a:r>
              <a:rPr lang="en-US" sz="2000" dirty="0" smtClean="0">
                <a:solidFill>
                  <a:srgbClr val="0070C0"/>
                </a:solidFill>
              </a:rPr>
              <a:t>Class Roll No.- 51</a:t>
            </a:r>
            <a:endParaRPr lang="en-US" sz="2000" dirty="0">
              <a:solidFill>
                <a:srgbClr val="0070C0"/>
              </a:solidFill>
            </a:endParaRPr>
          </a:p>
          <a:p>
            <a:pPr algn="ctr"/>
            <a:r>
              <a:rPr lang="en-US" sz="2000" dirty="0">
                <a:solidFill>
                  <a:srgbClr val="0070C0"/>
                </a:solidFill>
              </a:rPr>
              <a:t>(</a:t>
            </a:r>
            <a:r>
              <a:rPr lang="en-US" sz="2000" dirty="0" smtClean="0">
                <a:solidFill>
                  <a:srgbClr val="0070C0"/>
                </a:solidFill>
              </a:rPr>
              <a:t>181500498</a:t>
            </a:r>
            <a:r>
              <a:rPr lang="en-US" sz="2000" dirty="0">
                <a:solidFill>
                  <a:srgbClr val="0070C0"/>
                </a:solidFill>
              </a:rPr>
              <a:t>)</a:t>
            </a:r>
            <a:endParaRPr lang="en-US" sz="2000" dirty="0" smtClean="0">
              <a:solidFill>
                <a:srgbClr val="0070C0"/>
              </a:solidFill>
            </a:endParaRPr>
          </a:p>
          <a:p>
            <a:pPr algn="ctr"/>
            <a:endParaRPr lang="en-US" dirty="0" smtClean="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sz="800" dirty="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sz="800" dirty="0">
              <a:solidFill>
                <a:srgbClr val="0070C0"/>
              </a:solidFill>
              <a:latin typeface="Franklin Gothic Book" panose="020B0503020102020204" pitchFamily="34" charset="0"/>
            </a:endParaRPr>
          </a:p>
          <a:p>
            <a:pPr algn="ctr"/>
            <a:endParaRPr lang="en-US" sz="800" dirty="0" smtClean="0">
              <a:solidFill>
                <a:srgbClr val="0070C0"/>
              </a:solidFill>
              <a:latin typeface="Franklin Gothic Book" panose="020B0503020102020204" pitchFamily="34" charset="0"/>
            </a:endParaRPr>
          </a:p>
          <a:p>
            <a:pPr algn="ctr"/>
            <a:endParaRPr lang="en-US" dirty="0">
              <a:solidFill>
                <a:srgbClr val="0070C0"/>
              </a:solidFill>
              <a:latin typeface="Franklin Gothic Book" panose="020B0503020102020204" pitchFamily="34" charset="0"/>
            </a:endParaRPr>
          </a:p>
          <a:p>
            <a:pPr algn="ctr"/>
            <a:r>
              <a:rPr lang="en-US" sz="2400" b="1" u="sng" dirty="0" smtClean="0">
                <a:solidFill>
                  <a:srgbClr val="0070C0"/>
                </a:solidFill>
                <a:latin typeface="Franklin Gothic Book" panose="020B0503020102020204" pitchFamily="34" charset="0"/>
              </a:rPr>
              <a:t>Supervised</a:t>
            </a:r>
            <a:r>
              <a:rPr lang="en-US" sz="2400" b="1" dirty="0" smtClean="0">
                <a:solidFill>
                  <a:srgbClr val="0070C0"/>
                </a:solidFill>
                <a:latin typeface="Franklin Gothic Book" panose="020B0503020102020204" pitchFamily="34" charset="0"/>
              </a:rPr>
              <a:t> </a:t>
            </a:r>
            <a:r>
              <a:rPr lang="en-US" sz="2400" b="1" u="sng" dirty="0" smtClean="0">
                <a:solidFill>
                  <a:srgbClr val="0070C0"/>
                </a:solidFill>
                <a:latin typeface="Franklin Gothic Book" panose="020B0503020102020204" pitchFamily="34" charset="0"/>
              </a:rPr>
              <a:t>By</a:t>
            </a:r>
            <a:r>
              <a:rPr lang="en-US" sz="2400" b="1" dirty="0" smtClean="0">
                <a:solidFill>
                  <a:srgbClr val="0070C0"/>
                </a:solidFill>
                <a:latin typeface="Franklin Gothic Book" panose="020B0503020102020204" pitchFamily="34" charset="0"/>
              </a:rPr>
              <a:t>:</a:t>
            </a:r>
          </a:p>
          <a:p>
            <a:pPr algn="ctr"/>
            <a:endParaRPr lang="en-US" sz="2400" b="1" dirty="0">
              <a:solidFill>
                <a:srgbClr val="0070C0"/>
              </a:solidFill>
              <a:latin typeface="Franklin Gothic Book" panose="020B0503020102020204" pitchFamily="34" charset="0"/>
            </a:endParaRPr>
          </a:p>
          <a:p>
            <a:pPr algn="ctr"/>
            <a:r>
              <a:rPr lang="en-US" sz="2000" b="1" dirty="0" smtClean="0">
                <a:solidFill>
                  <a:srgbClr val="0070C0"/>
                </a:solidFill>
                <a:latin typeface="Franklin Gothic Book" panose="020B0503020102020204" pitchFamily="34" charset="0"/>
              </a:rPr>
              <a:t>Mr. </a:t>
            </a:r>
            <a:r>
              <a:rPr lang="en-US" sz="2000" b="1" dirty="0" err="1" smtClean="0">
                <a:solidFill>
                  <a:srgbClr val="0070C0"/>
                </a:solidFill>
                <a:latin typeface="Franklin Gothic Book" panose="020B0503020102020204" pitchFamily="34" charset="0"/>
              </a:rPr>
              <a:t>Anand</a:t>
            </a:r>
            <a:r>
              <a:rPr lang="en-US" sz="2000" b="1" dirty="0" smtClean="0">
                <a:solidFill>
                  <a:srgbClr val="0070C0"/>
                </a:solidFill>
                <a:latin typeface="Franklin Gothic Book" panose="020B0503020102020204" pitchFamily="34" charset="0"/>
              </a:rPr>
              <a:t> Prakash Gupta</a:t>
            </a:r>
          </a:p>
          <a:p>
            <a:pPr algn="ctr"/>
            <a:r>
              <a:rPr lang="en-US" sz="2000" b="1" dirty="0" smtClean="0">
                <a:solidFill>
                  <a:srgbClr val="0070C0"/>
                </a:solidFill>
                <a:latin typeface="Franklin Gothic Book" panose="020B0503020102020204" pitchFamily="34" charset="0"/>
              </a:rPr>
              <a:t>Asst. Professor</a:t>
            </a:r>
          </a:p>
          <a:p>
            <a:pPr algn="ctr"/>
            <a:r>
              <a:rPr lang="en-US" sz="2000" b="1" dirty="0" smtClean="0">
                <a:solidFill>
                  <a:srgbClr val="0070C0"/>
                </a:solidFill>
                <a:latin typeface="Franklin Gothic Book" panose="020B0503020102020204" pitchFamily="34" charset="0"/>
              </a:rPr>
              <a:t>Department of Computer Science &amp; Applications</a:t>
            </a:r>
          </a:p>
          <a:p>
            <a:pPr algn="ctr"/>
            <a:endParaRPr lang="en-US" sz="2400" b="1" dirty="0">
              <a:solidFill>
                <a:srgbClr val="0070C0"/>
              </a:solidFill>
              <a:latin typeface="Franklin Gothic Book" panose="020B0503020102020204" pitchFamily="34" charset="0"/>
            </a:endParaRPr>
          </a:p>
          <a:p>
            <a:pPr algn="ctr"/>
            <a:endParaRPr lang="en-US" dirty="0">
              <a:solidFill>
                <a:srgbClr val="0070C0"/>
              </a:solidFill>
              <a:latin typeface="Franklin Gothic Book" panose="020B0503020102020204" pitchFamily="34" charset="0"/>
            </a:endParaRPr>
          </a:p>
          <a:p>
            <a:pPr algn="ctr"/>
            <a:endParaRPr lang="en-US" dirty="0">
              <a:solidFill>
                <a:srgbClr val="0070C0"/>
              </a:solidFill>
            </a:endParaRPr>
          </a:p>
          <a:p>
            <a:pPr algn="ctr"/>
            <a:endParaRPr lang="en-US" dirty="0">
              <a:solidFill>
                <a:srgbClr val="0070C0"/>
              </a:solidFill>
            </a:endParaRPr>
          </a:p>
          <a:p>
            <a:pPr algn="ctr"/>
            <a:r>
              <a:rPr lang="en-US" dirty="0">
                <a:solidFill>
                  <a:srgbClr val="0070C0"/>
                </a:solidFill>
                <a:latin typeface="Franklin Gothic Book" panose="020B0503020102020204" pitchFamily="34" charset="0"/>
              </a:rPr>
              <a:t>        </a:t>
            </a:r>
            <a:endParaRPr lang="en-US" sz="2400" b="1" dirty="0">
              <a:solidFill>
                <a:srgbClr val="0070C0"/>
              </a:solidFill>
            </a:endParaRPr>
          </a:p>
        </p:txBody>
      </p:sp>
    </p:spTree>
    <p:extLst>
      <p:ext uri="{BB962C8B-B14F-4D97-AF65-F5344CB8AC3E}">
        <p14:creationId xmlns:p14="http://schemas.microsoft.com/office/powerpoint/2010/main" val="3779212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820" y="115909"/>
            <a:ext cx="11745532" cy="7786747"/>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References-</a:t>
            </a:r>
            <a:endParaRPr lang="en-IN" dirty="0" smtClean="0"/>
          </a:p>
          <a:p>
            <a:endParaRPr lang="en-IN" dirty="0" smtClean="0"/>
          </a:p>
          <a:p>
            <a:endParaRPr lang="en-IN" dirty="0" smtClean="0"/>
          </a:p>
          <a:p>
            <a:r>
              <a:rPr lang="en-US" sz="2400" dirty="0">
                <a:solidFill>
                  <a:srgbClr val="0070C0"/>
                </a:solidFill>
                <a:latin typeface="+mj-lt"/>
              </a:rPr>
              <a:t>I</a:t>
            </a:r>
            <a:r>
              <a:rPr lang="en-US" sz="2400" dirty="0" smtClean="0">
                <a:solidFill>
                  <a:srgbClr val="0070C0"/>
                </a:solidFill>
                <a:latin typeface="+mj-lt"/>
              </a:rPr>
              <a:t> referred </a:t>
            </a:r>
            <a:r>
              <a:rPr lang="en-US" sz="2400" dirty="0">
                <a:solidFill>
                  <a:srgbClr val="0070C0"/>
                </a:solidFill>
                <a:latin typeface="+mj-lt"/>
              </a:rPr>
              <a:t>to the following resources</a:t>
            </a:r>
            <a:r>
              <a:rPr lang="en-US" sz="2400" dirty="0" smtClean="0">
                <a:solidFill>
                  <a:srgbClr val="0070C0"/>
                </a:solidFill>
                <a:latin typeface="+mj-lt"/>
              </a:rPr>
              <a:t>: </a:t>
            </a:r>
          </a:p>
          <a:p>
            <a:endParaRPr lang="en-GB" sz="2400" u="sng" dirty="0"/>
          </a:p>
          <a:p>
            <a:pPr marL="342900" lvl="0" indent="-342900">
              <a:buFont typeface="Wingdings" panose="05000000000000000000" pitchFamily="2" charset="2"/>
              <a:buChar char="ü"/>
            </a:pPr>
            <a:r>
              <a:rPr lang="en-US" sz="2400" dirty="0">
                <a:solidFill>
                  <a:srgbClr val="0070C0"/>
                </a:solidFill>
              </a:rPr>
              <a:t>Course for Full-Stack Development on </a:t>
            </a:r>
            <a:r>
              <a:rPr lang="en-US" sz="2400" dirty="0" err="1" smtClean="0">
                <a:solidFill>
                  <a:srgbClr val="0070C0"/>
                </a:solidFill>
              </a:rPr>
              <a:t>Udemy</a:t>
            </a:r>
            <a:endParaRPr lang="en-IN" sz="2400" u="sng" dirty="0">
              <a:solidFill>
                <a:srgbClr val="0070C0"/>
              </a:solidFill>
            </a:endParaRPr>
          </a:p>
          <a:p>
            <a:r>
              <a:rPr lang="en-IN" sz="2400" dirty="0">
                <a:solidFill>
                  <a:srgbClr val="0070C0"/>
                </a:solidFill>
              </a:rPr>
              <a:t> </a:t>
            </a:r>
            <a:r>
              <a:rPr lang="en-IN" sz="2400" dirty="0" smtClean="0">
                <a:solidFill>
                  <a:srgbClr val="0070C0"/>
                </a:solidFill>
              </a:rPr>
              <a:t>   </a:t>
            </a:r>
            <a:r>
              <a:rPr lang="en-US" sz="2400" dirty="0" smtClean="0">
                <a:solidFill>
                  <a:srgbClr val="0070C0"/>
                </a:solidFill>
              </a:rPr>
              <a:t>Course Name</a:t>
            </a:r>
            <a:r>
              <a:rPr lang="en-US" sz="2400" dirty="0">
                <a:solidFill>
                  <a:srgbClr val="0070C0"/>
                </a:solidFill>
              </a:rPr>
              <a:t>: The Complete 2020 Web Development </a:t>
            </a:r>
            <a:r>
              <a:rPr lang="en-US" sz="2400" dirty="0" err="1" smtClean="0">
                <a:solidFill>
                  <a:srgbClr val="0070C0"/>
                </a:solidFill>
              </a:rPr>
              <a:t>Bootcamp</a:t>
            </a:r>
            <a:endParaRPr lang="en-IN" sz="2400" dirty="0">
              <a:solidFill>
                <a:srgbClr val="0070C0"/>
              </a:solidFill>
            </a:endParaRPr>
          </a:p>
          <a:p>
            <a:r>
              <a:rPr lang="en-IN" sz="2400" dirty="0">
                <a:solidFill>
                  <a:srgbClr val="0070C0"/>
                </a:solidFill>
              </a:rPr>
              <a:t> </a:t>
            </a:r>
            <a:r>
              <a:rPr lang="en-IN" sz="2400" dirty="0" smtClean="0">
                <a:solidFill>
                  <a:srgbClr val="0070C0"/>
                </a:solidFill>
              </a:rPr>
              <a:t>       </a:t>
            </a:r>
            <a:r>
              <a:rPr lang="en-US" sz="2400" dirty="0" smtClean="0">
                <a:solidFill>
                  <a:srgbClr val="0070C0"/>
                </a:solidFill>
              </a:rPr>
              <a:t>Link:</a:t>
            </a:r>
            <a:r>
              <a:rPr lang="en-IN" sz="1900" b="1" u="sng" dirty="0" smtClean="0">
                <a:solidFill>
                  <a:srgbClr val="00B0F0"/>
                </a:solidFill>
                <a:hlinkClick r:id="rId2"/>
              </a:rPr>
              <a:t>https</a:t>
            </a:r>
            <a:r>
              <a:rPr lang="en-IN" sz="1900" b="1" u="sng" dirty="0">
                <a:solidFill>
                  <a:srgbClr val="00B0F0"/>
                </a:solidFill>
                <a:hlinkClick r:id="rId2"/>
              </a:rPr>
              <a:t>://www.udemy.com/course/the-complete-web-development-bootcamp</a:t>
            </a:r>
            <a:r>
              <a:rPr lang="en-IN" sz="2000" b="1" u="sng" dirty="0">
                <a:solidFill>
                  <a:srgbClr val="00B0F0"/>
                </a:solidFill>
                <a:hlinkClick r:id="rId2"/>
              </a:rPr>
              <a:t>/</a:t>
            </a:r>
            <a:r>
              <a:rPr lang="en-US" sz="2400" dirty="0" smtClean="0">
                <a:solidFill>
                  <a:srgbClr val="0070C0"/>
                </a:solidFill>
              </a:rPr>
              <a:t>	</a:t>
            </a:r>
          </a:p>
          <a:p>
            <a:r>
              <a:rPr lang="en-US" sz="2400" dirty="0">
                <a:solidFill>
                  <a:srgbClr val="0070C0"/>
                </a:solidFill>
              </a:rPr>
              <a:t> </a:t>
            </a:r>
            <a:r>
              <a:rPr lang="en-US" sz="2400" dirty="0" smtClean="0">
                <a:solidFill>
                  <a:srgbClr val="0070C0"/>
                </a:solidFill>
              </a:rPr>
              <a:t>       Attended </a:t>
            </a:r>
            <a:r>
              <a:rPr lang="en-US" sz="2400" dirty="0">
                <a:solidFill>
                  <a:srgbClr val="0070C0"/>
                </a:solidFill>
              </a:rPr>
              <a:t>By: </a:t>
            </a:r>
            <a:r>
              <a:rPr lang="en-US" sz="2400" u="heavy" dirty="0" err="1">
                <a:solidFill>
                  <a:srgbClr val="0070C0"/>
                </a:solidFill>
              </a:rPr>
              <a:t>Pratibha</a:t>
            </a:r>
            <a:r>
              <a:rPr lang="en-US" sz="2400" u="heavy" dirty="0">
                <a:solidFill>
                  <a:srgbClr val="0070C0"/>
                </a:solidFill>
              </a:rPr>
              <a:t> </a:t>
            </a:r>
            <a:r>
              <a:rPr lang="en-US" sz="2400" u="heavy" dirty="0" smtClean="0">
                <a:solidFill>
                  <a:srgbClr val="0070C0"/>
                </a:solidFill>
              </a:rPr>
              <a:t>Dixit</a:t>
            </a:r>
          </a:p>
          <a:p>
            <a:endParaRPr lang="en-US" sz="2400" u="heavy" dirty="0">
              <a:solidFill>
                <a:srgbClr val="0070C0"/>
              </a:solidFill>
            </a:endParaRPr>
          </a:p>
          <a:p>
            <a:pPr marL="285750" lvl="0" indent="-285750">
              <a:buFont typeface="Wingdings" panose="05000000000000000000" pitchFamily="2" charset="2"/>
              <a:buChar char="ü"/>
            </a:pPr>
            <a:r>
              <a:rPr lang="en-US" sz="2400" dirty="0">
                <a:solidFill>
                  <a:srgbClr val="0070C0"/>
                </a:solidFill>
              </a:rPr>
              <a:t>Google Search</a:t>
            </a:r>
            <a:endParaRPr lang="en-IN" sz="2400" dirty="0">
              <a:solidFill>
                <a:srgbClr val="0070C0"/>
              </a:solidFill>
            </a:endParaRPr>
          </a:p>
          <a:p>
            <a:endParaRPr lang="en-IN" sz="2400" dirty="0">
              <a:solidFill>
                <a:srgbClr val="0070C0"/>
              </a:solidFill>
            </a:endParaRPr>
          </a:p>
          <a:p>
            <a:pPr marL="285750" indent="-285750">
              <a:buFont typeface="Wingdings" panose="05000000000000000000" pitchFamily="2" charset="2"/>
              <a:buChar char="ü"/>
            </a:pPr>
            <a:r>
              <a:rPr lang="en-IN" sz="2400" dirty="0">
                <a:solidFill>
                  <a:srgbClr val="0070C0"/>
                </a:solidFill>
              </a:rPr>
              <a:t>Our ongoing Full-Stack lectures and lab assignments</a:t>
            </a:r>
          </a:p>
          <a:p>
            <a:endParaRPr lang="en-IN" sz="2400" dirty="0">
              <a:solidFill>
                <a:srgbClr val="0070C0"/>
              </a:solidFill>
            </a:endParaRPr>
          </a:p>
          <a:p>
            <a:pPr marL="285750" lvl="0" indent="-285750">
              <a:buFont typeface="Wingdings" panose="05000000000000000000" pitchFamily="2" charset="2"/>
              <a:buChar char="ü"/>
            </a:pPr>
            <a:r>
              <a:rPr lang="en-IN" sz="2400" dirty="0">
                <a:solidFill>
                  <a:srgbClr val="0070C0"/>
                </a:solidFill>
              </a:rPr>
              <a:t>Website for Web-development: </a:t>
            </a:r>
            <a:r>
              <a:rPr lang="en-US" sz="2400" u="sng" dirty="0">
                <a:solidFill>
                  <a:srgbClr val="0070C0"/>
                </a:solidFill>
                <a:hlinkClick r:id="rId3"/>
              </a:rPr>
              <a:t>https://www.beta-labs.in/</a:t>
            </a:r>
            <a:endParaRPr lang="en-IN" sz="2400" dirty="0">
              <a:solidFill>
                <a:srgbClr val="0070C0"/>
              </a:solidFill>
            </a:endParaRPr>
          </a:p>
          <a:p>
            <a:endParaRPr lang="en-IN" sz="2400" dirty="0">
              <a:solidFill>
                <a:srgbClr val="0070C0"/>
              </a:solidFill>
            </a:endParaRPr>
          </a:p>
          <a:p>
            <a:pPr marL="285750" indent="-285750">
              <a:buFont typeface="Wingdings" panose="05000000000000000000" pitchFamily="2" charset="2"/>
              <a:buChar char="ü"/>
            </a:pPr>
            <a:r>
              <a:rPr lang="en-IN" sz="2400" dirty="0" smtClean="0">
                <a:solidFill>
                  <a:srgbClr val="0070C0"/>
                </a:solidFill>
              </a:rPr>
              <a:t>Various YouTube </a:t>
            </a:r>
            <a:r>
              <a:rPr lang="en-IN" sz="2400" dirty="0">
                <a:solidFill>
                  <a:srgbClr val="0070C0"/>
                </a:solidFill>
              </a:rPr>
              <a:t>videos</a:t>
            </a:r>
          </a:p>
          <a:p>
            <a:endParaRPr lang="en-IN" sz="2400" dirty="0"/>
          </a:p>
          <a:p>
            <a:endParaRPr lang="en-IN" sz="2400" dirty="0" smtClean="0">
              <a:latin typeface="+mj-lt"/>
            </a:endParaRPr>
          </a:p>
          <a:p>
            <a:endParaRPr lang="en-IN" dirty="0"/>
          </a:p>
        </p:txBody>
      </p:sp>
    </p:spTree>
    <p:extLst>
      <p:ext uri="{BB962C8B-B14F-4D97-AF65-F5344CB8AC3E}">
        <p14:creationId xmlns:p14="http://schemas.microsoft.com/office/powerpoint/2010/main" val="3964911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3346" y="2266682"/>
            <a:ext cx="6671256" cy="1446550"/>
          </a:xfrm>
          <a:prstGeom prst="rect">
            <a:avLst/>
          </a:prstGeom>
          <a:noFill/>
        </p:spPr>
        <p:txBody>
          <a:bodyPr wrap="square" rtlCol="0">
            <a:spAutoFit/>
          </a:bodyPr>
          <a:lstStyle/>
          <a:p>
            <a:r>
              <a:rPr lang="en-IN" sz="8800" u="sng" dirty="0" smtClean="0">
                <a:solidFill>
                  <a:srgbClr val="00B0F0"/>
                </a:solidFill>
                <a:latin typeface="Algerian" panose="04020705040A02060702" pitchFamily="82" charset="0"/>
              </a:rPr>
              <a:t>THANK YOU</a:t>
            </a:r>
            <a:endParaRPr lang="en-IN" sz="8800" u="sng"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2383628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0321" y="206063"/>
            <a:ext cx="4829577" cy="830997"/>
          </a:xfrm>
          <a:prstGeom prst="rect">
            <a:avLst/>
          </a:prstGeom>
          <a:noFill/>
        </p:spPr>
        <p:txBody>
          <a:bodyPr wrap="square" rtlCol="0">
            <a:spAutoFit/>
          </a:bodyPr>
          <a:lstStyle/>
          <a:p>
            <a:pPr algn="ctr"/>
            <a:r>
              <a:rPr lang="en-IN" sz="4800" b="1" u="sng" dirty="0" smtClean="0">
                <a:ln w="22225">
                  <a:solidFill>
                    <a:schemeClr val="accent2"/>
                  </a:solidFill>
                  <a:prstDash val="solid"/>
                </a:ln>
                <a:solidFill>
                  <a:schemeClr val="accent2">
                    <a:lumMod val="40000"/>
                    <a:lumOff val="60000"/>
                  </a:schemeClr>
                </a:solidFill>
                <a:latin typeface="+mj-lt"/>
              </a:rPr>
              <a:t>CERTIFICATES</a:t>
            </a:r>
            <a:endParaRPr lang="en-IN" sz="4800" b="1" u="sng" dirty="0">
              <a:latin typeface="+mj-lt"/>
            </a:endParaRPr>
          </a:p>
        </p:txBody>
      </p:sp>
      <p:sp>
        <p:nvSpPr>
          <p:cNvPr id="2" name="TextBox 1"/>
          <p:cNvSpPr txBox="1"/>
          <p:nvPr/>
        </p:nvSpPr>
        <p:spPr>
          <a:xfrm>
            <a:off x="785613" y="1187141"/>
            <a:ext cx="7920507" cy="461665"/>
          </a:xfrm>
          <a:prstGeom prst="rect">
            <a:avLst/>
          </a:prstGeom>
          <a:noFill/>
        </p:spPr>
        <p:txBody>
          <a:bodyPr wrap="square" rtlCol="0">
            <a:spAutoFit/>
          </a:bodyPr>
          <a:lstStyle/>
          <a:p>
            <a:r>
              <a:rPr lang="en-IN" sz="2400" dirty="0" smtClean="0">
                <a:solidFill>
                  <a:srgbClr val="0070C0"/>
                </a:solidFill>
              </a:rPr>
              <a:t>Certificate of the Course attended by </a:t>
            </a:r>
            <a:r>
              <a:rPr lang="en-IN" sz="2400" dirty="0" err="1" smtClean="0">
                <a:solidFill>
                  <a:srgbClr val="0070C0"/>
                </a:solidFill>
              </a:rPr>
              <a:t>Pratibha</a:t>
            </a:r>
            <a:r>
              <a:rPr lang="en-IN" sz="2400" dirty="0" smtClean="0">
                <a:solidFill>
                  <a:srgbClr val="0070C0"/>
                </a:solidFill>
              </a:rPr>
              <a:t> Dixit:</a:t>
            </a:r>
            <a:endParaRPr lang="en-IN" sz="2400" dirty="0">
              <a:solidFill>
                <a:srgbClr val="0070C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3" y="1648807"/>
            <a:ext cx="9920807" cy="4932298"/>
          </a:xfrm>
          <a:prstGeom prst="rect">
            <a:avLst/>
          </a:prstGeom>
        </p:spPr>
      </p:pic>
    </p:spTree>
    <p:extLst>
      <p:ext uri="{BB962C8B-B14F-4D97-AF65-F5344CB8AC3E}">
        <p14:creationId xmlns:p14="http://schemas.microsoft.com/office/powerpoint/2010/main" val="2333998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186" y="1584101"/>
            <a:ext cx="9955369" cy="2585323"/>
          </a:xfrm>
          <a:prstGeom prst="rect">
            <a:avLst/>
          </a:prstGeom>
          <a:noFill/>
        </p:spPr>
        <p:txBody>
          <a:bodyPr wrap="square" rtlCol="0">
            <a:spAutoFit/>
          </a:bodyPr>
          <a:lstStyle/>
          <a:p>
            <a:pPr algn="ctr"/>
            <a:r>
              <a:rPr lang="en-IN" sz="5400" u="sng" dirty="0" smtClean="0">
                <a:solidFill>
                  <a:srgbClr val="0070C0"/>
                </a:solidFill>
                <a:latin typeface="Algerian" panose="04020705040A02060702" pitchFamily="82" charset="0"/>
              </a:rPr>
              <a:t>PROJECT</a:t>
            </a:r>
          </a:p>
          <a:p>
            <a:pPr algn="ctr"/>
            <a:endParaRPr lang="en-IN" sz="5400" dirty="0" smtClean="0">
              <a:latin typeface="Algerian" panose="04020705040A02060702" pitchFamily="82" charset="0"/>
            </a:endParaRPr>
          </a:p>
          <a:p>
            <a:pPr algn="ctr"/>
            <a:r>
              <a:rPr lang="en-IN" sz="5400" b="1" u="sng" dirty="0" smtClean="0">
                <a:ln w="22225">
                  <a:solidFill>
                    <a:schemeClr val="accent2"/>
                  </a:solidFill>
                  <a:prstDash val="solid"/>
                </a:ln>
                <a:solidFill>
                  <a:schemeClr val="accent2">
                    <a:lumMod val="40000"/>
                    <a:lumOff val="60000"/>
                  </a:schemeClr>
                </a:solidFill>
                <a:latin typeface="Algerian" panose="04020705040A02060702" pitchFamily="82" charset="0"/>
              </a:rPr>
              <a:t>E-SHOPPERS</a:t>
            </a:r>
            <a:endParaRPr lang="en-IN" sz="5400" b="1" u="sng" dirty="0">
              <a:ln w="22225">
                <a:solidFill>
                  <a:schemeClr val="accent2"/>
                </a:solidFill>
                <a:prstDash val="solid"/>
              </a:ln>
              <a:solidFill>
                <a:schemeClr val="accent2">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779718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307" y="579550"/>
            <a:ext cx="8564451" cy="5755422"/>
          </a:xfrm>
          <a:prstGeom prst="rect">
            <a:avLst/>
          </a:prstGeom>
          <a:noFill/>
        </p:spPr>
        <p:txBody>
          <a:bodyPr wrap="square" rtlCol="0">
            <a:spAutoFit/>
          </a:bodyPr>
          <a:lstStyle/>
          <a:p>
            <a:r>
              <a:rPr lang="en-US" sz="4400" b="1" u="sng" dirty="0" smtClean="0">
                <a:solidFill>
                  <a:srgbClr val="0070C0"/>
                </a:solidFill>
                <a:latin typeface="Franklin Gothic Book" panose="020B0503020102020204" pitchFamily="34" charset="0"/>
              </a:rPr>
              <a:t>Introduction</a:t>
            </a:r>
            <a:r>
              <a:rPr lang="en-US" sz="2800" dirty="0">
                <a:solidFill>
                  <a:srgbClr val="0070C0"/>
                </a:solidFill>
                <a:latin typeface="Franklin Gothic Book" panose="020B0503020102020204" pitchFamily="34" charset="0"/>
              </a:rPr>
              <a:t>-</a:t>
            </a:r>
            <a:endParaRPr lang="en-US" sz="2800" dirty="0" smtClean="0">
              <a:solidFill>
                <a:srgbClr val="0070C0"/>
              </a:solidFill>
              <a:latin typeface="Franklin Gothic Book" panose="020B0503020102020204" pitchFamily="34" charset="0"/>
            </a:endParaRPr>
          </a:p>
          <a:p>
            <a:endParaRPr lang="en-US" sz="2800" dirty="0" smtClean="0">
              <a:solidFill>
                <a:srgbClr val="0070C0"/>
              </a:solidFill>
              <a:latin typeface="Franklin Gothic Book" panose="020B0503020102020204" pitchFamily="34" charset="0"/>
            </a:endParaRPr>
          </a:p>
          <a:p>
            <a:endParaRPr lang="en-US" sz="2800" dirty="0">
              <a:solidFill>
                <a:srgbClr val="0070C0"/>
              </a:solidFill>
              <a:latin typeface="Franklin Gothic Book" panose="020B0503020102020204" pitchFamily="34" charset="0"/>
            </a:endParaRPr>
          </a:p>
          <a:p>
            <a:pPr marL="457200" indent="-457200" algn="just">
              <a:buFont typeface="Wingdings" panose="05000000000000000000" pitchFamily="2" charset="2"/>
              <a:buChar char="ü"/>
            </a:pPr>
            <a:r>
              <a:rPr lang="en-IN" sz="2400" dirty="0" smtClean="0">
                <a:solidFill>
                  <a:srgbClr val="0070C0"/>
                </a:solidFill>
              </a:rPr>
              <a:t>“E-Shoppers” is a web-based project which is made for remote shopping or shopping through Internet.</a:t>
            </a:r>
            <a:endParaRPr lang="en-IN" sz="2400" dirty="0" smtClean="0">
              <a:solidFill>
                <a:srgbClr val="0070C0"/>
              </a:solidFill>
            </a:endParaRPr>
          </a:p>
          <a:p>
            <a:pPr algn="just"/>
            <a:endParaRPr lang="en-US" sz="2400" dirty="0" smtClean="0">
              <a:solidFill>
                <a:srgbClr val="0070C0"/>
              </a:solidFill>
              <a:latin typeface="+mj-lt"/>
            </a:endParaRPr>
          </a:p>
          <a:p>
            <a:pPr marL="457200" indent="-457200" algn="just">
              <a:buFont typeface="Wingdings" panose="05000000000000000000" pitchFamily="2" charset="2"/>
              <a:buChar char="ü"/>
            </a:pPr>
            <a:r>
              <a:rPr lang="en-US" sz="2400" dirty="0" smtClean="0">
                <a:solidFill>
                  <a:srgbClr val="0070C0"/>
                </a:solidFill>
                <a:latin typeface="+mj-lt"/>
              </a:rPr>
              <a:t>Since the rise of large internet-based e-commerce sites, the growth of online shopping has been exponential, with a huge increase in the number of consumers choosing to buy online rather than in-store.</a:t>
            </a:r>
          </a:p>
          <a:p>
            <a:pPr algn="just"/>
            <a:endParaRPr lang="en-US" sz="2400" dirty="0" smtClean="0">
              <a:solidFill>
                <a:srgbClr val="0070C0"/>
              </a:solidFill>
              <a:latin typeface="+mj-lt"/>
            </a:endParaRPr>
          </a:p>
          <a:p>
            <a:pPr marL="457200" indent="-457200" algn="just">
              <a:buFont typeface="Wingdings" panose="05000000000000000000" pitchFamily="2" charset="2"/>
              <a:buChar char="ü"/>
            </a:pPr>
            <a:r>
              <a:rPr lang="en-US" sz="2400" dirty="0" smtClean="0">
                <a:solidFill>
                  <a:srgbClr val="0070C0"/>
                </a:solidFill>
                <a:latin typeface="+mj-lt"/>
              </a:rPr>
              <a:t>Even brands which no longer exist n the high street are often available online.</a:t>
            </a:r>
            <a:endParaRPr lang="en-US" sz="2400" dirty="0" smtClean="0">
              <a:solidFill>
                <a:srgbClr val="0070C0"/>
              </a:solidFill>
              <a:latin typeface="+mj-lt"/>
            </a:endParaRPr>
          </a:p>
          <a:p>
            <a:endParaRPr lang="en-IN" sz="2800" dirty="0">
              <a:solidFill>
                <a:srgbClr val="0070C0"/>
              </a:solidFill>
              <a:latin typeface="Franklin Gothic Book" panose="020B0503020102020204" pitchFamily="34" charset="0"/>
            </a:endParaRPr>
          </a:p>
        </p:txBody>
      </p:sp>
    </p:spTree>
    <p:extLst>
      <p:ext uri="{BB962C8B-B14F-4D97-AF65-F5344CB8AC3E}">
        <p14:creationId xmlns:p14="http://schemas.microsoft.com/office/powerpoint/2010/main" val="523705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789" y="-36195"/>
            <a:ext cx="9775065" cy="6894195"/>
          </a:xfrm>
          <a:prstGeom prst="rect">
            <a:avLst/>
          </a:prstGeom>
          <a:noFill/>
        </p:spPr>
        <p:txBody>
          <a:bodyPr wrap="square" rtlCol="0">
            <a:spAutoFit/>
          </a:bodyPr>
          <a:lstStyle/>
          <a:p>
            <a:pPr lvl="1"/>
            <a:endParaRPr lang="en-IN" b="1" dirty="0"/>
          </a:p>
          <a:p>
            <a:r>
              <a:rPr lang="en-US" sz="4400" b="1" u="sng" dirty="0" smtClean="0">
                <a:solidFill>
                  <a:srgbClr val="0070C0"/>
                </a:solidFill>
                <a:latin typeface="Franklin Gothic Book" panose="020B0503020102020204" pitchFamily="34" charset="0"/>
              </a:rPr>
              <a:t>Synopsis-</a:t>
            </a:r>
          </a:p>
          <a:p>
            <a:endParaRPr lang="en-US" sz="4400" b="1" u="sng" dirty="0" smtClean="0">
              <a:solidFill>
                <a:srgbClr val="0070C0"/>
              </a:solidFill>
              <a:latin typeface="Franklin Gothic Book" panose="020B0503020102020204" pitchFamily="34" charset="0"/>
            </a:endParaRPr>
          </a:p>
          <a:p>
            <a:pPr marL="342900" indent="-342900" algn="just">
              <a:buFont typeface="Wingdings" panose="05000000000000000000" pitchFamily="2" charset="2"/>
              <a:buChar char="v"/>
            </a:pPr>
            <a:r>
              <a:rPr lang="en-IN" sz="2400" dirty="0" smtClean="0">
                <a:solidFill>
                  <a:srgbClr val="0070C0"/>
                </a:solidFill>
              </a:rPr>
              <a:t>The world is fast evolving, and so is everything that resides in it. The market system of the world today is no exception to this evolution.</a:t>
            </a:r>
            <a:endParaRPr lang="en-US" sz="2400" dirty="0" smtClean="0">
              <a:solidFill>
                <a:srgbClr val="0070C0"/>
              </a:solidFill>
              <a:latin typeface="+mj-lt"/>
            </a:endParaRPr>
          </a:p>
          <a:p>
            <a:pPr algn="just"/>
            <a:endParaRPr lang="en-US" sz="2400" dirty="0">
              <a:solidFill>
                <a:srgbClr val="0070C0"/>
              </a:solidFill>
              <a:latin typeface="+mj-lt"/>
            </a:endParaRPr>
          </a:p>
          <a:p>
            <a:pPr marL="342900" indent="-342900" algn="just">
              <a:buFont typeface="Wingdings" panose="05000000000000000000" pitchFamily="2" charset="2"/>
              <a:buChar char="v"/>
            </a:pPr>
            <a:r>
              <a:rPr lang="en-IN" sz="2400" dirty="0" smtClean="0">
                <a:solidFill>
                  <a:srgbClr val="0070C0"/>
                </a:solidFill>
              </a:rPr>
              <a:t>Lots </a:t>
            </a:r>
            <a:r>
              <a:rPr lang="en-IN" sz="2400" dirty="0">
                <a:solidFill>
                  <a:srgbClr val="0070C0"/>
                </a:solidFill>
              </a:rPr>
              <a:t>of businesses and trade stores now take their online presence seriously. The reason is not far-fetched; this is because most people now prefer to purchase their goods and services online rather than entering someone’s store to shop.</a:t>
            </a:r>
          </a:p>
          <a:p>
            <a:pPr algn="just"/>
            <a:endParaRPr lang="en-US" sz="2400" dirty="0" smtClean="0">
              <a:solidFill>
                <a:srgbClr val="0070C0"/>
              </a:solidFill>
              <a:latin typeface="+mj-lt"/>
            </a:endParaRPr>
          </a:p>
          <a:p>
            <a:pPr marL="342900" indent="-342900" algn="just">
              <a:buFont typeface="Wingdings" panose="05000000000000000000" pitchFamily="2" charset="2"/>
              <a:buChar char="v"/>
            </a:pPr>
            <a:r>
              <a:rPr lang="en-IN" sz="2400" dirty="0" smtClean="0">
                <a:solidFill>
                  <a:srgbClr val="0070C0"/>
                </a:solidFill>
              </a:rPr>
              <a:t>Now </a:t>
            </a:r>
            <a:r>
              <a:rPr lang="en-IN" sz="2400" dirty="0">
                <a:solidFill>
                  <a:srgbClr val="0070C0"/>
                </a:solidFill>
              </a:rPr>
              <a:t>a day’s we can place the order for anything from our home. There is no need to go the shop of the things we want. The order can be placed online through Internet. The payment, the confirmation of purchasing; we can do everything we want. Now we can think that how the days have been changed with time. </a:t>
            </a:r>
            <a:endParaRPr lang="en-IN" sz="2400" dirty="0">
              <a:solidFill>
                <a:srgbClr val="0070C0"/>
              </a:solidFill>
              <a:latin typeface="+mj-lt"/>
            </a:endParaRPr>
          </a:p>
        </p:txBody>
      </p:sp>
    </p:spTree>
    <p:extLst>
      <p:ext uri="{BB962C8B-B14F-4D97-AF65-F5344CB8AC3E}">
        <p14:creationId xmlns:p14="http://schemas.microsoft.com/office/powerpoint/2010/main" val="1549378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1256134" cy="6771084"/>
          </a:xfrm>
          <a:prstGeom prst="rect">
            <a:avLst/>
          </a:prstGeom>
          <a:noFill/>
        </p:spPr>
        <p:txBody>
          <a:bodyPr wrap="square" rtlCol="0">
            <a:spAutoFit/>
          </a:bodyPr>
          <a:lstStyle/>
          <a:p>
            <a:r>
              <a:rPr lang="en-IN" sz="4400" b="1" u="sng" dirty="0" smtClean="0">
                <a:solidFill>
                  <a:srgbClr val="0070C0"/>
                </a:solidFill>
                <a:latin typeface="Franklin Gothic Book" panose="020B0503020102020204" pitchFamily="34" charset="0"/>
              </a:rPr>
              <a:t>Technologies Used-</a:t>
            </a:r>
            <a:endParaRPr lang="en-IN" b="1" u="sng" dirty="0" smtClean="0">
              <a:solidFill>
                <a:srgbClr val="0070C0"/>
              </a:solidFill>
              <a:latin typeface="Franklin Gothic Book" panose="020B0503020102020204" pitchFamily="34" charset="0"/>
            </a:endParaRPr>
          </a:p>
          <a:p>
            <a:endParaRPr lang="en-IN" b="1" u="sng" dirty="0" smtClean="0">
              <a:solidFill>
                <a:srgbClr val="0070C0"/>
              </a:solidFill>
              <a:latin typeface="Franklin Gothic Book" panose="020B0503020102020204" pitchFamily="34" charset="0"/>
            </a:endParaRPr>
          </a:p>
          <a:p>
            <a:pPr marL="457200" indent="-457200" algn="just">
              <a:buFont typeface="Wingdings" panose="05000000000000000000" pitchFamily="2" charset="2"/>
              <a:buChar char="v"/>
            </a:pPr>
            <a:r>
              <a:rPr lang="en-IN" sz="2800" b="1" u="sng" dirty="0" smtClean="0">
                <a:solidFill>
                  <a:srgbClr val="0070C0"/>
                </a:solidFill>
              </a:rPr>
              <a:t>PHP</a:t>
            </a:r>
            <a:r>
              <a:rPr lang="en-IN" sz="2800" dirty="0" smtClean="0">
                <a:solidFill>
                  <a:srgbClr val="0070C0"/>
                </a:solidFill>
                <a:sym typeface="Wingdings" panose="05000000000000000000" pitchFamily="2" charset="2"/>
              </a:rPr>
              <a:t>: </a:t>
            </a:r>
            <a:r>
              <a:rPr lang="en-US" sz="2400" dirty="0" smtClean="0">
                <a:solidFill>
                  <a:srgbClr val="0070C0"/>
                </a:solidFill>
              </a:rPr>
              <a:t>PHP</a:t>
            </a:r>
            <a:r>
              <a:rPr lang="en-US" sz="2400" dirty="0">
                <a:solidFill>
                  <a:srgbClr val="0070C0"/>
                </a:solidFill>
              </a:rPr>
              <a:t> is a recursive acronym for "PHP: </a:t>
            </a:r>
            <a:r>
              <a:rPr lang="en-US" sz="2400" dirty="0" smtClean="0">
                <a:solidFill>
                  <a:srgbClr val="0070C0"/>
                </a:solidFill>
              </a:rPr>
              <a:t>Hypertext Preprocessor</a:t>
            </a:r>
            <a:r>
              <a:rPr lang="en-US" sz="2400" dirty="0">
                <a:solidFill>
                  <a:srgbClr val="0070C0"/>
                </a:solidFill>
              </a:rPr>
              <a:t>". PHP is a </a:t>
            </a:r>
            <a:r>
              <a:rPr lang="en-US" sz="2400" dirty="0" smtClean="0">
                <a:solidFill>
                  <a:srgbClr val="0070C0"/>
                </a:solidFill>
              </a:rPr>
              <a:t>server </a:t>
            </a:r>
            <a:r>
              <a:rPr lang="en-US" sz="2400" dirty="0">
                <a:solidFill>
                  <a:srgbClr val="0070C0"/>
                </a:solidFill>
              </a:rPr>
              <a:t>side scripting language that is </a:t>
            </a:r>
            <a:r>
              <a:rPr lang="en-US" sz="2400" dirty="0" smtClean="0">
                <a:solidFill>
                  <a:srgbClr val="0070C0"/>
                </a:solidFill>
              </a:rPr>
              <a:t>embedded </a:t>
            </a:r>
            <a:r>
              <a:rPr lang="en-US" sz="2400" dirty="0">
                <a:solidFill>
                  <a:srgbClr val="0070C0"/>
                </a:solidFill>
              </a:rPr>
              <a:t>in HTML. It is used to </a:t>
            </a:r>
            <a:r>
              <a:rPr lang="en-US" sz="2400" dirty="0" smtClean="0">
                <a:solidFill>
                  <a:srgbClr val="0070C0"/>
                </a:solidFill>
              </a:rPr>
              <a:t>manage </a:t>
            </a:r>
            <a:r>
              <a:rPr lang="en-US" sz="2400" dirty="0">
                <a:solidFill>
                  <a:srgbClr val="0070C0"/>
                </a:solidFill>
              </a:rPr>
              <a:t>dynamic </a:t>
            </a:r>
            <a:r>
              <a:rPr lang="en-US" sz="2400" dirty="0" smtClean="0">
                <a:solidFill>
                  <a:srgbClr val="0070C0"/>
                </a:solidFill>
              </a:rPr>
              <a:t>content, databases</a:t>
            </a:r>
            <a:r>
              <a:rPr lang="en-US" sz="2400" dirty="0">
                <a:solidFill>
                  <a:srgbClr val="0070C0"/>
                </a:solidFill>
              </a:rPr>
              <a:t>, session tracking, even build </a:t>
            </a:r>
            <a:r>
              <a:rPr lang="en-US" sz="2400" dirty="0" smtClean="0">
                <a:solidFill>
                  <a:srgbClr val="0070C0"/>
                </a:solidFill>
              </a:rPr>
              <a:t>entire </a:t>
            </a:r>
            <a:r>
              <a:rPr lang="en-US" sz="2400" dirty="0">
                <a:solidFill>
                  <a:srgbClr val="0070C0"/>
                </a:solidFill>
              </a:rPr>
              <a:t>e-commerce sites</a:t>
            </a:r>
            <a:r>
              <a:rPr lang="en-US" sz="2400" dirty="0" smtClean="0">
                <a:solidFill>
                  <a:srgbClr val="0070C0"/>
                </a:solidFill>
              </a:rPr>
              <a:t>.</a:t>
            </a:r>
          </a:p>
          <a:p>
            <a:pPr marL="742950" indent="-742950" algn="just">
              <a:buFont typeface="Wingdings" panose="05000000000000000000" pitchFamily="2" charset="2"/>
              <a:buChar char="v"/>
            </a:pPr>
            <a:endParaRPr lang="en-IN" sz="1200" u="sng" dirty="0" smtClean="0">
              <a:solidFill>
                <a:srgbClr val="0070C0"/>
              </a:solidFill>
            </a:endParaRPr>
          </a:p>
          <a:p>
            <a:pPr marL="742950" indent="-742950" algn="just">
              <a:buFont typeface="Wingdings" panose="05000000000000000000" pitchFamily="2" charset="2"/>
              <a:buChar char="v"/>
            </a:pPr>
            <a:endParaRPr lang="en-IN" sz="1200" u="sng" dirty="0" smtClean="0">
              <a:solidFill>
                <a:srgbClr val="0070C0"/>
              </a:solidFill>
            </a:endParaRPr>
          </a:p>
          <a:p>
            <a:pPr marL="457200" indent="-457200" algn="just">
              <a:buFont typeface="Wingdings" panose="05000000000000000000" pitchFamily="2" charset="2"/>
              <a:buChar char="v"/>
            </a:pPr>
            <a:r>
              <a:rPr lang="en-IN" sz="2800" b="1" u="sng" dirty="0" smtClean="0">
                <a:solidFill>
                  <a:srgbClr val="0070C0"/>
                </a:solidFill>
              </a:rPr>
              <a:t>JavaScript</a:t>
            </a:r>
            <a:r>
              <a:rPr lang="en-IN" sz="2800" b="1" dirty="0" smtClean="0">
                <a:solidFill>
                  <a:srgbClr val="0070C0"/>
                </a:solidFill>
              </a:rPr>
              <a:t>:- </a:t>
            </a:r>
            <a:r>
              <a:rPr lang="en-US" sz="2400" dirty="0">
                <a:solidFill>
                  <a:srgbClr val="0070C0"/>
                </a:solidFill>
              </a:rPr>
              <a:t>JavaScript is a text-based programming language used both on the client-side and server-side that allows you to make web pages interactive. Where HTML and CSS are languages that give structure and style to web pages, JavaScript gives web pages interactive elements that engage a user</a:t>
            </a:r>
            <a:r>
              <a:rPr lang="en-US" sz="2400" dirty="0" smtClean="0">
                <a:solidFill>
                  <a:srgbClr val="0070C0"/>
                </a:solidFill>
              </a:rPr>
              <a:t>.</a:t>
            </a:r>
          </a:p>
          <a:p>
            <a:pPr marL="742950" indent="-742950" algn="just">
              <a:buFont typeface="Wingdings" panose="05000000000000000000" pitchFamily="2" charset="2"/>
              <a:buChar char="v"/>
            </a:pPr>
            <a:endParaRPr lang="en-IN" sz="1200" u="sng" dirty="0" smtClean="0">
              <a:solidFill>
                <a:srgbClr val="0070C0"/>
              </a:solidFill>
            </a:endParaRPr>
          </a:p>
          <a:p>
            <a:pPr marL="742950" indent="-742950" algn="just">
              <a:buFont typeface="Wingdings" panose="05000000000000000000" pitchFamily="2" charset="2"/>
              <a:buChar char="v"/>
            </a:pPr>
            <a:endParaRPr lang="en-IN" sz="1200" u="sng" dirty="0" smtClean="0">
              <a:solidFill>
                <a:srgbClr val="0070C0"/>
              </a:solidFill>
            </a:endParaRPr>
          </a:p>
          <a:p>
            <a:pPr marL="457200" indent="-457200" algn="just">
              <a:buFont typeface="Wingdings" panose="05000000000000000000" pitchFamily="2" charset="2"/>
              <a:buChar char="v"/>
            </a:pPr>
            <a:r>
              <a:rPr lang="en-IN" sz="2800" b="1" u="sng" dirty="0" smtClean="0">
                <a:solidFill>
                  <a:srgbClr val="0070C0"/>
                </a:solidFill>
              </a:rPr>
              <a:t>Apache</a:t>
            </a:r>
            <a:r>
              <a:rPr lang="en-IN" sz="2400" b="1" dirty="0" smtClean="0">
                <a:solidFill>
                  <a:srgbClr val="0070C0"/>
                </a:solidFill>
              </a:rPr>
              <a:t>: </a:t>
            </a:r>
            <a:r>
              <a:rPr lang="en-US" sz="2400" b="1" dirty="0">
                <a:solidFill>
                  <a:srgbClr val="0070C0"/>
                </a:solidFill>
              </a:rPr>
              <a:t>Apache</a:t>
            </a:r>
            <a:r>
              <a:rPr lang="en-US" sz="2400" dirty="0">
                <a:solidFill>
                  <a:srgbClr val="0070C0"/>
                </a:solidFill>
              </a:rPr>
              <a:t> HTTP </a:t>
            </a:r>
            <a:r>
              <a:rPr lang="en-US" sz="2400" b="1" dirty="0">
                <a:solidFill>
                  <a:srgbClr val="0070C0"/>
                </a:solidFill>
              </a:rPr>
              <a:t>Server</a:t>
            </a:r>
            <a:r>
              <a:rPr lang="en-US" sz="2400" dirty="0">
                <a:solidFill>
                  <a:srgbClr val="0070C0"/>
                </a:solidFill>
              </a:rPr>
              <a:t> is a free and open-source </a:t>
            </a:r>
            <a:r>
              <a:rPr lang="en-US" sz="2400" b="1" dirty="0">
                <a:solidFill>
                  <a:srgbClr val="0070C0"/>
                </a:solidFill>
              </a:rPr>
              <a:t>web server</a:t>
            </a:r>
            <a:r>
              <a:rPr lang="en-US" sz="2400" dirty="0">
                <a:solidFill>
                  <a:srgbClr val="0070C0"/>
                </a:solidFill>
              </a:rPr>
              <a:t> that delivers </a:t>
            </a:r>
            <a:r>
              <a:rPr lang="en-US" sz="2400" b="1" dirty="0">
                <a:solidFill>
                  <a:srgbClr val="0070C0"/>
                </a:solidFill>
              </a:rPr>
              <a:t>web</a:t>
            </a:r>
            <a:r>
              <a:rPr lang="en-US" sz="2400" dirty="0">
                <a:solidFill>
                  <a:srgbClr val="0070C0"/>
                </a:solidFill>
              </a:rPr>
              <a:t> content through the internet. It is commonly referred to as </a:t>
            </a:r>
            <a:r>
              <a:rPr lang="en-US" sz="2400" b="1" dirty="0">
                <a:solidFill>
                  <a:srgbClr val="0070C0"/>
                </a:solidFill>
              </a:rPr>
              <a:t>Apache</a:t>
            </a:r>
            <a:r>
              <a:rPr lang="en-US" sz="2400" dirty="0">
                <a:solidFill>
                  <a:srgbClr val="0070C0"/>
                </a:solidFill>
              </a:rPr>
              <a:t> and after development, it quickly became the most popular HTTP client on the </a:t>
            </a:r>
            <a:r>
              <a:rPr lang="en-US" sz="2400" b="1" dirty="0">
                <a:solidFill>
                  <a:srgbClr val="0070C0"/>
                </a:solidFill>
              </a:rPr>
              <a:t>web</a:t>
            </a:r>
            <a:r>
              <a:rPr lang="en-US" sz="2400" dirty="0" smtClean="0">
                <a:solidFill>
                  <a:srgbClr val="0070C0"/>
                </a:solidFill>
              </a:rPr>
              <a:t>.</a:t>
            </a:r>
            <a:endParaRPr lang="en-IN" sz="2400" b="1" u="sng" dirty="0" smtClean="0">
              <a:solidFill>
                <a:srgbClr val="0070C0"/>
              </a:solidFill>
            </a:endParaRPr>
          </a:p>
        </p:txBody>
      </p:sp>
    </p:spTree>
    <p:extLst>
      <p:ext uri="{BB962C8B-B14F-4D97-AF65-F5344CB8AC3E}">
        <p14:creationId xmlns:p14="http://schemas.microsoft.com/office/powerpoint/2010/main" val="477722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456" y="618186"/>
            <a:ext cx="10264462" cy="6093976"/>
          </a:xfrm>
          <a:prstGeom prst="rect">
            <a:avLst/>
          </a:prstGeom>
          <a:noFill/>
        </p:spPr>
        <p:txBody>
          <a:bodyPr wrap="square" rtlCol="0">
            <a:spAutoFit/>
          </a:bodyPr>
          <a:lstStyle/>
          <a:p>
            <a:pPr marL="285750" indent="-285750" algn="just">
              <a:buFont typeface="Wingdings" panose="05000000000000000000" pitchFamily="2" charset="2"/>
              <a:buChar char="v"/>
            </a:pPr>
            <a:r>
              <a:rPr lang="en-IN" sz="2800" b="1" u="sng" dirty="0" smtClean="0">
                <a:solidFill>
                  <a:srgbClr val="0070C0"/>
                </a:solidFill>
              </a:rPr>
              <a:t>SQL Server</a:t>
            </a:r>
            <a:r>
              <a:rPr lang="en-IN" sz="2800" b="1" dirty="0" smtClean="0">
                <a:solidFill>
                  <a:srgbClr val="0070C0"/>
                </a:solidFill>
              </a:rPr>
              <a:t>: </a:t>
            </a:r>
            <a:r>
              <a:rPr lang="en-US" sz="2400" dirty="0">
                <a:solidFill>
                  <a:srgbClr val="0070C0"/>
                </a:solidFill>
              </a:rPr>
              <a:t>The SQL Server is a relational database management system from Microsoft. The system is designed and built is to manage and store information. The system supports various business intelligence operations, analytics operations, and transaction processing</a:t>
            </a:r>
            <a:r>
              <a:rPr lang="en-US" sz="2400" dirty="0" smtClean="0">
                <a:solidFill>
                  <a:srgbClr val="0070C0"/>
                </a:solidFill>
              </a:rPr>
              <a:t>.</a:t>
            </a:r>
          </a:p>
          <a:p>
            <a:pPr marL="285750" indent="-285750" algn="just">
              <a:buFont typeface="Wingdings" panose="05000000000000000000" pitchFamily="2" charset="2"/>
              <a:buChar char="v"/>
            </a:pPr>
            <a:endParaRPr lang="en-IN" sz="1200" u="sng" dirty="0" smtClean="0">
              <a:solidFill>
                <a:srgbClr val="0070C0"/>
              </a:solidFill>
            </a:endParaRPr>
          </a:p>
          <a:p>
            <a:pPr marL="285750" indent="-285750" algn="just">
              <a:buFont typeface="Wingdings" panose="05000000000000000000" pitchFamily="2" charset="2"/>
              <a:buChar char="v"/>
            </a:pPr>
            <a:endParaRPr lang="en-IN" sz="1200" u="sng" dirty="0" smtClean="0">
              <a:solidFill>
                <a:srgbClr val="0070C0"/>
              </a:solidFill>
            </a:endParaRPr>
          </a:p>
          <a:p>
            <a:pPr marL="285750" indent="-285750" algn="just">
              <a:buFont typeface="Wingdings" panose="05000000000000000000" pitchFamily="2" charset="2"/>
              <a:buChar char="v"/>
            </a:pPr>
            <a:r>
              <a:rPr lang="en-IN" sz="2800" b="1" u="sng" dirty="0" smtClean="0">
                <a:solidFill>
                  <a:srgbClr val="0070C0"/>
                </a:solidFill>
              </a:rPr>
              <a:t>CSS</a:t>
            </a:r>
            <a:r>
              <a:rPr lang="en-IN" sz="2800" b="1" dirty="0" smtClean="0">
                <a:solidFill>
                  <a:srgbClr val="0070C0"/>
                </a:solidFill>
              </a:rPr>
              <a:t>: </a:t>
            </a:r>
            <a:r>
              <a:rPr lang="en-US" sz="2400" dirty="0" smtClean="0">
                <a:solidFill>
                  <a:srgbClr val="0070C0"/>
                </a:solidFill>
              </a:rPr>
              <a:t>CSS </a:t>
            </a:r>
            <a:r>
              <a:rPr lang="en-US" sz="2400" dirty="0">
                <a:solidFill>
                  <a:srgbClr val="0070C0"/>
                </a:solidFill>
              </a:rPr>
              <a:t>is used to define styles for your web pages, including the design, layout and variations in display for different devices and screen sizes</a:t>
            </a:r>
            <a:r>
              <a:rPr lang="en-US" sz="2400" dirty="0" smtClean="0">
                <a:solidFill>
                  <a:srgbClr val="0070C0"/>
                </a:solidFill>
              </a:rPr>
              <a:t>.</a:t>
            </a:r>
          </a:p>
          <a:p>
            <a:pPr marL="285750" indent="-285750" algn="just">
              <a:buFont typeface="Wingdings" panose="05000000000000000000" pitchFamily="2" charset="2"/>
              <a:buChar char="v"/>
            </a:pPr>
            <a:endParaRPr lang="en-IN" sz="1200" b="1" u="sng" dirty="0" smtClean="0">
              <a:solidFill>
                <a:srgbClr val="0070C0"/>
              </a:solidFill>
            </a:endParaRPr>
          </a:p>
          <a:p>
            <a:pPr marL="285750" indent="-285750" algn="just">
              <a:buFont typeface="Wingdings" panose="05000000000000000000" pitchFamily="2" charset="2"/>
              <a:buChar char="v"/>
            </a:pPr>
            <a:endParaRPr lang="en-IN" sz="1200" b="1" u="sng" dirty="0">
              <a:solidFill>
                <a:srgbClr val="0070C0"/>
              </a:solidFill>
            </a:endParaRPr>
          </a:p>
          <a:p>
            <a:pPr marL="285750" indent="-285750" algn="just">
              <a:buFont typeface="Wingdings" panose="05000000000000000000" pitchFamily="2" charset="2"/>
              <a:buChar char="v"/>
            </a:pPr>
            <a:r>
              <a:rPr lang="en-IN" sz="2800" b="1" u="sng" dirty="0" smtClean="0">
                <a:solidFill>
                  <a:srgbClr val="0070C0"/>
                </a:solidFill>
              </a:rPr>
              <a:t>Bootstrap</a:t>
            </a:r>
            <a:r>
              <a:rPr lang="en-IN" sz="2800" b="1" dirty="0" smtClean="0">
                <a:solidFill>
                  <a:srgbClr val="0070C0"/>
                </a:solidFill>
              </a:rPr>
              <a:t>: </a:t>
            </a:r>
            <a:r>
              <a:rPr lang="en-US" sz="2400" dirty="0">
                <a:solidFill>
                  <a:srgbClr val="0070C0"/>
                </a:solidFill>
              </a:rPr>
              <a:t>Bootstrap is a potent front-end framework used to create modern websites and web apps. It's open-source and free to use, yet features numerous HTML and CSS templates for UI interface elements such as buttons and forms. Bootstrap also supports </a:t>
            </a:r>
            <a:r>
              <a:rPr lang="en-US" sz="2400" b="1" dirty="0">
                <a:solidFill>
                  <a:srgbClr val="0070C0"/>
                </a:solidFill>
              </a:rPr>
              <a:t>JavaScript</a:t>
            </a:r>
            <a:r>
              <a:rPr lang="en-US" sz="2400" dirty="0">
                <a:solidFill>
                  <a:srgbClr val="0070C0"/>
                </a:solidFill>
              </a:rPr>
              <a:t> extensions.</a:t>
            </a:r>
            <a:endParaRPr lang="en-IN" sz="2400" b="1" dirty="0">
              <a:solidFill>
                <a:srgbClr val="0070C0"/>
              </a:solidFill>
            </a:endParaRPr>
          </a:p>
          <a:p>
            <a:r>
              <a:rPr lang="en-IN" dirty="0" smtClean="0"/>
              <a:t> </a:t>
            </a:r>
            <a:endParaRPr lang="en-IN" dirty="0"/>
          </a:p>
        </p:txBody>
      </p:sp>
    </p:spTree>
    <p:extLst>
      <p:ext uri="{BB962C8B-B14F-4D97-AF65-F5344CB8AC3E}">
        <p14:creationId xmlns:p14="http://schemas.microsoft.com/office/powerpoint/2010/main" val="3232276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3336" y="115911"/>
            <a:ext cx="9517487" cy="6001643"/>
          </a:xfrm>
          <a:prstGeom prst="rect">
            <a:avLst/>
          </a:prstGeom>
          <a:noFill/>
        </p:spPr>
        <p:txBody>
          <a:bodyPr wrap="square" rtlCol="0">
            <a:spAutoFit/>
          </a:bodyPr>
          <a:lstStyle/>
          <a:p>
            <a:pPr lvl="1"/>
            <a:endParaRPr lang="en-IN" b="1" dirty="0"/>
          </a:p>
          <a:p>
            <a:r>
              <a:rPr lang="en-US" sz="4400" b="1" u="sng" dirty="0" smtClean="0">
                <a:solidFill>
                  <a:srgbClr val="0070C0"/>
                </a:solidFill>
                <a:latin typeface="Franklin Gothic Book" panose="020B0503020102020204" pitchFamily="34" charset="0"/>
              </a:rPr>
              <a:t>Aim of this project-</a:t>
            </a:r>
          </a:p>
          <a:p>
            <a:endParaRPr lang="en-US" sz="1600" b="1" u="sng" dirty="0" smtClean="0">
              <a:solidFill>
                <a:srgbClr val="0070C0"/>
              </a:solidFill>
              <a:latin typeface="Franklin Gothic Book" panose="020B0503020102020204" pitchFamily="34" charset="0"/>
            </a:endParaRPr>
          </a:p>
          <a:p>
            <a:endParaRPr lang="en-US" dirty="0" smtClean="0"/>
          </a:p>
          <a:p>
            <a:pPr marL="342900" indent="-342900" algn="just">
              <a:buFont typeface="Wingdings" panose="05000000000000000000" pitchFamily="2" charset="2"/>
              <a:buChar char="Ø"/>
            </a:pPr>
            <a:r>
              <a:rPr lang="en-IN" sz="2400" dirty="0">
                <a:solidFill>
                  <a:srgbClr val="0070C0"/>
                </a:solidFill>
              </a:rPr>
              <a:t>T</a:t>
            </a:r>
            <a:r>
              <a:rPr lang="en-IN" sz="2400" dirty="0" smtClean="0">
                <a:solidFill>
                  <a:srgbClr val="0070C0"/>
                </a:solidFill>
              </a:rPr>
              <a:t>his </a:t>
            </a:r>
            <a:r>
              <a:rPr lang="en-IN" sz="2400" dirty="0">
                <a:solidFill>
                  <a:srgbClr val="0070C0"/>
                </a:solidFill>
              </a:rPr>
              <a:t>GUI based automated system a user want to purchase something then it only a mouse click away to purchase these products. </a:t>
            </a:r>
            <a:endParaRPr lang="en-IN" sz="2400" dirty="0" smtClean="0">
              <a:solidFill>
                <a:srgbClr val="0070C0"/>
              </a:solidFill>
            </a:endParaRPr>
          </a:p>
          <a:p>
            <a:pPr marL="342900" indent="-342900" algn="just">
              <a:buFont typeface="Wingdings" panose="05000000000000000000" pitchFamily="2" charset="2"/>
              <a:buChar char="Ø"/>
            </a:pPr>
            <a:endParaRPr lang="en-US" sz="2400" dirty="0">
              <a:solidFill>
                <a:srgbClr val="0070C0"/>
              </a:solidFill>
              <a:latin typeface="+mj-lt"/>
            </a:endParaRPr>
          </a:p>
          <a:p>
            <a:pPr marL="342900" indent="-342900" algn="just">
              <a:buFont typeface="Wingdings" panose="05000000000000000000" pitchFamily="2" charset="2"/>
              <a:buChar char="Ø"/>
            </a:pPr>
            <a:r>
              <a:rPr lang="en-IN" sz="2400" dirty="0">
                <a:solidFill>
                  <a:srgbClr val="0070C0"/>
                </a:solidFill>
              </a:rPr>
              <a:t>The e-commerce is mainly useful for who haven’t time to go shopping or for comfortably to the customers. Those are just entered into this website and bought they want at any time they can visit the web-site. Customer will choose different items like mobile, laptops, etc. This website is based on this </a:t>
            </a:r>
            <a:r>
              <a:rPr lang="en-IN" sz="2400" dirty="0" smtClean="0">
                <a:solidFill>
                  <a:srgbClr val="0070C0"/>
                </a:solidFill>
              </a:rPr>
              <a:t>formal.</a:t>
            </a:r>
          </a:p>
          <a:p>
            <a:pPr marL="342900" indent="-342900" algn="just">
              <a:buFont typeface="Wingdings" panose="05000000000000000000" pitchFamily="2" charset="2"/>
              <a:buChar char="Ø"/>
            </a:pPr>
            <a:endParaRPr lang="en-US" sz="2400" dirty="0">
              <a:solidFill>
                <a:srgbClr val="0070C0"/>
              </a:solidFill>
              <a:latin typeface="+mj-lt"/>
            </a:endParaRPr>
          </a:p>
          <a:p>
            <a:pPr marL="342900" indent="-342900" algn="just">
              <a:buFont typeface="Wingdings" panose="05000000000000000000" pitchFamily="2" charset="2"/>
              <a:buChar char="Ø"/>
            </a:pPr>
            <a:r>
              <a:rPr lang="en-IN" sz="2400" dirty="0">
                <a:solidFill>
                  <a:srgbClr val="0070C0"/>
                </a:solidFill>
              </a:rPr>
              <a:t>This site gives all the information about the e-shopping to provide better </a:t>
            </a:r>
            <a:r>
              <a:rPr lang="en-IN" sz="2400" dirty="0" smtClean="0">
                <a:solidFill>
                  <a:srgbClr val="0070C0"/>
                </a:solidFill>
              </a:rPr>
              <a:t>service.</a:t>
            </a:r>
            <a:endParaRPr lang="en-IN" sz="2400" dirty="0">
              <a:solidFill>
                <a:srgbClr val="0070C0"/>
              </a:solidFill>
              <a:latin typeface="+mj-lt"/>
            </a:endParaRPr>
          </a:p>
        </p:txBody>
      </p:sp>
    </p:spTree>
    <p:extLst>
      <p:ext uri="{BB962C8B-B14F-4D97-AF65-F5344CB8AC3E}">
        <p14:creationId xmlns:p14="http://schemas.microsoft.com/office/powerpoint/2010/main" val="2355405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514</TotalTime>
  <Words>600</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Franklin Gothic Book</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50</cp:revision>
  <dcterms:created xsi:type="dcterms:W3CDTF">2020-09-04T20:45:45Z</dcterms:created>
  <dcterms:modified xsi:type="dcterms:W3CDTF">2021-04-14T17:59:22Z</dcterms:modified>
</cp:coreProperties>
</file>