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92" r:id="rId3"/>
    <p:sldId id="257" r:id="rId4"/>
    <p:sldId id="295" r:id="rId5"/>
    <p:sldId id="260" r:id="rId6"/>
    <p:sldId id="261" r:id="rId7"/>
    <p:sldId id="262" r:id="rId8"/>
    <p:sldId id="311" r:id="rId9"/>
    <p:sldId id="312" r:id="rId10"/>
    <p:sldId id="268" r:id="rId11"/>
    <p:sldId id="264" r:id="rId12"/>
    <p:sldId id="265" r:id="rId13"/>
    <p:sldId id="269" r:id="rId14"/>
    <p:sldId id="273" r:id="rId15"/>
    <p:sldId id="266" r:id="rId16"/>
    <p:sldId id="290" r:id="rId17"/>
    <p:sldId id="276" r:id="rId18"/>
    <p:sldId id="310" r:id="rId19"/>
    <p:sldId id="26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8047790-91F6-4413-ADB5-88C4A1129441}" type="datetimeFigureOut">
              <a:rPr lang="en-IN" smtClean="0"/>
              <a:t>09-12-2020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5CA40C-D02D-4CBB-9ACC-F5273C31512E}" type="slidenum">
              <a:rPr lang="en-IN" smtClean="0"/>
              <a:t>‹#›</a:t>
            </a:fld>
            <a:endParaRPr lang="en-IN"/>
          </a:p>
        </p:txBody>
      </p:sp>
    </p:spTree>
    <p:extLst>
      <p:ext uri="{BB962C8B-B14F-4D97-AF65-F5344CB8AC3E}">
        <p14:creationId xmlns:p14="http://schemas.microsoft.com/office/powerpoint/2010/main" val="1322032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047790-91F6-4413-ADB5-88C4A1129441}" type="datetimeFigureOut">
              <a:rPr lang="en-IN" smtClean="0"/>
              <a:t>09-12-2020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5CA40C-D02D-4CBB-9ACC-F5273C31512E}" type="slidenum">
              <a:rPr lang="en-IN" smtClean="0"/>
              <a:t>‹#›</a:t>
            </a:fld>
            <a:endParaRPr lang="en-IN"/>
          </a:p>
        </p:txBody>
      </p:sp>
    </p:spTree>
    <p:extLst>
      <p:ext uri="{BB962C8B-B14F-4D97-AF65-F5344CB8AC3E}">
        <p14:creationId xmlns:p14="http://schemas.microsoft.com/office/powerpoint/2010/main" val="2349580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047790-91F6-4413-ADB5-88C4A1129441}" type="datetimeFigureOut">
              <a:rPr lang="en-IN" smtClean="0"/>
              <a:t>09-12-2020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5CA40C-D02D-4CBB-9ACC-F5273C31512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122597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047790-91F6-4413-ADB5-88C4A1129441}" type="datetimeFigureOut">
              <a:rPr lang="en-IN" smtClean="0"/>
              <a:t>09-12-2020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5CA40C-D02D-4CBB-9ACC-F5273C31512E}" type="slidenum">
              <a:rPr lang="en-IN" smtClean="0"/>
              <a:t>‹#›</a:t>
            </a:fld>
            <a:endParaRPr lang="en-IN"/>
          </a:p>
        </p:txBody>
      </p:sp>
    </p:spTree>
    <p:extLst>
      <p:ext uri="{BB962C8B-B14F-4D97-AF65-F5344CB8AC3E}">
        <p14:creationId xmlns:p14="http://schemas.microsoft.com/office/powerpoint/2010/main" val="10378543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047790-91F6-4413-ADB5-88C4A1129441}" type="datetimeFigureOut">
              <a:rPr lang="en-IN" smtClean="0"/>
              <a:t>09-12-2020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5CA40C-D02D-4CBB-9ACC-F5273C31512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84197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047790-91F6-4413-ADB5-88C4A1129441}" type="datetimeFigureOut">
              <a:rPr lang="en-IN" smtClean="0"/>
              <a:t>09-12-2020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5CA40C-D02D-4CBB-9ACC-F5273C31512E}" type="slidenum">
              <a:rPr lang="en-IN" smtClean="0"/>
              <a:t>‹#›</a:t>
            </a:fld>
            <a:endParaRPr lang="en-IN"/>
          </a:p>
        </p:txBody>
      </p:sp>
    </p:spTree>
    <p:extLst>
      <p:ext uri="{BB962C8B-B14F-4D97-AF65-F5344CB8AC3E}">
        <p14:creationId xmlns:p14="http://schemas.microsoft.com/office/powerpoint/2010/main" val="20589145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047790-91F6-4413-ADB5-88C4A1129441}" type="datetimeFigureOut">
              <a:rPr lang="en-IN" smtClean="0"/>
              <a:t>09-12-2020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5CA40C-D02D-4CBB-9ACC-F5273C31512E}" type="slidenum">
              <a:rPr lang="en-IN" smtClean="0"/>
              <a:t>‹#›</a:t>
            </a:fld>
            <a:endParaRPr lang="en-IN"/>
          </a:p>
        </p:txBody>
      </p:sp>
    </p:spTree>
    <p:extLst>
      <p:ext uri="{BB962C8B-B14F-4D97-AF65-F5344CB8AC3E}">
        <p14:creationId xmlns:p14="http://schemas.microsoft.com/office/powerpoint/2010/main" val="2277623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047790-91F6-4413-ADB5-88C4A1129441}" type="datetimeFigureOut">
              <a:rPr lang="en-IN" smtClean="0"/>
              <a:t>09-12-2020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5CA40C-D02D-4CBB-9ACC-F5273C31512E}" type="slidenum">
              <a:rPr lang="en-IN" smtClean="0"/>
              <a:t>‹#›</a:t>
            </a:fld>
            <a:endParaRPr lang="en-IN"/>
          </a:p>
        </p:txBody>
      </p:sp>
    </p:spTree>
    <p:extLst>
      <p:ext uri="{BB962C8B-B14F-4D97-AF65-F5344CB8AC3E}">
        <p14:creationId xmlns:p14="http://schemas.microsoft.com/office/powerpoint/2010/main" val="3071744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047790-91F6-4413-ADB5-88C4A1129441}" type="datetimeFigureOut">
              <a:rPr lang="en-IN" smtClean="0"/>
              <a:t>09-12-2020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5CA40C-D02D-4CBB-9ACC-F5273C31512E}" type="slidenum">
              <a:rPr lang="en-IN" smtClean="0"/>
              <a:t>‹#›</a:t>
            </a:fld>
            <a:endParaRPr lang="en-IN"/>
          </a:p>
        </p:txBody>
      </p:sp>
    </p:spTree>
    <p:extLst>
      <p:ext uri="{BB962C8B-B14F-4D97-AF65-F5344CB8AC3E}">
        <p14:creationId xmlns:p14="http://schemas.microsoft.com/office/powerpoint/2010/main" val="2459285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047790-91F6-4413-ADB5-88C4A1129441}" type="datetimeFigureOut">
              <a:rPr lang="en-IN" smtClean="0"/>
              <a:t>09-12-2020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5CA40C-D02D-4CBB-9ACC-F5273C31512E}" type="slidenum">
              <a:rPr lang="en-IN" smtClean="0"/>
              <a:t>‹#›</a:t>
            </a:fld>
            <a:endParaRPr lang="en-IN"/>
          </a:p>
        </p:txBody>
      </p:sp>
    </p:spTree>
    <p:extLst>
      <p:ext uri="{BB962C8B-B14F-4D97-AF65-F5344CB8AC3E}">
        <p14:creationId xmlns:p14="http://schemas.microsoft.com/office/powerpoint/2010/main" val="33201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8047790-91F6-4413-ADB5-88C4A1129441}" type="datetimeFigureOut">
              <a:rPr lang="en-IN" smtClean="0"/>
              <a:t>09-12-2020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5CA40C-D02D-4CBB-9ACC-F5273C31512E}" type="slidenum">
              <a:rPr lang="en-IN" smtClean="0"/>
              <a:t>‹#›</a:t>
            </a:fld>
            <a:endParaRPr lang="en-IN"/>
          </a:p>
        </p:txBody>
      </p:sp>
    </p:spTree>
    <p:extLst>
      <p:ext uri="{BB962C8B-B14F-4D97-AF65-F5344CB8AC3E}">
        <p14:creationId xmlns:p14="http://schemas.microsoft.com/office/powerpoint/2010/main" val="598292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8047790-91F6-4413-ADB5-88C4A1129441}" type="datetimeFigureOut">
              <a:rPr lang="en-IN" smtClean="0"/>
              <a:t>09-12-2020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5CA40C-D02D-4CBB-9ACC-F5273C31512E}" type="slidenum">
              <a:rPr lang="en-IN" smtClean="0"/>
              <a:t>‹#›</a:t>
            </a:fld>
            <a:endParaRPr lang="en-IN"/>
          </a:p>
        </p:txBody>
      </p:sp>
    </p:spTree>
    <p:extLst>
      <p:ext uri="{BB962C8B-B14F-4D97-AF65-F5344CB8AC3E}">
        <p14:creationId xmlns:p14="http://schemas.microsoft.com/office/powerpoint/2010/main" val="1676006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8047790-91F6-4413-ADB5-88C4A1129441}" type="datetimeFigureOut">
              <a:rPr lang="en-IN" smtClean="0"/>
              <a:t>09-12-2020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5CA40C-D02D-4CBB-9ACC-F5273C31512E}" type="slidenum">
              <a:rPr lang="en-IN" smtClean="0"/>
              <a:t>‹#›</a:t>
            </a:fld>
            <a:endParaRPr lang="en-IN"/>
          </a:p>
        </p:txBody>
      </p:sp>
    </p:spTree>
    <p:extLst>
      <p:ext uri="{BB962C8B-B14F-4D97-AF65-F5344CB8AC3E}">
        <p14:creationId xmlns:p14="http://schemas.microsoft.com/office/powerpoint/2010/main" val="1710305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047790-91F6-4413-ADB5-88C4A1129441}" type="datetimeFigureOut">
              <a:rPr lang="en-IN" smtClean="0"/>
              <a:t>09-12-2020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45CA40C-D02D-4CBB-9ACC-F5273C31512E}" type="slidenum">
              <a:rPr lang="en-IN" smtClean="0"/>
              <a:t>‹#›</a:t>
            </a:fld>
            <a:endParaRPr lang="en-IN"/>
          </a:p>
        </p:txBody>
      </p:sp>
    </p:spTree>
    <p:extLst>
      <p:ext uri="{BB962C8B-B14F-4D97-AF65-F5344CB8AC3E}">
        <p14:creationId xmlns:p14="http://schemas.microsoft.com/office/powerpoint/2010/main" val="961635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047790-91F6-4413-ADB5-88C4A1129441}" type="datetimeFigureOut">
              <a:rPr lang="en-IN" smtClean="0"/>
              <a:t>09-12-2020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5CA40C-D02D-4CBB-9ACC-F5273C31512E}" type="slidenum">
              <a:rPr lang="en-IN" smtClean="0"/>
              <a:t>‹#›</a:t>
            </a:fld>
            <a:endParaRPr lang="en-IN"/>
          </a:p>
        </p:txBody>
      </p:sp>
    </p:spTree>
    <p:extLst>
      <p:ext uri="{BB962C8B-B14F-4D97-AF65-F5344CB8AC3E}">
        <p14:creationId xmlns:p14="http://schemas.microsoft.com/office/powerpoint/2010/main" val="2707904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5CA40C-D02D-4CBB-9ACC-F5273C31512E}" type="slidenum">
              <a:rPr lang="en-IN" smtClean="0"/>
              <a:t>‹#›</a:t>
            </a:fld>
            <a:endParaRPr lang="en-IN"/>
          </a:p>
        </p:txBody>
      </p:sp>
      <p:sp>
        <p:nvSpPr>
          <p:cNvPr id="5" name="Date Placeholder 4"/>
          <p:cNvSpPr>
            <a:spLocks noGrp="1"/>
          </p:cNvSpPr>
          <p:nvPr>
            <p:ph type="dt" sz="half" idx="10"/>
          </p:nvPr>
        </p:nvSpPr>
        <p:spPr/>
        <p:txBody>
          <a:bodyPr/>
          <a:lstStyle/>
          <a:p>
            <a:fld id="{58047790-91F6-4413-ADB5-88C4A1129441}" type="datetimeFigureOut">
              <a:rPr lang="en-IN" smtClean="0"/>
              <a:t>09-12-2020</a:t>
            </a:fld>
            <a:endParaRPr lang="en-IN"/>
          </a:p>
        </p:txBody>
      </p:sp>
    </p:spTree>
    <p:extLst>
      <p:ext uri="{BB962C8B-B14F-4D97-AF65-F5344CB8AC3E}">
        <p14:creationId xmlns:p14="http://schemas.microsoft.com/office/powerpoint/2010/main" val="124333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8047790-91F6-4413-ADB5-88C4A1129441}" type="datetimeFigureOut">
              <a:rPr lang="en-IN" smtClean="0"/>
              <a:t>09-12-2020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45CA40C-D02D-4CBB-9ACC-F5273C31512E}" type="slidenum">
              <a:rPr lang="en-IN" smtClean="0"/>
              <a:t>‹#›</a:t>
            </a:fld>
            <a:endParaRPr lang="en-IN"/>
          </a:p>
        </p:txBody>
      </p:sp>
    </p:spTree>
    <p:extLst>
      <p:ext uri="{BB962C8B-B14F-4D97-AF65-F5344CB8AC3E}">
        <p14:creationId xmlns:p14="http://schemas.microsoft.com/office/powerpoint/2010/main" val="247895166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pratibhadixit3990/Mini-Projec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udemy.com/course/web-development-masterclass-complete-certificate-course/" TargetMode="External"/><Relationship Id="rId2" Type="http://schemas.openxmlformats.org/officeDocument/2006/relationships/hyperlink" Target="https://www.udemy.com/course/the-complete-web-development-bootcamp/"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beta-labs.in/"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00387" y="219431"/>
            <a:ext cx="8319752" cy="2031325"/>
          </a:xfrm>
          <a:prstGeom prst="rect">
            <a:avLst/>
          </a:prstGeom>
          <a:noFill/>
        </p:spPr>
        <p:txBody>
          <a:bodyPr wrap="square" rtlCol="0">
            <a:spAutoFit/>
          </a:bodyPr>
          <a:lstStyle/>
          <a:p>
            <a:pPr algn="ctr"/>
            <a:r>
              <a:rPr lang="en-US" sz="4400" u="sng" dirty="0" smtClean="0">
                <a:solidFill>
                  <a:schemeClr val="accent2">
                    <a:lumMod val="75000"/>
                  </a:schemeClr>
                </a:solidFill>
                <a:latin typeface="Algerian" panose="04020705040A02060702" pitchFamily="82" charset="0"/>
              </a:rPr>
              <a:t>Mini project-I</a:t>
            </a:r>
          </a:p>
          <a:p>
            <a:pPr algn="ctr"/>
            <a:endParaRPr lang="en-US" sz="2800" u="sng" dirty="0" smtClean="0">
              <a:solidFill>
                <a:schemeClr val="accent2">
                  <a:lumMod val="75000"/>
                </a:schemeClr>
              </a:solidFill>
              <a:latin typeface="Algerian" panose="04020705040A02060702" pitchFamily="82" charset="0"/>
            </a:endParaRPr>
          </a:p>
          <a:p>
            <a:pPr algn="ctr"/>
            <a:r>
              <a:rPr lang="en-US" sz="5400" u="sng" dirty="0" smtClean="0">
                <a:solidFill>
                  <a:schemeClr val="accent2">
                    <a:lumMod val="75000"/>
                  </a:schemeClr>
                </a:solidFill>
                <a:latin typeface="Algerian" panose="04020705040A02060702" pitchFamily="82" charset="0"/>
              </a:rPr>
              <a:t>ONLINE QUIZ GENERATOR</a:t>
            </a:r>
            <a:endParaRPr lang="en-IN" sz="5400" u="sng" dirty="0">
              <a:solidFill>
                <a:schemeClr val="accent2">
                  <a:lumMod val="75000"/>
                </a:schemeClr>
              </a:solidFill>
              <a:latin typeface="Algerian" panose="04020705040A02060702" pitchFamily="82" charset="0"/>
            </a:endParaRPr>
          </a:p>
        </p:txBody>
      </p:sp>
      <p:sp>
        <p:nvSpPr>
          <p:cNvPr id="5" name="Rectangle 4"/>
          <p:cNvSpPr/>
          <p:nvPr/>
        </p:nvSpPr>
        <p:spPr>
          <a:xfrm>
            <a:off x="631065" y="1527250"/>
            <a:ext cx="9633397" cy="1477328"/>
          </a:xfrm>
          <a:prstGeom prst="rect">
            <a:avLst/>
          </a:prstGeom>
        </p:spPr>
        <p:txBody>
          <a:bodyPr wrap="square">
            <a:spAutoFit/>
          </a:bodyPr>
          <a:lstStyle/>
          <a:p>
            <a:pPr algn="ctr"/>
            <a:endParaRPr lang="en-US" dirty="0" smtClean="0">
              <a:solidFill>
                <a:srgbClr val="0070C0"/>
              </a:solidFill>
            </a:endParaRPr>
          </a:p>
          <a:p>
            <a:pPr algn="ctr"/>
            <a:endParaRPr lang="en-US" dirty="0" smtClean="0">
              <a:solidFill>
                <a:srgbClr val="0070C0"/>
              </a:solidFill>
            </a:endParaRPr>
          </a:p>
          <a:p>
            <a:pPr algn="ctr"/>
            <a:endParaRPr lang="en-US" dirty="0" smtClean="0">
              <a:solidFill>
                <a:srgbClr val="0070C0"/>
              </a:solidFill>
            </a:endParaRPr>
          </a:p>
          <a:p>
            <a:pPr algn="ctr"/>
            <a:endParaRPr lang="en-US" dirty="0" smtClean="0">
              <a:solidFill>
                <a:srgbClr val="0070C0"/>
              </a:solidFill>
            </a:endParaRPr>
          </a:p>
          <a:p>
            <a:pPr algn="ctr"/>
            <a:endParaRPr lang="en-US" dirty="0">
              <a:solidFill>
                <a:srgbClr val="0070C0"/>
              </a:solidFill>
            </a:endParaRPr>
          </a:p>
        </p:txBody>
      </p:sp>
      <p:pic>
        <p:nvPicPr>
          <p:cNvPr id="7" name="Picture 6" descr="GLA University conference - Noticebard"/>
          <p:cNvPicPr/>
          <p:nvPr/>
        </p:nvPicPr>
        <p:blipFill rotWithShape="1">
          <a:blip r:embed="rId2" cstate="print">
            <a:extLst>
              <a:ext uri="{28A0092B-C50C-407E-A947-70E740481C1C}">
                <a14:useLocalDpi xmlns:a14="http://schemas.microsoft.com/office/drawing/2010/main" val="0"/>
              </a:ext>
            </a:extLst>
          </a:blip>
          <a:srcRect t="14288" b="13740"/>
          <a:stretch/>
        </p:blipFill>
        <p:spPr bwMode="auto">
          <a:xfrm>
            <a:off x="2923502" y="2431673"/>
            <a:ext cx="5473521" cy="2253803"/>
          </a:xfrm>
          <a:prstGeom prst="rect">
            <a:avLst/>
          </a:prstGeom>
          <a:noFill/>
          <a:ln>
            <a:noFill/>
          </a:ln>
          <a:extLst>
            <a:ext uri="{53640926-AAD7-44D8-BBD7-CCE9431645EC}">
              <a14:shadowObscured xmlns:a14="http://schemas.microsoft.com/office/drawing/2010/main"/>
            </a:ext>
          </a:extLst>
        </p:spPr>
      </p:pic>
      <p:sp>
        <p:nvSpPr>
          <p:cNvPr id="2" name="TextBox 1"/>
          <p:cNvSpPr txBox="1"/>
          <p:nvPr/>
        </p:nvSpPr>
        <p:spPr>
          <a:xfrm>
            <a:off x="1207391" y="5027317"/>
            <a:ext cx="8905742" cy="1261884"/>
          </a:xfrm>
          <a:prstGeom prst="rect">
            <a:avLst/>
          </a:prstGeom>
          <a:noFill/>
        </p:spPr>
        <p:txBody>
          <a:bodyPr wrap="square" rtlCol="0">
            <a:spAutoFit/>
          </a:bodyPr>
          <a:lstStyle/>
          <a:p>
            <a:pPr algn="ctr"/>
            <a:r>
              <a:rPr lang="en-US" sz="2400" dirty="0">
                <a:solidFill>
                  <a:srgbClr val="0070C0"/>
                </a:solidFill>
                <a:latin typeface="Franklin Gothic Book" panose="020B0503020102020204" pitchFamily="34" charset="0"/>
              </a:rPr>
              <a:t>DEPARTMENT OF COMPUTER SCIENCE ENGINEERING AND APPLICATIONS</a:t>
            </a:r>
          </a:p>
          <a:p>
            <a:pPr algn="ctr"/>
            <a:r>
              <a:rPr lang="en-US" sz="2400" b="1" dirty="0">
                <a:solidFill>
                  <a:srgbClr val="0070C0"/>
                </a:solidFill>
              </a:rPr>
              <a:t>     </a:t>
            </a:r>
            <a:r>
              <a:rPr lang="en-US" sz="2800" b="1" dirty="0">
                <a:solidFill>
                  <a:srgbClr val="0070C0"/>
                </a:solidFill>
              </a:rPr>
              <a:t>Institute Of Engineering and Technology</a:t>
            </a:r>
          </a:p>
        </p:txBody>
      </p:sp>
    </p:spTree>
    <p:extLst>
      <p:ext uri="{BB962C8B-B14F-4D97-AF65-F5344CB8AC3E}">
        <p14:creationId xmlns:p14="http://schemas.microsoft.com/office/powerpoint/2010/main" val="29666221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3336" y="115911"/>
            <a:ext cx="9517487" cy="6740307"/>
          </a:xfrm>
          <a:prstGeom prst="rect">
            <a:avLst/>
          </a:prstGeom>
          <a:noFill/>
        </p:spPr>
        <p:txBody>
          <a:bodyPr wrap="square" rtlCol="0">
            <a:spAutoFit/>
          </a:bodyPr>
          <a:lstStyle/>
          <a:p>
            <a:pPr lvl="1"/>
            <a:endParaRPr lang="en-IN" b="1" dirty="0"/>
          </a:p>
          <a:p>
            <a:r>
              <a:rPr lang="en-US" sz="4400" b="1" u="sng" dirty="0" smtClean="0">
                <a:solidFill>
                  <a:srgbClr val="0070C0"/>
                </a:solidFill>
                <a:latin typeface="Franklin Gothic Book" panose="020B0503020102020204" pitchFamily="34" charset="0"/>
              </a:rPr>
              <a:t>Aim of this </a:t>
            </a:r>
            <a:r>
              <a:rPr lang="en-US" sz="4400" b="1" u="sng" dirty="0" smtClean="0">
                <a:solidFill>
                  <a:srgbClr val="0070C0"/>
                </a:solidFill>
                <a:latin typeface="Franklin Gothic Book" panose="020B0503020102020204" pitchFamily="34" charset="0"/>
              </a:rPr>
              <a:t>project-</a:t>
            </a:r>
            <a:endParaRPr lang="en-US" sz="4400" b="1" u="sng" dirty="0" smtClean="0">
              <a:solidFill>
                <a:srgbClr val="0070C0"/>
              </a:solidFill>
              <a:latin typeface="Franklin Gothic Book" panose="020B0503020102020204" pitchFamily="34" charset="0"/>
            </a:endParaRPr>
          </a:p>
          <a:p>
            <a:endParaRPr lang="en-US" sz="1600" b="1" u="sng" dirty="0" smtClean="0">
              <a:solidFill>
                <a:srgbClr val="0070C0"/>
              </a:solidFill>
              <a:latin typeface="Franklin Gothic Book" panose="020B0503020102020204" pitchFamily="34" charset="0"/>
            </a:endParaRPr>
          </a:p>
          <a:p>
            <a:endParaRPr lang="en-US" dirty="0" smtClean="0"/>
          </a:p>
          <a:p>
            <a:pPr marL="342900" indent="-342900" algn="just">
              <a:buFont typeface="Wingdings" panose="05000000000000000000" pitchFamily="2" charset="2"/>
              <a:buChar char="Ø"/>
            </a:pPr>
            <a:r>
              <a:rPr lang="en-IN" sz="2400" dirty="0">
                <a:solidFill>
                  <a:srgbClr val="0070C0"/>
                </a:solidFill>
              </a:rPr>
              <a:t>With the effective use, any Institute can use the “Online Quiz Generator” for conducting quick examinations and getting better results in less time</a:t>
            </a:r>
            <a:r>
              <a:rPr lang="en-IN" sz="2400" dirty="0" smtClean="0">
                <a:solidFill>
                  <a:srgbClr val="0070C0"/>
                </a:solidFill>
              </a:rPr>
              <a:t>.</a:t>
            </a:r>
          </a:p>
          <a:p>
            <a:pPr marL="342900" indent="-342900" algn="just">
              <a:buFont typeface="Wingdings" panose="05000000000000000000" pitchFamily="2" charset="2"/>
              <a:buChar char="Ø"/>
            </a:pPr>
            <a:endParaRPr lang="en-US" sz="2400" dirty="0">
              <a:solidFill>
                <a:srgbClr val="0070C0"/>
              </a:solidFill>
              <a:latin typeface="+mj-lt"/>
            </a:endParaRPr>
          </a:p>
          <a:p>
            <a:pPr marL="342900" indent="-342900" algn="just">
              <a:buFont typeface="Wingdings" panose="05000000000000000000" pitchFamily="2" charset="2"/>
              <a:buChar char="Ø"/>
            </a:pPr>
            <a:r>
              <a:rPr lang="en-US" sz="2400" dirty="0" smtClean="0">
                <a:solidFill>
                  <a:srgbClr val="0070C0"/>
                </a:solidFill>
                <a:latin typeface="+mj-lt"/>
              </a:rPr>
              <a:t>Apache </a:t>
            </a:r>
            <a:r>
              <a:rPr lang="en-US" sz="2400" dirty="0">
                <a:solidFill>
                  <a:srgbClr val="0070C0"/>
                </a:solidFill>
                <a:latin typeface="+mj-lt"/>
              </a:rPr>
              <a:t>Server Pages, MYSQL database used to develop this </a:t>
            </a:r>
            <a:r>
              <a:rPr lang="en-US" sz="2400" dirty="0" smtClean="0">
                <a:solidFill>
                  <a:srgbClr val="0070C0"/>
                </a:solidFill>
                <a:latin typeface="+mj-lt"/>
              </a:rPr>
              <a:t>“Online Quiz Generator” </a:t>
            </a:r>
            <a:r>
              <a:rPr lang="en-US" sz="2400" dirty="0">
                <a:solidFill>
                  <a:srgbClr val="0070C0"/>
                </a:solidFill>
                <a:latin typeface="+mj-lt"/>
              </a:rPr>
              <a:t>application where all </a:t>
            </a:r>
            <a:r>
              <a:rPr lang="en-US" sz="2400" dirty="0" smtClean="0">
                <a:solidFill>
                  <a:srgbClr val="0070C0"/>
                </a:solidFill>
                <a:latin typeface="+mj-lt"/>
              </a:rPr>
              <a:t>admins and students </a:t>
            </a:r>
            <a:r>
              <a:rPr lang="en-US" sz="2400" dirty="0">
                <a:solidFill>
                  <a:srgbClr val="0070C0"/>
                </a:solidFill>
                <a:latin typeface="+mj-lt"/>
              </a:rPr>
              <a:t>can login through the secured web page by their account login id and password. </a:t>
            </a:r>
            <a:endParaRPr lang="en-US" sz="2400" dirty="0" smtClean="0">
              <a:solidFill>
                <a:srgbClr val="0070C0"/>
              </a:solidFill>
              <a:latin typeface="+mj-lt"/>
            </a:endParaRPr>
          </a:p>
          <a:p>
            <a:pPr marL="342900" indent="-342900" algn="just">
              <a:buFont typeface="Wingdings" panose="05000000000000000000" pitchFamily="2" charset="2"/>
              <a:buChar char="Ø"/>
            </a:pPr>
            <a:endParaRPr lang="en-US" sz="2400" dirty="0">
              <a:solidFill>
                <a:srgbClr val="0070C0"/>
              </a:solidFill>
              <a:latin typeface="+mj-lt"/>
            </a:endParaRPr>
          </a:p>
          <a:p>
            <a:pPr marL="342900" indent="-342900" algn="just">
              <a:buFont typeface="Wingdings" panose="05000000000000000000" pitchFamily="2" charset="2"/>
              <a:buChar char="Ø"/>
            </a:pPr>
            <a:r>
              <a:rPr lang="en-IN" sz="2400" dirty="0">
                <a:solidFill>
                  <a:srgbClr val="0070C0"/>
                </a:solidFill>
              </a:rPr>
              <a:t>W</a:t>
            </a:r>
            <a:r>
              <a:rPr lang="en-IN" sz="2400" dirty="0" smtClean="0">
                <a:solidFill>
                  <a:srgbClr val="0070C0"/>
                </a:solidFill>
              </a:rPr>
              <a:t>e </a:t>
            </a:r>
            <a:r>
              <a:rPr lang="en-IN" sz="2400" dirty="0">
                <a:solidFill>
                  <a:srgbClr val="0070C0"/>
                </a:solidFill>
              </a:rPr>
              <a:t>have developed a Web-based online test/quiz system which can create quizzes competitively and collaboratively for students for the purpose of reducing the load required for a teacher and promoting interaction among teachers and students.</a:t>
            </a:r>
          </a:p>
          <a:p>
            <a:pPr marL="342900" indent="-342900">
              <a:buFont typeface="Wingdings" panose="05000000000000000000" pitchFamily="2" charset="2"/>
              <a:buChar char="Ø"/>
            </a:pPr>
            <a:endParaRPr lang="en-IN" sz="2400" dirty="0">
              <a:solidFill>
                <a:srgbClr val="0070C0"/>
              </a:solidFill>
              <a:latin typeface="+mj-lt"/>
            </a:endParaRPr>
          </a:p>
        </p:txBody>
      </p:sp>
    </p:spTree>
    <p:extLst>
      <p:ext uri="{BB962C8B-B14F-4D97-AF65-F5344CB8AC3E}">
        <p14:creationId xmlns:p14="http://schemas.microsoft.com/office/powerpoint/2010/main" val="23554052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927279" y="1210612"/>
            <a:ext cx="9092486" cy="5384979"/>
          </a:xfrm>
          <a:prstGeom prst="rect">
            <a:avLst/>
          </a:prstGeom>
          <a:noFill/>
          <a:ln w="38100">
            <a:solidFill>
              <a:srgbClr val="0070C0"/>
            </a:solidFill>
          </a:ln>
        </p:spPr>
      </p:pic>
      <p:sp>
        <p:nvSpPr>
          <p:cNvPr id="5" name="TextBox 4"/>
          <p:cNvSpPr txBox="1"/>
          <p:nvPr/>
        </p:nvSpPr>
        <p:spPr>
          <a:xfrm>
            <a:off x="631065" y="283335"/>
            <a:ext cx="5190186" cy="461665"/>
          </a:xfrm>
          <a:prstGeom prst="rect">
            <a:avLst/>
          </a:prstGeom>
          <a:noFill/>
        </p:spPr>
        <p:txBody>
          <a:bodyPr wrap="square" rtlCol="0">
            <a:spAutoFit/>
          </a:bodyPr>
          <a:lstStyle/>
          <a:p>
            <a:r>
              <a:rPr lang="en-IN" sz="2400" b="1" u="sng" dirty="0" smtClean="0">
                <a:solidFill>
                  <a:srgbClr val="0070C0"/>
                </a:solidFill>
              </a:rPr>
              <a:t>ERD (Entity Relationship Diagram</a:t>
            </a:r>
            <a:r>
              <a:rPr lang="en-IN" sz="2400" b="1" u="sng" dirty="0" smtClean="0">
                <a:solidFill>
                  <a:srgbClr val="0070C0"/>
                </a:solidFill>
              </a:rPr>
              <a:t>)-</a:t>
            </a:r>
            <a:endParaRPr lang="en-IN" sz="2400" b="1" u="sng" dirty="0">
              <a:solidFill>
                <a:srgbClr val="0070C0"/>
              </a:solidFill>
            </a:endParaRPr>
          </a:p>
        </p:txBody>
      </p:sp>
    </p:spTree>
    <p:extLst>
      <p:ext uri="{BB962C8B-B14F-4D97-AF65-F5344CB8AC3E}">
        <p14:creationId xmlns:p14="http://schemas.microsoft.com/office/powerpoint/2010/main" val="14965967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PC\.IntelliJIdea2019.3\Downloads\model hierarchy diagram.jpg"/>
          <p:cNvPicPr/>
          <p:nvPr/>
        </p:nvPicPr>
        <p:blipFill rotWithShape="1">
          <a:blip r:embed="rId2">
            <a:extLst>
              <a:ext uri="{28A0092B-C50C-407E-A947-70E740481C1C}">
                <a14:useLocalDpi xmlns:a14="http://schemas.microsoft.com/office/drawing/2010/main" val="0"/>
              </a:ext>
            </a:extLst>
          </a:blip>
          <a:srcRect l="10138" t="22898" r="10073" b="25673"/>
          <a:stretch/>
        </p:blipFill>
        <p:spPr bwMode="auto">
          <a:xfrm>
            <a:off x="2588654" y="940158"/>
            <a:ext cx="5895975" cy="5789054"/>
          </a:xfrm>
          <a:prstGeom prst="rect">
            <a:avLst/>
          </a:prstGeom>
          <a:noFill/>
          <a:ln w="38100">
            <a:solidFill>
              <a:srgbClr val="0070C0"/>
            </a:solidFill>
          </a:ln>
          <a:extLst>
            <a:ext uri="{53640926-AAD7-44D8-BBD7-CCE9431645EC}">
              <a14:shadowObscured xmlns:a14="http://schemas.microsoft.com/office/drawing/2010/main"/>
            </a:ext>
          </a:extLst>
        </p:spPr>
      </p:pic>
      <p:sp>
        <p:nvSpPr>
          <p:cNvPr id="2" name="TextBox 1"/>
          <p:cNvSpPr txBox="1"/>
          <p:nvPr/>
        </p:nvSpPr>
        <p:spPr>
          <a:xfrm>
            <a:off x="592429" y="261229"/>
            <a:ext cx="3992450" cy="461665"/>
          </a:xfrm>
          <a:prstGeom prst="rect">
            <a:avLst/>
          </a:prstGeom>
          <a:noFill/>
        </p:spPr>
        <p:txBody>
          <a:bodyPr wrap="square" rtlCol="0">
            <a:spAutoFit/>
          </a:bodyPr>
          <a:lstStyle/>
          <a:p>
            <a:r>
              <a:rPr lang="en-IN" sz="2400" b="1" u="sng" dirty="0" smtClean="0">
                <a:solidFill>
                  <a:srgbClr val="0070C0"/>
                </a:solidFill>
              </a:rPr>
              <a:t>Model Hierarchy </a:t>
            </a:r>
            <a:r>
              <a:rPr lang="en-IN" sz="2400" b="1" u="sng" dirty="0" smtClean="0">
                <a:solidFill>
                  <a:srgbClr val="0070C0"/>
                </a:solidFill>
              </a:rPr>
              <a:t>Diagram-</a:t>
            </a:r>
            <a:endParaRPr lang="en-IN" sz="2400" b="1" u="sng" dirty="0">
              <a:solidFill>
                <a:srgbClr val="0070C0"/>
              </a:solidFill>
            </a:endParaRPr>
          </a:p>
        </p:txBody>
      </p:sp>
    </p:spTree>
    <p:extLst>
      <p:ext uri="{BB962C8B-B14F-4D97-AF65-F5344CB8AC3E}">
        <p14:creationId xmlns:p14="http://schemas.microsoft.com/office/powerpoint/2010/main" val="15764106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0005" y="515155"/>
            <a:ext cx="10174310" cy="4524315"/>
          </a:xfrm>
          <a:prstGeom prst="rect">
            <a:avLst/>
          </a:prstGeom>
          <a:noFill/>
        </p:spPr>
        <p:txBody>
          <a:bodyPr wrap="square" rtlCol="0">
            <a:spAutoFit/>
          </a:bodyPr>
          <a:lstStyle/>
          <a:p>
            <a:r>
              <a:rPr lang="en-IN" sz="4400" b="1" u="sng" dirty="0" smtClean="0">
                <a:solidFill>
                  <a:srgbClr val="0070C0"/>
                </a:solidFill>
                <a:latin typeface="Franklin Gothic Book" panose="020B0503020102020204" pitchFamily="34" charset="0"/>
              </a:rPr>
              <a:t>Screenshot Of The Front </a:t>
            </a:r>
            <a:r>
              <a:rPr lang="en-IN" sz="4400" b="1" u="sng" dirty="0" smtClean="0">
                <a:solidFill>
                  <a:srgbClr val="0070C0"/>
                </a:solidFill>
                <a:latin typeface="Franklin Gothic Book" panose="020B0503020102020204" pitchFamily="34" charset="0"/>
              </a:rPr>
              <a:t>Page-</a:t>
            </a:r>
            <a:endParaRPr lang="en-IN" sz="4400" b="1" u="sng" dirty="0" smtClean="0">
              <a:solidFill>
                <a:srgbClr val="0070C0"/>
              </a:solidFill>
              <a:latin typeface="Franklin Gothic Book" panose="020B0503020102020204" pitchFamily="34" charset="0"/>
            </a:endParaRPr>
          </a:p>
          <a:p>
            <a:endParaRPr lang="en-IN" sz="2800" b="1" u="sng" dirty="0">
              <a:solidFill>
                <a:srgbClr val="0070C0"/>
              </a:solidFill>
              <a:latin typeface="Franklin Gothic Book" panose="020B0503020102020204" pitchFamily="34" charset="0"/>
            </a:endParaRPr>
          </a:p>
          <a:p>
            <a:endParaRPr lang="en-IN" sz="2400" dirty="0" smtClean="0">
              <a:solidFill>
                <a:srgbClr val="0070C0"/>
              </a:solidFill>
              <a:latin typeface="Franklin Gothic Book" panose="020B0503020102020204" pitchFamily="34" charset="0"/>
            </a:endParaRPr>
          </a:p>
          <a:p>
            <a:pPr marL="342900" indent="-342900">
              <a:buFont typeface="Wingdings" panose="05000000000000000000" pitchFamily="2" charset="2"/>
              <a:buChar char="v"/>
            </a:pPr>
            <a:endParaRPr lang="en-IN" sz="2400" dirty="0" smtClean="0">
              <a:solidFill>
                <a:srgbClr val="0070C0"/>
              </a:solidFill>
              <a:latin typeface="Franklin Gothic Book" panose="020B0503020102020204" pitchFamily="34" charset="0"/>
            </a:endParaRPr>
          </a:p>
          <a:p>
            <a:pPr marL="342900" indent="-342900">
              <a:buFont typeface="Wingdings" panose="05000000000000000000" pitchFamily="2" charset="2"/>
              <a:buChar char="v"/>
            </a:pPr>
            <a:endParaRPr lang="en-IN" sz="2400" dirty="0">
              <a:solidFill>
                <a:srgbClr val="0070C0"/>
              </a:solidFill>
              <a:latin typeface="Franklin Gothic Book" panose="020B0503020102020204" pitchFamily="34" charset="0"/>
            </a:endParaRPr>
          </a:p>
          <a:p>
            <a:pPr marL="342900" indent="-342900">
              <a:buFont typeface="Wingdings" panose="05000000000000000000" pitchFamily="2" charset="2"/>
              <a:buChar char="v"/>
            </a:pPr>
            <a:endParaRPr lang="en-IN" sz="2400" dirty="0" smtClean="0">
              <a:solidFill>
                <a:srgbClr val="0070C0"/>
              </a:solidFill>
              <a:latin typeface="Franklin Gothic Book" panose="020B0503020102020204" pitchFamily="34" charset="0"/>
            </a:endParaRPr>
          </a:p>
          <a:p>
            <a:pPr marL="342900" indent="-342900">
              <a:buFont typeface="Wingdings" panose="05000000000000000000" pitchFamily="2" charset="2"/>
              <a:buChar char="v"/>
            </a:pPr>
            <a:endParaRPr lang="en-IN" sz="2400" dirty="0">
              <a:solidFill>
                <a:srgbClr val="0070C0"/>
              </a:solidFill>
              <a:latin typeface="Franklin Gothic Book" panose="020B0503020102020204" pitchFamily="34" charset="0"/>
            </a:endParaRPr>
          </a:p>
          <a:p>
            <a:pPr marL="342900" indent="-342900">
              <a:buFont typeface="Wingdings" panose="05000000000000000000" pitchFamily="2" charset="2"/>
              <a:buChar char="v"/>
            </a:pPr>
            <a:endParaRPr lang="en-IN" sz="2400" dirty="0" smtClean="0">
              <a:solidFill>
                <a:srgbClr val="0070C0"/>
              </a:solidFill>
              <a:latin typeface="Franklin Gothic Book" panose="020B0503020102020204" pitchFamily="34" charset="0"/>
            </a:endParaRPr>
          </a:p>
          <a:p>
            <a:pPr marL="342900" indent="-342900">
              <a:buFont typeface="Wingdings" panose="05000000000000000000" pitchFamily="2" charset="2"/>
              <a:buChar char="v"/>
            </a:pPr>
            <a:endParaRPr lang="en-IN" sz="2400" dirty="0">
              <a:solidFill>
                <a:srgbClr val="0070C0"/>
              </a:solidFill>
              <a:latin typeface="Franklin Gothic Book" panose="020B0503020102020204" pitchFamily="34" charset="0"/>
            </a:endParaRPr>
          </a:p>
          <a:p>
            <a:pPr marL="342900" indent="-342900">
              <a:buFont typeface="Wingdings" panose="05000000000000000000" pitchFamily="2" charset="2"/>
              <a:buChar char="v"/>
            </a:pPr>
            <a:endParaRPr lang="en-IN" sz="2400" dirty="0" smtClean="0">
              <a:solidFill>
                <a:srgbClr val="0070C0"/>
              </a:solidFill>
              <a:latin typeface="Franklin Gothic Book" panose="020B0503020102020204" pitchFamily="34" charset="0"/>
            </a:endParaRPr>
          </a:p>
          <a:p>
            <a:pPr marL="342900" indent="-342900">
              <a:buFont typeface="Wingdings" panose="05000000000000000000" pitchFamily="2" charset="2"/>
              <a:buChar char="v"/>
            </a:pPr>
            <a:endParaRPr lang="en-IN" sz="2400" dirty="0" smtClean="0">
              <a:solidFill>
                <a:srgbClr val="0070C0"/>
              </a:solidFill>
              <a:latin typeface="Franklin Gothic Book" panose="020B0503020102020204" pitchFamily="34" charset="0"/>
            </a:endParaRPr>
          </a:p>
        </p:txBody>
      </p:sp>
      <p:pic>
        <p:nvPicPr>
          <p:cNvPr id="6" name="Picture 5" descr="C:\Users\PC\.IntelliJIdea2019.3\Downloads\screencapture-localhost-Mini-Project-2020-10-17-13_04_37.png"/>
          <p:cNvPicPr/>
          <p:nvPr/>
        </p:nvPicPr>
        <p:blipFill>
          <a:blip r:embed="rId2">
            <a:extLst>
              <a:ext uri="{28A0092B-C50C-407E-A947-70E740481C1C}">
                <a14:useLocalDpi xmlns:a14="http://schemas.microsoft.com/office/drawing/2010/main" val="0"/>
              </a:ext>
            </a:extLst>
          </a:blip>
          <a:srcRect/>
          <a:stretch>
            <a:fillRect/>
          </a:stretch>
        </p:blipFill>
        <p:spPr bwMode="auto">
          <a:xfrm>
            <a:off x="1184855" y="1468192"/>
            <a:ext cx="9504609" cy="5138670"/>
          </a:xfrm>
          <a:prstGeom prst="rect">
            <a:avLst/>
          </a:prstGeom>
          <a:noFill/>
          <a:ln>
            <a:noFill/>
          </a:ln>
        </p:spPr>
      </p:pic>
    </p:spTree>
    <p:extLst>
      <p:ext uri="{BB962C8B-B14F-4D97-AF65-F5344CB8AC3E}">
        <p14:creationId xmlns:p14="http://schemas.microsoft.com/office/powerpoint/2010/main" val="40205577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7729" y="463639"/>
            <a:ext cx="9762186" cy="5755422"/>
          </a:xfrm>
          <a:prstGeom prst="rect">
            <a:avLst/>
          </a:prstGeom>
          <a:noFill/>
        </p:spPr>
        <p:txBody>
          <a:bodyPr wrap="square" rtlCol="0">
            <a:spAutoFit/>
          </a:bodyPr>
          <a:lstStyle/>
          <a:p>
            <a:r>
              <a:rPr lang="en-IN" sz="4400" b="1" u="sng" dirty="0" smtClean="0">
                <a:solidFill>
                  <a:srgbClr val="0070C0"/>
                </a:solidFill>
                <a:latin typeface="Franklin Gothic Book" panose="020B0503020102020204" pitchFamily="34" charset="0"/>
              </a:rPr>
              <a:t>Benefits of Online Quiz </a:t>
            </a:r>
            <a:r>
              <a:rPr lang="en-IN" sz="4400" b="1" u="sng" dirty="0" smtClean="0">
                <a:solidFill>
                  <a:srgbClr val="0070C0"/>
                </a:solidFill>
                <a:latin typeface="Franklin Gothic Book" panose="020B0503020102020204" pitchFamily="34" charset="0"/>
              </a:rPr>
              <a:t>Generator-</a:t>
            </a:r>
            <a:endParaRPr lang="en-IN" sz="4400" b="1" u="sng" dirty="0" smtClean="0">
              <a:solidFill>
                <a:srgbClr val="0070C0"/>
              </a:solidFill>
              <a:latin typeface="Franklin Gothic Book" panose="020B0503020102020204" pitchFamily="34" charset="0"/>
            </a:endParaRPr>
          </a:p>
          <a:p>
            <a:endParaRPr lang="en-IN" dirty="0" smtClean="0"/>
          </a:p>
          <a:p>
            <a:endParaRPr lang="en-IN" dirty="0"/>
          </a:p>
          <a:p>
            <a:pPr marL="285750" indent="-285750" algn="just">
              <a:buFont typeface="Arial" panose="020B0604020202020204" pitchFamily="34" charset="0"/>
              <a:buChar char="•"/>
            </a:pPr>
            <a:r>
              <a:rPr lang="en-IN" sz="2400" dirty="0" smtClean="0">
                <a:solidFill>
                  <a:srgbClr val="0070C0"/>
                </a:solidFill>
                <a:latin typeface="+mj-lt"/>
              </a:rPr>
              <a:t>Online Quiz Generator is fast, secure, convenient and free.</a:t>
            </a:r>
          </a:p>
          <a:p>
            <a:pPr marL="285750" indent="-285750" algn="just">
              <a:buFont typeface="Arial" panose="020B0604020202020204" pitchFamily="34" charset="0"/>
              <a:buChar char="•"/>
            </a:pPr>
            <a:endParaRPr lang="en-IN" sz="2400" dirty="0" smtClean="0">
              <a:solidFill>
                <a:srgbClr val="0070C0"/>
              </a:solidFill>
              <a:latin typeface="+mj-lt"/>
            </a:endParaRPr>
          </a:p>
          <a:p>
            <a:pPr marL="285750" indent="-285750" algn="just">
              <a:buFont typeface="Arial" panose="020B0604020202020204" pitchFamily="34" charset="0"/>
              <a:buChar char="•"/>
            </a:pPr>
            <a:r>
              <a:rPr lang="en-IN" sz="2400" dirty="0" smtClean="0">
                <a:solidFill>
                  <a:srgbClr val="0070C0"/>
                </a:solidFill>
                <a:latin typeface="+mj-lt"/>
              </a:rPr>
              <a:t>Quick, simple, authenticated access to accounts via the web application.</a:t>
            </a:r>
          </a:p>
          <a:p>
            <a:pPr marL="285750" indent="-285750" algn="just">
              <a:buFont typeface="Arial" panose="020B0604020202020204" pitchFamily="34" charset="0"/>
              <a:buChar char="•"/>
            </a:pPr>
            <a:endParaRPr lang="en-IN" sz="2400" dirty="0" smtClean="0">
              <a:solidFill>
                <a:srgbClr val="0070C0"/>
              </a:solidFill>
              <a:latin typeface="+mj-lt"/>
            </a:endParaRPr>
          </a:p>
          <a:p>
            <a:pPr marL="285750" indent="-285750" algn="just">
              <a:buFont typeface="Arial" panose="020B0604020202020204" pitchFamily="34" charset="0"/>
              <a:buChar char="•"/>
            </a:pPr>
            <a:r>
              <a:rPr lang="en-IN" sz="2400" dirty="0" smtClean="0">
                <a:solidFill>
                  <a:srgbClr val="0070C0"/>
                </a:solidFill>
                <a:latin typeface="+mj-lt"/>
              </a:rPr>
              <a:t>Simply scalable to grow with changing system requirement.</a:t>
            </a:r>
          </a:p>
          <a:p>
            <a:pPr marL="285750" indent="-285750" algn="just">
              <a:buFont typeface="Arial" panose="020B0604020202020204" pitchFamily="34" charset="0"/>
              <a:buChar char="•"/>
            </a:pPr>
            <a:endParaRPr lang="en-IN" sz="2400" dirty="0" smtClean="0">
              <a:solidFill>
                <a:srgbClr val="0070C0"/>
              </a:solidFill>
              <a:latin typeface="+mj-lt"/>
            </a:endParaRPr>
          </a:p>
          <a:p>
            <a:pPr marL="285750" indent="-285750" algn="just">
              <a:buFont typeface="Arial" panose="020B0604020202020204" pitchFamily="34" charset="0"/>
              <a:buChar char="•"/>
            </a:pPr>
            <a:r>
              <a:rPr lang="en-IN" sz="2400" dirty="0" smtClean="0">
                <a:solidFill>
                  <a:srgbClr val="0070C0"/>
                </a:solidFill>
                <a:latin typeface="+mj-lt"/>
              </a:rPr>
              <a:t>Global enterprise wide access to information.</a:t>
            </a:r>
          </a:p>
          <a:p>
            <a:pPr marL="285750" indent="-285750" algn="just">
              <a:buFont typeface="Arial" panose="020B0604020202020204" pitchFamily="34" charset="0"/>
              <a:buChar char="•"/>
            </a:pPr>
            <a:endParaRPr lang="en-IN" sz="2400" dirty="0" smtClean="0">
              <a:solidFill>
                <a:srgbClr val="0070C0"/>
              </a:solidFill>
              <a:latin typeface="+mj-lt"/>
            </a:endParaRPr>
          </a:p>
          <a:p>
            <a:pPr marL="285750" indent="-285750" algn="just">
              <a:buFont typeface="Arial" panose="020B0604020202020204" pitchFamily="34" charset="0"/>
              <a:buChar char="•"/>
            </a:pPr>
            <a:r>
              <a:rPr lang="en-IN" sz="2400" dirty="0" smtClean="0">
                <a:solidFill>
                  <a:srgbClr val="0070C0"/>
                </a:solidFill>
                <a:latin typeface="+mj-lt"/>
              </a:rPr>
              <a:t>Improved data security, restricting unauthorized access.</a:t>
            </a:r>
          </a:p>
          <a:p>
            <a:pPr marL="285750" indent="-285750" algn="just">
              <a:buFont typeface="Arial" panose="020B0604020202020204" pitchFamily="34" charset="0"/>
              <a:buChar char="•"/>
            </a:pPr>
            <a:endParaRPr lang="en-IN" sz="2400" dirty="0" smtClean="0">
              <a:solidFill>
                <a:srgbClr val="0070C0"/>
              </a:solidFill>
              <a:latin typeface="+mj-lt"/>
            </a:endParaRPr>
          </a:p>
          <a:p>
            <a:pPr marL="285750" indent="-285750" algn="just">
              <a:buFont typeface="Arial" panose="020B0604020202020204" pitchFamily="34" charset="0"/>
              <a:buChar char="•"/>
            </a:pPr>
            <a:r>
              <a:rPr lang="en-IN" sz="2400" dirty="0" smtClean="0">
                <a:solidFill>
                  <a:srgbClr val="0070C0"/>
                </a:solidFill>
                <a:latin typeface="+mj-lt"/>
              </a:rPr>
              <a:t>Minimum storage space.</a:t>
            </a:r>
            <a:endParaRPr lang="en-IN" sz="2400" dirty="0">
              <a:solidFill>
                <a:srgbClr val="0070C0"/>
              </a:solidFill>
              <a:latin typeface="+mj-lt"/>
            </a:endParaRPr>
          </a:p>
        </p:txBody>
      </p:sp>
    </p:spTree>
    <p:extLst>
      <p:ext uri="{BB962C8B-B14F-4D97-AF65-F5344CB8AC3E}">
        <p14:creationId xmlns:p14="http://schemas.microsoft.com/office/powerpoint/2010/main" val="644597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56823" y="824248"/>
            <a:ext cx="8525814" cy="4278094"/>
          </a:xfrm>
          <a:prstGeom prst="rect">
            <a:avLst/>
          </a:prstGeom>
          <a:noFill/>
        </p:spPr>
        <p:txBody>
          <a:bodyPr wrap="square" rtlCol="0">
            <a:spAutoFit/>
          </a:bodyPr>
          <a:lstStyle/>
          <a:p>
            <a:r>
              <a:rPr lang="en-US" sz="4400" b="1" u="sng" dirty="0" smtClean="0">
                <a:solidFill>
                  <a:srgbClr val="0070C0"/>
                </a:solidFill>
                <a:latin typeface="Franklin Gothic Book" panose="020B0503020102020204" pitchFamily="34" charset="0"/>
              </a:rPr>
              <a:t>Conclusion-</a:t>
            </a:r>
            <a:endParaRPr lang="en-US" sz="4400" b="1" u="sng" dirty="0" smtClean="0">
              <a:solidFill>
                <a:srgbClr val="0070C0"/>
              </a:solidFill>
              <a:latin typeface="Franklin Gothic Book" panose="020B0503020102020204" pitchFamily="34" charset="0"/>
            </a:endParaRPr>
          </a:p>
          <a:p>
            <a:endParaRPr lang="en-US" sz="2400" b="1" u="sng" dirty="0" smtClean="0">
              <a:solidFill>
                <a:srgbClr val="0070C0"/>
              </a:solidFill>
              <a:latin typeface="Franklin Gothic Book" panose="020B0503020102020204" pitchFamily="34" charset="0"/>
            </a:endParaRPr>
          </a:p>
          <a:p>
            <a:endParaRPr lang="en-US" dirty="0">
              <a:solidFill>
                <a:schemeClr val="accent2">
                  <a:lumMod val="75000"/>
                </a:schemeClr>
              </a:solidFill>
              <a:latin typeface="+mj-lt"/>
            </a:endParaRPr>
          </a:p>
          <a:p>
            <a:pPr marL="285750" indent="-285750" algn="just">
              <a:buFont typeface="Wingdings" panose="05000000000000000000" pitchFamily="2" charset="2"/>
              <a:buChar char="Ø"/>
            </a:pPr>
            <a:r>
              <a:rPr lang="en-US" sz="2400" dirty="0" smtClean="0">
                <a:solidFill>
                  <a:srgbClr val="0070C0"/>
                </a:solidFill>
                <a:latin typeface="+mj-lt"/>
              </a:rPr>
              <a:t>This project is developed to nurture the needs of a user on an online environment by embedding all the tasks of assigning and completing quizzes on a single platform.</a:t>
            </a:r>
          </a:p>
          <a:p>
            <a:pPr algn="just"/>
            <a:endParaRPr lang="en-US" sz="2400" dirty="0" smtClean="0">
              <a:solidFill>
                <a:srgbClr val="0070C0"/>
              </a:solidFill>
              <a:latin typeface="+mj-lt"/>
            </a:endParaRPr>
          </a:p>
          <a:p>
            <a:pPr marL="285750" indent="-285750" algn="just">
              <a:buFont typeface="Wingdings" panose="05000000000000000000" pitchFamily="2" charset="2"/>
              <a:buChar char="Ø"/>
            </a:pPr>
            <a:r>
              <a:rPr lang="en-US" sz="2400" dirty="0" smtClean="0">
                <a:solidFill>
                  <a:srgbClr val="0070C0"/>
                </a:solidFill>
                <a:latin typeface="+mj-lt"/>
              </a:rPr>
              <a:t>Future version of this software will still be much enhanced, than the current version 1.0, thus the “Online Quiz Generator”</a:t>
            </a:r>
            <a:r>
              <a:rPr lang="en-US" sz="2400" dirty="0">
                <a:solidFill>
                  <a:srgbClr val="0070C0"/>
                </a:solidFill>
                <a:latin typeface="+mj-lt"/>
              </a:rPr>
              <a:t>,</a:t>
            </a:r>
            <a:r>
              <a:rPr lang="en-US" sz="2400" dirty="0" smtClean="0">
                <a:solidFill>
                  <a:srgbClr val="0070C0"/>
                </a:solidFill>
                <a:latin typeface="+mj-lt"/>
              </a:rPr>
              <a:t> is developed and executed successfully</a:t>
            </a:r>
            <a:r>
              <a:rPr lang="en-US" dirty="0" smtClean="0">
                <a:solidFill>
                  <a:srgbClr val="0070C0"/>
                </a:solidFill>
                <a:latin typeface="+mj-lt"/>
              </a:rPr>
              <a:t>.</a:t>
            </a:r>
          </a:p>
          <a:p>
            <a:endParaRPr lang="en-IN" dirty="0" smtClean="0"/>
          </a:p>
        </p:txBody>
      </p:sp>
    </p:spTree>
    <p:extLst>
      <p:ext uri="{BB962C8B-B14F-4D97-AF65-F5344CB8AC3E}">
        <p14:creationId xmlns:p14="http://schemas.microsoft.com/office/powerpoint/2010/main" val="33668357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3640" y="296213"/>
            <a:ext cx="10097036" cy="6247864"/>
          </a:xfrm>
          <a:prstGeom prst="rect">
            <a:avLst/>
          </a:prstGeom>
          <a:noFill/>
        </p:spPr>
        <p:txBody>
          <a:bodyPr wrap="square" rtlCol="0">
            <a:spAutoFit/>
          </a:bodyPr>
          <a:lstStyle/>
          <a:p>
            <a:r>
              <a:rPr lang="en-US" sz="4400" b="1" u="sng" dirty="0" err="1" smtClean="0">
                <a:solidFill>
                  <a:srgbClr val="0070C0"/>
                </a:solidFill>
                <a:latin typeface="Franklin Gothic Book" panose="020B0503020102020204" pitchFamily="34" charset="0"/>
              </a:rPr>
              <a:t>GitHub</a:t>
            </a:r>
            <a:r>
              <a:rPr lang="en-US" sz="4400" b="1" u="sng" dirty="0" smtClean="0">
                <a:solidFill>
                  <a:srgbClr val="0070C0"/>
                </a:solidFill>
                <a:latin typeface="Franklin Gothic Book" panose="020B0503020102020204" pitchFamily="34" charset="0"/>
              </a:rPr>
              <a:t> Repository Link for </a:t>
            </a:r>
          </a:p>
          <a:p>
            <a:r>
              <a:rPr lang="en-US" sz="4400" b="1" u="sng" dirty="0" smtClean="0">
                <a:solidFill>
                  <a:srgbClr val="0070C0"/>
                </a:solidFill>
                <a:latin typeface="Franklin Gothic Book" panose="020B0503020102020204" pitchFamily="34" charset="0"/>
              </a:rPr>
              <a:t>Online Quiz </a:t>
            </a:r>
            <a:r>
              <a:rPr lang="en-US" sz="4400" b="1" u="sng" dirty="0" smtClean="0">
                <a:solidFill>
                  <a:srgbClr val="0070C0"/>
                </a:solidFill>
                <a:latin typeface="Franklin Gothic Book" panose="020B0503020102020204" pitchFamily="34" charset="0"/>
              </a:rPr>
              <a:t>Generator-</a:t>
            </a:r>
            <a:endParaRPr lang="en-US" sz="4400" b="1" u="sng" dirty="0" smtClean="0">
              <a:solidFill>
                <a:srgbClr val="0070C0"/>
              </a:solidFill>
              <a:latin typeface="Franklin Gothic Book" panose="020B0503020102020204" pitchFamily="34" charset="0"/>
            </a:endParaRPr>
          </a:p>
          <a:p>
            <a:endParaRPr lang="en-US" sz="2400" dirty="0" smtClean="0">
              <a:solidFill>
                <a:srgbClr val="0070C0"/>
              </a:solidFill>
              <a:latin typeface="+mj-lt"/>
            </a:endParaRPr>
          </a:p>
          <a:p>
            <a:endParaRPr lang="en-US" sz="2400" dirty="0">
              <a:solidFill>
                <a:srgbClr val="0070C0"/>
              </a:solidFill>
              <a:latin typeface="+mj-lt"/>
            </a:endParaRPr>
          </a:p>
          <a:p>
            <a:r>
              <a:rPr lang="en-US" sz="2400" b="1" dirty="0" smtClean="0">
                <a:solidFill>
                  <a:srgbClr val="0070C0"/>
                </a:solidFill>
                <a:latin typeface="+mj-lt"/>
              </a:rPr>
              <a:t>Link-1 to </a:t>
            </a:r>
            <a:r>
              <a:rPr lang="en-US" sz="2400" b="1" dirty="0" err="1" smtClean="0">
                <a:solidFill>
                  <a:srgbClr val="0070C0"/>
                </a:solidFill>
                <a:latin typeface="+mj-lt"/>
              </a:rPr>
              <a:t>Pratibha</a:t>
            </a:r>
            <a:r>
              <a:rPr lang="en-US" sz="2400" b="1" dirty="0" smtClean="0">
                <a:solidFill>
                  <a:srgbClr val="0070C0"/>
                </a:solidFill>
                <a:latin typeface="+mj-lt"/>
              </a:rPr>
              <a:t> </a:t>
            </a:r>
            <a:r>
              <a:rPr lang="en-US" sz="2400" b="1" dirty="0" err="1" smtClean="0">
                <a:solidFill>
                  <a:srgbClr val="0070C0"/>
                </a:solidFill>
                <a:latin typeface="+mj-lt"/>
              </a:rPr>
              <a:t>Dixit’s</a:t>
            </a:r>
            <a:r>
              <a:rPr lang="en-US" sz="2400" b="1" dirty="0" smtClean="0">
                <a:solidFill>
                  <a:srgbClr val="0070C0"/>
                </a:solidFill>
                <a:latin typeface="+mj-lt"/>
              </a:rPr>
              <a:t> repository:</a:t>
            </a:r>
          </a:p>
          <a:p>
            <a:r>
              <a:rPr lang="en-US" sz="2400" b="1" dirty="0" smtClean="0">
                <a:solidFill>
                  <a:srgbClr val="0070C0"/>
                </a:solidFill>
                <a:latin typeface="+mj-lt"/>
              </a:rPr>
              <a:t>Link:</a:t>
            </a:r>
            <a:r>
              <a:rPr lang="en-US" sz="2400" b="1" dirty="0">
                <a:solidFill>
                  <a:srgbClr val="0070C0"/>
                </a:solidFill>
                <a:latin typeface="+mj-lt"/>
              </a:rPr>
              <a:t> </a:t>
            </a:r>
            <a:r>
              <a:rPr lang="en-IN" sz="2400" u="sng" dirty="0" smtClean="0">
                <a:solidFill>
                  <a:srgbClr val="00B0F0"/>
                </a:solidFill>
                <a:hlinkClick r:id="rId2"/>
              </a:rPr>
              <a:t>https</a:t>
            </a:r>
            <a:r>
              <a:rPr lang="en-IN" sz="2400" u="sng" dirty="0">
                <a:solidFill>
                  <a:srgbClr val="00B0F0"/>
                </a:solidFill>
                <a:hlinkClick r:id="rId2"/>
              </a:rPr>
              <a:t>://</a:t>
            </a:r>
            <a:r>
              <a:rPr lang="en-IN" sz="2400" u="sng" dirty="0" smtClean="0">
                <a:solidFill>
                  <a:srgbClr val="00B0F0"/>
                </a:solidFill>
                <a:hlinkClick r:id="rId2"/>
              </a:rPr>
              <a:t>github.com/pratibhadixit3990/Mini-Project</a:t>
            </a:r>
            <a:endParaRPr lang="en-IN" sz="2400" u="sng" dirty="0" smtClean="0">
              <a:solidFill>
                <a:srgbClr val="00B0F0"/>
              </a:solidFill>
            </a:endParaRPr>
          </a:p>
          <a:p>
            <a:endParaRPr lang="en-US" sz="3200" b="1" u="sng" dirty="0" smtClean="0">
              <a:solidFill>
                <a:srgbClr val="00B0F0"/>
              </a:solidFill>
              <a:latin typeface="+mj-lt"/>
            </a:endParaRPr>
          </a:p>
          <a:p>
            <a:r>
              <a:rPr lang="en-US" sz="2400" b="1" dirty="0" smtClean="0">
                <a:solidFill>
                  <a:srgbClr val="0070C0"/>
                </a:solidFill>
                <a:latin typeface="+mj-lt"/>
              </a:rPr>
              <a:t>Link-2 to </a:t>
            </a:r>
            <a:r>
              <a:rPr lang="en-US" sz="2400" b="1" dirty="0" err="1" smtClean="0">
                <a:solidFill>
                  <a:srgbClr val="0070C0"/>
                </a:solidFill>
                <a:latin typeface="+mj-lt"/>
              </a:rPr>
              <a:t>Megha</a:t>
            </a:r>
            <a:r>
              <a:rPr lang="en-US" sz="2400" b="1" dirty="0" smtClean="0">
                <a:solidFill>
                  <a:srgbClr val="0070C0"/>
                </a:solidFill>
                <a:latin typeface="+mj-lt"/>
              </a:rPr>
              <a:t> </a:t>
            </a:r>
            <a:r>
              <a:rPr lang="en-US" sz="2400" b="1" dirty="0" err="1" smtClean="0">
                <a:solidFill>
                  <a:srgbClr val="0070C0"/>
                </a:solidFill>
                <a:latin typeface="+mj-lt"/>
              </a:rPr>
              <a:t>Kansal’s</a:t>
            </a:r>
            <a:r>
              <a:rPr lang="en-US" sz="2400" b="1" dirty="0" smtClean="0">
                <a:solidFill>
                  <a:srgbClr val="0070C0"/>
                </a:solidFill>
                <a:latin typeface="+mj-lt"/>
              </a:rPr>
              <a:t> repository:</a:t>
            </a:r>
          </a:p>
          <a:p>
            <a:r>
              <a:rPr lang="en-US" sz="2400" b="1" dirty="0" smtClean="0">
                <a:solidFill>
                  <a:srgbClr val="0070C0"/>
                </a:solidFill>
                <a:latin typeface="+mj-lt"/>
              </a:rPr>
              <a:t>Link: </a:t>
            </a:r>
            <a:r>
              <a:rPr lang="en-IN" sz="2400" u="sng" dirty="0" smtClean="0">
                <a:solidFill>
                  <a:srgbClr val="00B0F0"/>
                </a:solidFill>
              </a:rPr>
              <a:t>https</a:t>
            </a:r>
            <a:r>
              <a:rPr lang="en-IN" sz="2400" u="sng" dirty="0">
                <a:solidFill>
                  <a:srgbClr val="00B0F0"/>
                </a:solidFill>
              </a:rPr>
              <a:t>://github.com/meghakansal12/MiniProject-Online_Quiz_Generator</a:t>
            </a:r>
            <a:endParaRPr lang="en-US" sz="2400" dirty="0">
              <a:solidFill>
                <a:srgbClr val="00B0F0"/>
              </a:solidFill>
              <a:latin typeface="+mj-lt"/>
            </a:endParaRPr>
          </a:p>
          <a:p>
            <a:endParaRPr lang="en-US" sz="2400" b="1" u="sng" dirty="0" smtClean="0">
              <a:solidFill>
                <a:srgbClr val="0070C0"/>
              </a:solidFill>
              <a:latin typeface="+mj-lt"/>
            </a:endParaRPr>
          </a:p>
          <a:p>
            <a:endParaRPr lang="en-US" sz="2400" b="1" u="sng" dirty="0" smtClean="0">
              <a:solidFill>
                <a:srgbClr val="0070C0"/>
              </a:solidFill>
              <a:latin typeface="+mj-lt"/>
            </a:endParaRPr>
          </a:p>
          <a:p>
            <a:pPr marL="342900" indent="-342900">
              <a:buFont typeface="Wingdings" panose="05000000000000000000" pitchFamily="2" charset="2"/>
              <a:buChar char="v"/>
            </a:pPr>
            <a:r>
              <a:rPr lang="en-US" sz="2200" b="1" u="sng" dirty="0" smtClean="0">
                <a:solidFill>
                  <a:srgbClr val="0070C0"/>
                </a:solidFill>
                <a:latin typeface="+mj-lt"/>
              </a:rPr>
              <a:t>Note:</a:t>
            </a:r>
          </a:p>
          <a:p>
            <a:r>
              <a:rPr lang="en-US" sz="2200" dirty="0" smtClean="0">
                <a:solidFill>
                  <a:srgbClr val="0070C0"/>
                </a:solidFill>
                <a:latin typeface="+mj-lt"/>
              </a:rPr>
              <a:t>Both repositories contain complete source code. Hence you can use any one to get full Source code of the project.</a:t>
            </a:r>
          </a:p>
        </p:txBody>
      </p:sp>
    </p:spTree>
    <p:extLst>
      <p:ext uri="{BB962C8B-B14F-4D97-AF65-F5344CB8AC3E}">
        <p14:creationId xmlns:p14="http://schemas.microsoft.com/office/powerpoint/2010/main" val="34778587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6063" y="386366"/>
            <a:ext cx="11745532" cy="6309420"/>
          </a:xfrm>
          <a:prstGeom prst="rect">
            <a:avLst/>
          </a:prstGeom>
          <a:noFill/>
        </p:spPr>
        <p:txBody>
          <a:bodyPr wrap="square" rtlCol="0">
            <a:spAutoFit/>
          </a:bodyPr>
          <a:lstStyle/>
          <a:p>
            <a:r>
              <a:rPr lang="en-IN" sz="4400" b="1" u="sng" dirty="0" smtClean="0">
                <a:solidFill>
                  <a:srgbClr val="0070C0"/>
                </a:solidFill>
                <a:latin typeface="Franklin Gothic Book" panose="020B0503020102020204" pitchFamily="34" charset="0"/>
              </a:rPr>
              <a:t>References-</a:t>
            </a:r>
            <a:endParaRPr lang="en-IN" sz="4400" b="1" u="sng" dirty="0" smtClean="0">
              <a:solidFill>
                <a:srgbClr val="0070C0"/>
              </a:solidFill>
              <a:latin typeface="Franklin Gothic Book" panose="020B0503020102020204" pitchFamily="34" charset="0"/>
            </a:endParaRPr>
          </a:p>
          <a:p>
            <a:endParaRPr lang="en-IN" dirty="0" smtClean="0"/>
          </a:p>
          <a:p>
            <a:endParaRPr lang="en-IN" dirty="0" smtClean="0"/>
          </a:p>
          <a:p>
            <a:endParaRPr lang="en-IN" dirty="0" smtClean="0"/>
          </a:p>
          <a:p>
            <a:r>
              <a:rPr lang="en-US" sz="2400" dirty="0" smtClean="0">
                <a:solidFill>
                  <a:srgbClr val="0070C0"/>
                </a:solidFill>
                <a:latin typeface="+mj-lt"/>
              </a:rPr>
              <a:t>We referred </a:t>
            </a:r>
            <a:r>
              <a:rPr lang="en-US" sz="2400" dirty="0">
                <a:solidFill>
                  <a:srgbClr val="0070C0"/>
                </a:solidFill>
                <a:latin typeface="+mj-lt"/>
              </a:rPr>
              <a:t>to the following resources</a:t>
            </a:r>
            <a:r>
              <a:rPr lang="en-US" sz="2400" dirty="0" smtClean="0">
                <a:solidFill>
                  <a:srgbClr val="0070C0"/>
                </a:solidFill>
                <a:latin typeface="+mj-lt"/>
              </a:rPr>
              <a:t>: </a:t>
            </a:r>
          </a:p>
          <a:p>
            <a:endParaRPr lang="en-GB" sz="2400" u="sng" dirty="0"/>
          </a:p>
          <a:p>
            <a:pPr marL="342900" lvl="0" indent="-342900">
              <a:buFont typeface="Wingdings" panose="05000000000000000000" pitchFamily="2" charset="2"/>
              <a:buChar char="ü"/>
            </a:pPr>
            <a:r>
              <a:rPr lang="en-US" sz="2400" dirty="0">
                <a:solidFill>
                  <a:srgbClr val="0070C0"/>
                </a:solidFill>
              </a:rPr>
              <a:t>Course for Full-Stack Development on </a:t>
            </a:r>
            <a:r>
              <a:rPr lang="en-US" sz="2400" dirty="0" err="1" smtClean="0">
                <a:solidFill>
                  <a:srgbClr val="0070C0"/>
                </a:solidFill>
              </a:rPr>
              <a:t>Udemy</a:t>
            </a:r>
            <a:endParaRPr lang="en-IN" sz="2400" u="sng" dirty="0">
              <a:solidFill>
                <a:srgbClr val="0070C0"/>
              </a:solidFill>
            </a:endParaRPr>
          </a:p>
          <a:p>
            <a:r>
              <a:rPr lang="en-IN" sz="2400" dirty="0">
                <a:solidFill>
                  <a:srgbClr val="0070C0"/>
                </a:solidFill>
              </a:rPr>
              <a:t> </a:t>
            </a:r>
            <a:r>
              <a:rPr lang="en-IN" sz="2400" dirty="0" smtClean="0">
                <a:solidFill>
                  <a:srgbClr val="0070C0"/>
                </a:solidFill>
              </a:rPr>
              <a:t>   1.</a:t>
            </a:r>
            <a:r>
              <a:rPr lang="en-US" sz="2400" dirty="0">
                <a:solidFill>
                  <a:srgbClr val="0070C0"/>
                </a:solidFill>
              </a:rPr>
              <a:t> Course </a:t>
            </a:r>
            <a:r>
              <a:rPr lang="en-US" sz="2400" dirty="0" smtClean="0">
                <a:solidFill>
                  <a:srgbClr val="0070C0"/>
                </a:solidFill>
              </a:rPr>
              <a:t>Name</a:t>
            </a:r>
            <a:r>
              <a:rPr lang="en-US" sz="2400" dirty="0">
                <a:solidFill>
                  <a:srgbClr val="0070C0"/>
                </a:solidFill>
              </a:rPr>
              <a:t>: The Complete 2020 Web Development </a:t>
            </a:r>
            <a:r>
              <a:rPr lang="en-US" sz="2400" dirty="0" err="1" smtClean="0">
                <a:solidFill>
                  <a:srgbClr val="0070C0"/>
                </a:solidFill>
              </a:rPr>
              <a:t>Bootcamp</a:t>
            </a:r>
            <a:endParaRPr lang="en-IN" sz="2400" dirty="0">
              <a:solidFill>
                <a:srgbClr val="0070C0"/>
              </a:solidFill>
            </a:endParaRPr>
          </a:p>
          <a:p>
            <a:r>
              <a:rPr lang="en-IN" sz="2400" dirty="0">
                <a:solidFill>
                  <a:srgbClr val="0070C0"/>
                </a:solidFill>
              </a:rPr>
              <a:t> </a:t>
            </a:r>
            <a:r>
              <a:rPr lang="en-IN" sz="2400" dirty="0" smtClean="0">
                <a:solidFill>
                  <a:srgbClr val="0070C0"/>
                </a:solidFill>
              </a:rPr>
              <a:t>       </a:t>
            </a:r>
            <a:r>
              <a:rPr lang="en-US" sz="2400" dirty="0" smtClean="0">
                <a:solidFill>
                  <a:srgbClr val="0070C0"/>
                </a:solidFill>
              </a:rPr>
              <a:t>Link:</a:t>
            </a:r>
            <a:r>
              <a:rPr lang="en-IN" sz="1900" b="1" u="sng" dirty="0" smtClean="0">
                <a:solidFill>
                  <a:srgbClr val="00B0F0"/>
                </a:solidFill>
                <a:hlinkClick r:id="rId2"/>
              </a:rPr>
              <a:t>https</a:t>
            </a:r>
            <a:r>
              <a:rPr lang="en-IN" sz="1900" b="1" u="sng" dirty="0">
                <a:solidFill>
                  <a:srgbClr val="00B0F0"/>
                </a:solidFill>
                <a:hlinkClick r:id="rId2"/>
              </a:rPr>
              <a:t>://www.udemy.com/course/the-complete-web-development-bootcamp</a:t>
            </a:r>
            <a:r>
              <a:rPr lang="en-IN" sz="2000" b="1" u="sng" dirty="0">
                <a:solidFill>
                  <a:srgbClr val="00B0F0"/>
                </a:solidFill>
                <a:hlinkClick r:id="rId2"/>
              </a:rPr>
              <a:t>/</a:t>
            </a:r>
            <a:r>
              <a:rPr lang="en-US" sz="2400" dirty="0" smtClean="0">
                <a:solidFill>
                  <a:srgbClr val="0070C0"/>
                </a:solidFill>
              </a:rPr>
              <a:t>	</a:t>
            </a:r>
          </a:p>
          <a:p>
            <a:r>
              <a:rPr lang="en-US" sz="2400" dirty="0">
                <a:solidFill>
                  <a:srgbClr val="0070C0"/>
                </a:solidFill>
              </a:rPr>
              <a:t> </a:t>
            </a:r>
            <a:r>
              <a:rPr lang="en-US" sz="2400" dirty="0" smtClean="0">
                <a:solidFill>
                  <a:srgbClr val="0070C0"/>
                </a:solidFill>
              </a:rPr>
              <a:t>       Attended </a:t>
            </a:r>
            <a:r>
              <a:rPr lang="en-US" sz="2400" dirty="0">
                <a:solidFill>
                  <a:srgbClr val="0070C0"/>
                </a:solidFill>
              </a:rPr>
              <a:t>By: </a:t>
            </a:r>
            <a:r>
              <a:rPr lang="en-US" sz="2400" u="heavy" dirty="0" err="1">
                <a:solidFill>
                  <a:srgbClr val="0070C0"/>
                </a:solidFill>
              </a:rPr>
              <a:t>Pratibha</a:t>
            </a:r>
            <a:r>
              <a:rPr lang="en-US" sz="2400" u="heavy" dirty="0">
                <a:solidFill>
                  <a:srgbClr val="0070C0"/>
                </a:solidFill>
              </a:rPr>
              <a:t> </a:t>
            </a:r>
            <a:r>
              <a:rPr lang="en-US" sz="2400" u="heavy" dirty="0" smtClean="0">
                <a:solidFill>
                  <a:srgbClr val="0070C0"/>
                </a:solidFill>
              </a:rPr>
              <a:t>Dixit</a:t>
            </a:r>
          </a:p>
          <a:p>
            <a:endParaRPr lang="en-US" sz="2400" u="heavy" dirty="0" smtClean="0">
              <a:solidFill>
                <a:srgbClr val="0070C0"/>
              </a:solidFill>
            </a:endParaRPr>
          </a:p>
          <a:p>
            <a:r>
              <a:rPr lang="en-US" sz="2400" dirty="0">
                <a:solidFill>
                  <a:srgbClr val="0070C0"/>
                </a:solidFill>
              </a:rPr>
              <a:t> </a:t>
            </a:r>
            <a:r>
              <a:rPr lang="en-US" sz="2400" dirty="0" smtClean="0">
                <a:solidFill>
                  <a:srgbClr val="0070C0"/>
                </a:solidFill>
              </a:rPr>
              <a:t>   2. Course Name: </a:t>
            </a:r>
            <a:r>
              <a:rPr lang="en-IN" sz="2400" dirty="0">
                <a:solidFill>
                  <a:srgbClr val="0070C0"/>
                </a:solidFill>
              </a:rPr>
              <a:t>Web Development </a:t>
            </a:r>
            <a:r>
              <a:rPr lang="en-IN" sz="2400" dirty="0" err="1">
                <a:solidFill>
                  <a:srgbClr val="0070C0"/>
                </a:solidFill>
              </a:rPr>
              <a:t>Masterclass</a:t>
            </a:r>
            <a:r>
              <a:rPr lang="en-IN" sz="2400" dirty="0">
                <a:solidFill>
                  <a:srgbClr val="0070C0"/>
                </a:solidFill>
              </a:rPr>
              <a:t>- Complete Certificate </a:t>
            </a:r>
            <a:r>
              <a:rPr lang="en-IN" sz="2400" dirty="0" smtClean="0">
                <a:solidFill>
                  <a:srgbClr val="0070C0"/>
                </a:solidFill>
              </a:rPr>
              <a:t>Course</a:t>
            </a:r>
          </a:p>
          <a:p>
            <a:r>
              <a:rPr lang="en-IN" sz="2400" dirty="0">
                <a:solidFill>
                  <a:srgbClr val="0070C0"/>
                </a:solidFill>
              </a:rPr>
              <a:t> </a:t>
            </a:r>
            <a:r>
              <a:rPr lang="en-IN" sz="2400" dirty="0" smtClean="0">
                <a:solidFill>
                  <a:srgbClr val="0070C0"/>
                </a:solidFill>
              </a:rPr>
              <a:t>       Link:</a:t>
            </a:r>
            <a:r>
              <a:rPr lang="en-US" sz="1600" b="1" u="sng" dirty="0" smtClean="0">
                <a:solidFill>
                  <a:srgbClr val="00B0F0"/>
                </a:solidFill>
                <a:hlinkClick r:id="rId3"/>
              </a:rPr>
              <a:t>https</a:t>
            </a:r>
            <a:r>
              <a:rPr lang="en-US" sz="1600" b="1" u="sng" dirty="0">
                <a:solidFill>
                  <a:srgbClr val="00B0F0"/>
                </a:solidFill>
                <a:hlinkClick r:id="rId3"/>
              </a:rPr>
              <a:t>://www.udemy.com/course/web-development-masterclass-complete-certificate-course</a:t>
            </a:r>
            <a:r>
              <a:rPr lang="en-US" sz="1600" b="1" u="sng" dirty="0" smtClean="0">
                <a:solidFill>
                  <a:srgbClr val="00B0F0"/>
                </a:solidFill>
                <a:hlinkClick r:id="rId3"/>
              </a:rPr>
              <a:t>/</a:t>
            </a:r>
            <a:endParaRPr lang="en-US" sz="1600" b="1" u="sng" dirty="0" smtClean="0">
              <a:solidFill>
                <a:srgbClr val="00B0F0"/>
              </a:solidFill>
            </a:endParaRPr>
          </a:p>
          <a:p>
            <a:r>
              <a:rPr lang="en-US" sz="2400" dirty="0">
                <a:solidFill>
                  <a:srgbClr val="0070C0"/>
                </a:solidFill>
              </a:rPr>
              <a:t> </a:t>
            </a:r>
            <a:r>
              <a:rPr lang="en-US" sz="2400" dirty="0" smtClean="0">
                <a:solidFill>
                  <a:srgbClr val="0070C0"/>
                </a:solidFill>
              </a:rPr>
              <a:t>       Attended </a:t>
            </a:r>
            <a:r>
              <a:rPr lang="en-US" sz="2400" dirty="0">
                <a:solidFill>
                  <a:srgbClr val="0070C0"/>
                </a:solidFill>
              </a:rPr>
              <a:t>By: </a:t>
            </a:r>
            <a:r>
              <a:rPr lang="en-US" sz="2400" u="heavy" dirty="0" err="1">
                <a:solidFill>
                  <a:srgbClr val="0070C0"/>
                </a:solidFill>
              </a:rPr>
              <a:t>Megha</a:t>
            </a:r>
            <a:r>
              <a:rPr lang="en-US" sz="2400" u="heavy" dirty="0">
                <a:solidFill>
                  <a:srgbClr val="0070C0"/>
                </a:solidFill>
              </a:rPr>
              <a:t> </a:t>
            </a:r>
            <a:r>
              <a:rPr lang="en-US" sz="2400" u="heavy" dirty="0" err="1">
                <a:solidFill>
                  <a:srgbClr val="0070C0"/>
                </a:solidFill>
              </a:rPr>
              <a:t>Kansal</a:t>
            </a:r>
            <a:r>
              <a:rPr lang="en-US" sz="2400" dirty="0">
                <a:solidFill>
                  <a:srgbClr val="0070C0"/>
                </a:solidFill>
              </a:rPr>
              <a:t> </a:t>
            </a:r>
            <a:endParaRPr lang="en-IN" sz="2400" dirty="0">
              <a:solidFill>
                <a:srgbClr val="0070C0"/>
              </a:solidFill>
            </a:endParaRPr>
          </a:p>
          <a:p>
            <a:endParaRPr lang="en-IN" sz="2400" dirty="0"/>
          </a:p>
          <a:p>
            <a:endParaRPr lang="en-IN" sz="2400" dirty="0" smtClean="0">
              <a:latin typeface="+mj-lt"/>
            </a:endParaRPr>
          </a:p>
          <a:p>
            <a:endParaRPr lang="en-IN" dirty="0"/>
          </a:p>
        </p:txBody>
      </p:sp>
    </p:spTree>
    <p:extLst>
      <p:ext uri="{BB962C8B-B14F-4D97-AF65-F5344CB8AC3E}">
        <p14:creationId xmlns:p14="http://schemas.microsoft.com/office/powerpoint/2010/main" val="39649117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75496" y="754702"/>
            <a:ext cx="9138205" cy="4893647"/>
          </a:xfrm>
          <a:prstGeom prst="rect">
            <a:avLst/>
          </a:prstGeom>
          <a:noFill/>
        </p:spPr>
        <p:txBody>
          <a:bodyPr wrap="square" rtlCol="0">
            <a:spAutoFit/>
          </a:bodyPr>
          <a:lstStyle/>
          <a:p>
            <a:pPr marL="285750" lvl="0" indent="-285750">
              <a:buFont typeface="Wingdings" panose="05000000000000000000" pitchFamily="2" charset="2"/>
              <a:buChar char="ü"/>
            </a:pPr>
            <a:r>
              <a:rPr lang="en-US" sz="2400" dirty="0">
                <a:solidFill>
                  <a:srgbClr val="0070C0"/>
                </a:solidFill>
              </a:rPr>
              <a:t>Google Search</a:t>
            </a:r>
            <a:endParaRPr lang="en-IN" sz="2400" dirty="0">
              <a:solidFill>
                <a:srgbClr val="0070C0"/>
              </a:solidFill>
            </a:endParaRPr>
          </a:p>
          <a:p>
            <a:pPr marL="285750" indent="-285750">
              <a:buFont typeface="Wingdings" panose="05000000000000000000" pitchFamily="2" charset="2"/>
              <a:buChar char="ü"/>
            </a:pPr>
            <a:endParaRPr lang="en-IN" sz="2400" dirty="0" smtClean="0">
              <a:solidFill>
                <a:srgbClr val="0070C0"/>
              </a:solidFill>
            </a:endParaRPr>
          </a:p>
          <a:p>
            <a:endParaRPr lang="en-IN" sz="2400" dirty="0">
              <a:solidFill>
                <a:srgbClr val="0070C0"/>
              </a:solidFill>
            </a:endParaRPr>
          </a:p>
          <a:p>
            <a:pPr marL="285750" indent="-285750">
              <a:buFont typeface="Wingdings" panose="05000000000000000000" pitchFamily="2" charset="2"/>
              <a:buChar char="ü"/>
            </a:pPr>
            <a:endParaRPr lang="en-IN" sz="2400" dirty="0" smtClean="0">
              <a:solidFill>
                <a:srgbClr val="0070C0"/>
              </a:solidFill>
            </a:endParaRPr>
          </a:p>
          <a:p>
            <a:pPr marL="285750" indent="-285750">
              <a:buFont typeface="Wingdings" panose="05000000000000000000" pitchFamily="2" charset="2"/>
              <a:buChar char="ü"/>
            </a:pPr>
            <a:r>
              <a:rPr lang="en-IN" sz="2400" dirty="0" smtClean="0">
                <a:solidFill>
                  <a:srgbClr val="0070C0"/>
                </a:solidFill>
              </a:rPr>
              <a:t>Our ongoing Full-Stack lectures and lab assignments</a:t>
            </a:r>
          </a:p>
          <a:p>
            <a:pPr marL="285750" indent="-285750">
              <a:buFont typeface="Wingdings" panose="05000000000000000000" pitchFamily="2" charset="2"/>
              <a:buChar char="ü"/>
            </a:pPr>
            <a:endParaRPr lang="en-IN" sz="2400" dirty="0">
              <a:solidFill>
                <a:srgbClr val="0070C0"/>
              </a:solidFill>
            </a:endParaRPr>
          </a:p>
          <a:p>
            <a:pPr marL="285750" indent="-285750">
              <a:buFont typeface="Wingdings" panose="05000000000000000000" pitchFamily="2" charset="2"/>
              <a:buChar char="ü"/>
            </a:pPr>
            <a:endParaRPr lang="en-IN" sz="2400" dirty="0" smtClean="0">
              <a:solidFill>
                <a:srgbClr val="0070C0"/>
              </a:solidFill>
            </a:endParaRPr>
          </a:p>
          <a:p>
            <a:pPr marL="285750" indent="-285750">
              <a:buFont typeface="Wingdings" panose="05000000000000000000" pitchFamily="2" charset="2"/>
              <a:buChar char="ü"/>
            </a:pPr>
            <a:endParaRPr lang="en-IN" sz="2400" dirty="0">
              <a:solidFill>
                <a:srgbClr val="0070C0"/>
              </a:solidFill>
            </a:endParaRPr>
          </a:p>
          <a:p>
            <a:pPr marL="285750" lvl="0" indent="-285750">
              <a:buFont typeface="Wingdings" panose="05000000000000000000" pitchFamily="2" charset="2"/>
              <a:buChar char="ü"/>
            </a:pPr>
            <a:r>
              <a:rPr lang="en-IN" sz="2400" dirty="0" smtClean="0">
                <a:solidFill>
                  <a:srgbClr val="0070C0"/>
                </a:solidFill>
              </a:rPr>
              <a:t>Website for Web-development: </a:t>
            </a:r>
            <a:r>
              <a:rPr lang="en-US" sz="2400" u="sng" dirty="0">
                <a:solidFill>
                  <a:srgbClr val="0070C0"/>
                </a:solidFill>
                <a:hlinkClick r:id="rId2"/>
              </a:rPr>
              <a:t>https://www.beta-labs.in/</a:t>
            </a:r>
            <a:endParaRPr lang="en-IN" sz="2400" dirty="0">
              <a:solidFill>
                <a:srgbClr val="0070C0"/>
              </a:solidFill>
            </a:endParaRPr>
          </a:p>
          <a:p>
            <a:pPr marL="285750" indent="-285750">
              <a:buFont typeface="Wingdings" panose="05000000000000000000" pitchFamily="2" charset="2"/>
              <a:buChar char="ü"/>
            </a:pPr>
            <a:endParaRPr lang="en-IN" sz="2400" dirty="0" smtClean="0">
              <a:solidFill>
                <a:srgbClr val="0070C0"/>
              </a:solidFill>
            </a:endParaRPr>
          </a:p>
          <a:p>
            <a:pPr marL="285750" indent="-285750">
              <a:buFont typeface="Wingdings" panose="05000000000000000000" pitchFamily="2" charset="2"/>
              <a:buChar char="ü"/>
            </a:pPr>
            <a:endParaRPr lang="en-IN" sz="2400" dirty="0" smtClean="0">
              <a:solidFill>
                <a:srgbClr val="0070C0"/>
              </a:solidFill>
            </a:endParaRPr>
          </a:p>
          <a:p>
            <a:endParaRPr lang="en-IN" sz="2400" dirty="0">
              <a:solidFill>
                <a:srgbClr val="0070C0"/>
              </a:solidFill>
            </a:endParaRPr>
          </a:p>
          <a:p>
            <a:pPr marL="285750" indent="-285750">
              <a:buFont typeface="Wingdings" panose="05000000000000000000" pitchFamily="2" charset="2"/>
              <a:buChar char="ü"/>
            </a:pPr>
            <a:r>
              <a:rPr lang="en-IN" sz="2400" dirty="0" smtClean="0">
                <a:solidFill>
                  <a:srgbClr val="0070C0"/>
                </a:solidFill>
              </a:rPr>
              <a:t>YouTube videos</a:t>
            </a:r>
            <a:endParaRPr lang="en-IN" sz="2400" dirty="0">
              <a:solidFill>
                <a:srgbClr val="0070C0"/>
              </a:solidFill>
            </a:endParaRPr>
          </a:p>
        </p:txBody>
      </p:sp>
    </p:spTree>
    <p:extLst>
      <p:ext uri="{BB962C8B-B14F-4D97-AF65-F5344CB8AC3E}">
        <p14:creationId xmlns:p14="http://schemas.microsoft.com/office/powerpoint/2010/main" val="31784383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83346" y="2266682"/>
            <a:ext cx="6671256" cy="1446550"/>
          </a:xfrm>
          <a:prstGeom prst="rect">
            <a:avLst/>
          </a:prstGeom>
          <a:noFill/>
        </p:spPr>
        <p:txBody>
          <a:bodyPr wrap="square" rtlCol="0">
            <a:spAutoFit/>
          </a:bodyPr>
          <a:lstStyle/>
          <a:p>
            <a:r>
              <a:rPr lang="en-IN" sz="8800" u="sng" dirty="0" smtClean="0">
                <a:solidFill>
                  <a:srgbClr val="00B0F0"/>
                </a:solidFill>
                <a:latin typeface="Algerian" panose="04020705040A02060702" pitchFamily="82" charset="0"/>
              </a:rPr>
              <a:t>THANK YOU</a:t>
            </a:r>
            <a:endParaRPr lang="en-IN" sz="8800" u="sng" dirty="0">
              <a:solidFill>
                <a:srgbClr val="00B0F0"/>
              </a:solidFill>
              <a:latin typeface="Algerian" panose="04020705040A02060702" pitchFamily="82" charset="0"/>
            </a:endParaRPr>
          </a:p>
        </p:txBody>
      </p:sp>
    </p:spTree>
    <p:extLst>
      <p:ext uri="{BB962C8B-B14F-4D97-AF65-F5344CB8AC3E}">
        <p14:creationId xmlns:p14="http://schemas.microsoft.com/office/powerpoint/2010/main" val="23836287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6214" y="425004"/>
            <a:ext cx="10805374" cy="7294305"/>
          </a:xfrm>
          <a:prstGeom prst="rect">
            <a:avLst/>
          </a:prstGeom>
          <a:noFill/>
        </p:spPr>
        <p:txBody>
          <a:bodyPr wrap="square" rtlCol="0">
            <a:spAutoFit/>
          </a:bodyPr>
          <a:lstStyle/>
          <a:p>
            <a:pPr algn="ctr"/>
            <a:r>
              <a:rPr lang="en-US" sz="2400" b="1" u="sng" dirty="0">
                <a:solidFill>
                  <a:srgbClr val="0070C0"/>
                </a:solidFill>
                <a:latin typeface="Franklin Gothic Book" panose="020B0503020102020204" pitchFamily="34" charset="0"/>
              </a:rPr>
              <a:t>Submitted</a:t>
            </a:r>
            <a:r>
              <a:rPr lang="en-US" sz="2400" b="1" dirty="0">
                <a:solidFill>
                  <a:srgbClr val="0070C0"/>
                </a:solidFill>
                <a:latin typeface="Franklin Gothic Book" panose="020B0503020102020204" pitchFamily="34" charset="0"/>
              </a:rPr>
              <a:t> </a:t>
            </a:r>
            <a:r>
              <a:rPr lang="en-US" sz="2400" b="1" u="sng" dirty="0" smtClean="0">
                <a:solidFill>
                  <a:srgbClr val="0070C0"/>
                </a:solidFill>
                <a:latin typeface="Franklin Gothic Book" panose="020B0503020102020204" pitchFamily="34" charset="0"/>
              </a:rPr>
              <a:t>By</a:t>
            </a:r>
            <a:r>
              <a:rPr lang="en-US" sz="2400" b="1" dirty="0">
                <a:solidFill>
                  <a:srgbClr val="0070C0"/>
                </a:solidFill>
                <a:latin typeface="Franklin Gothic Book" panose="020B0503020102020204" pitchFamily="34" charset="0"/>
              </a:rPr>
              <a:t>:</a:t>
            </a:r>
          </a:p>
          <a:p>
            <a:pPr algn="ctr"/>
            <a:endParaRPr lang="en-US" sz="800" b="1" dirty="0">
              <a:solidFill>
                <a:srgbClr val="0070C0"/>
              </a:solidFill>
            </a:endParaRPr>
          </a:p>
          <a:p>
            <a:pPr algn="ctr"/>
            <a:r>
              <a:rPr lang="en-US" sz="2000" dirty="0" err="1">
                <a:solidFill>
                  <a:srgbClr val="0070C0"/>
                </a:solidFill>
              </a:rPr>
              <a:t>Pratibha</a:t>
            </a:r>
            <a:r>
              <a:rPr lang="en-US" sz="2000" dirty="0">
                <a:solidFill>
                  <a:srgbClr val="0070C0"/>
                </a:solidFill>
              </a:rPr>
              <a:t> Dixit</a:t>
            </a:r>
          </a:p>
          <a:p>
            <a:pPr algn="ctr"/>
            <a:r>
              <a:rPr lang="en-US" sz="2000" dirty="0">
                <a:solidFill>
                  <a:srgbClr val="0070C0"/>
                </a:solidFill>
              </a:rPr>
              <a:t>(181500498)</a:t>
            </a:r>
          </a:p>
          <a:p>
            <a:pPr algn="ctr"/>
            <a:r>
              <a:rPr lang="en-US" sz="2000" dirty="0">
                <a:solidFill>
                  <a:srgbClr val="0070C0"/>
                </a:solidFill>
              </a:rPr>
              <a:t>And</a:t>
            </a:r>
          </a:p>
          <a:p>
            <a:pPr algn="ctr"/>
            <a:r>
              <a:rPr lang="en-US" sz="2000" dirty="0" err="1">
                <a:solidFill>
                  <a:srgbClr val="0070C0"/>
                </a:solidFill>
              </a:rPr>
              <a:t>Megha</a:t>
            </a:r>
            <a:r>
              <a:rPr lang="en-US" sz="2000" dirty="0">
                <a:solidFill>
                  <a:srgbClr val="0070C0"/>
                </a:solidFill>
              </a:rPr>
              <a:t> </a:t>
            </a:r>
            <a:r>
              <a:rPr lang="en-US" sz="2000" dirty="0" err="1">
                <a:solidFill>
                  <a:srgbClr val="0070C0"/>
                </a:solidFill>
              </a:rPr>
              <a:t>Kansal</a:t>
            </a:r>
            <a:endParaRPr lang="en-US" sz="2000" dirty="0">
              <a:solidFill>
                <a:srgbClr val="0070C0"/>
              </a:solidFill>
            </a:endParaRPr>
          </a:p>
          <a:p>
            <a:pPr algn="ctr"/>
            <a:r>
              <a:rPr lang="en-US" sz="2000" dirty="0">
                <a:solidFill>
                  <a:srgbClr val="0070C0"/>
                </a:solidFill>
              </a:rPr>
              <a:t>(181500382</a:t>
            </a:r>
            <a:r>
              <a:rPr lang="en-US" sz="2000" dirty="0" smtClean="0">
                <a:solidFill>
                  <a:srgbClr val="0070C0"/>
                </a:solidFill>
              </a:rPr>
              <a:t>)</a:t>
            </a:r>
          </a:p>
          <a:p>
            <a:pPr algn="ctr"/>
            <a:endParaRPr lang="en-US" dirty="0" smtClean="0">
              <a:solidFill>
                <a:srgbClr val="0070C0"/>
              </a:solidFill>
              <a:latin typeface="Franklin Gothic Book" panose="020B0503020102020204" pitchFamily="34" charset="0"/>
            </a:endParaRPr>
          </a:p>
          <a:p>
            <a:pPr algn="ctr"/>
            <a:endParaRPr lang="en-US" sz="800" dirty="0" smtClean="0">
              <a:solidFill>
                <a:srgbClr val="0070C0"/>
              </a:solidFill>
              <a:latin typeface="Franklin Gothic Book" panose="020B0503020102020204" pitchFamily="34" charset="0"/>
            </a:endParaRPr>
          </a:p>
          <a:p>
            <a:pPr algn="ctr"/>
            <a:endParaRPr lang="en-US" sz="800" dirty="0" smtClean="0">
              <a:solidFill>
                <a:srgbClr val="0070C0"/>
              </a:solidFill>
              <a:latin typeface="Franklin Gothic Book" panose="020B0503020102020204" pitchFamily="34" charset="0"/>
            </a:endParaRPr>
          </a:p>
          <a:p>
            <a:pPr algn="ctr"/>
            <a:endParaRPr lang="en-US" dirty="0">
              <a:solidFill>
                <a:srgbClr val="0070C0"/>
              </a:solidFill>
              <a:latin typeface="Franklin Gothic Book" panose="020B0503020102020204" pitchFamily="34" charset="0"/>
            </a:endParaRPr>
          </a:p>
          <a:p>
            <a:pPr algn="ctr"/>
            <a:r>
              <a:rPr lang="en-US" sz="2400" b="1" u="sng" dirty="0" smtClean="0">
                <a:solidFill>
                  <a:srgbClr val="0070C0"/>
                </a:solidFill>
                <a:latin typeface="Franklin Gothic Book" panose="020B0503020102020204" pitchFamily="34" charset="0"/>
              </a:rPr>
              <a:t>Supervised</a:t>
            </a:r>
            <a:r>
              <a:rPr lang="en-US" sz="2400" b="1" dirty="0" smtClean="0">
                <a:solidFill>
                  <a:srgbClr val="0070C0"/>
                </a:solidFill>
                <a:latin typeface="Franklin Gothic Book" panose="020B0503020102020204" pitchFamily="34" charset="0"/>
              </a:rPr>
              <a:t> </a:t>
            </a:r>
            <a:r>
              <a:rPr lang="en-US" sz="2400" b="1" u="sng" dirty="0" smtClean="0">
                <a:solidFill>
                  <a:srgbClr val="0070C0"/>
                </a:solidFill>
                <a:latin typeface="Franklin Gothic Book" panose="020B0503020102020204" pitchFamily="34" charset="0"/>
              </a:rPr>
              <a:t>By</a:t>
            </a:r>
            <a:r>
              <a:rPr lang="en-US" sz="2400" b="1" dirty="0" smtClean="0">
                <a:solidFill>
                  <a:srgbClr val="0070C0"/>
                </a:solidFill>
                <a:latin typeface="Franklin Gothic Book" panose="020B0503020102020204" pitchFamily="34" charset="0"/>
              </a:rPr>
              <a:t>:</a:t>
            </a:r>
          </a:p>
          <a:p>
            <a:pPr algn="ctr"/>
            <a:endParaRPr lang="en-US" sz="2400" b="1" dirty="0">
              <a:solidFill>
                <a:srgbClr val="0070C0"/>
              </a:solidFill>
              <a:latin typeface="Franklin Gothic Book" panose="020B0503020102020204" pitchFamily="34" charset="0"/>
            </a:endParaRPr>
          </a:p>
          <a:p>
            <a:pPr algn="ctr"/>
            <a:r>
              <a:rPr lang="en-US" sz="2000" b="1" dirty="0" smtClean="0">
                <a:solidFill>
                  <a:srgbClr val="0070C0"/>
                </a:solidFill>
                <a:latin typeface="Franklin Gothic Book" panose="020B0503020102020204" pitchFamily="34" charset="0"/>
              </a:rPr>
              <a:t>Mr. </a:t>
            </a:r>
            <a:r>
              <a:rPr lang="en-US" sz="2000" b="1" dirty="0" err="1" smtClean="0">
                <a:solidFill>
                  <a:srgbClr val="0070C0"/>
                </a:solidFill>
                <a:latin typeface="Franklin Gothic Book" panose="020B0503020102020204" pitchFamily="34" charset="0"/>
              </a:rPr>
              <a:t>Anand</a:t>
            </a:r>
            <a:r>
              <a:rPr lang="en-US" sz="2000" b="1" dirty="0" smtClean="0">
                <a:solidFill>
                  <a:srgbClr val="0070C0"/>
                </a:solidFill>
                <a:latin typeface="Franklin Gothic Book" panose="020B0503020102020204" pitchFamily="34" charset="0"/>
              </a:rPr>
              <a:t> Kumar Gupta</a:t>
            </a:r>
          </a:p>
          <a:p>
            <a:pPr algn="ctr"/>
            <a:r>
              <a:rPr lang="en-US" sz="2000" b="1" dirty="0" smtClean="0">
                <a:solidFill>
                  <a:srgbClr val="0070C0"/>
                </a:solidFill>
                <a:latin typeface="Franklin Gothic Book" panose="020B0503020102020204" pitchFamily="34" charset="0"/>
              </a:rPr>
              <a:t>Asst. Professor</a:t>
            </a:r>
          </a:p>
          <a:p>
            <a:pPr algn="ctr"/>
            <a:r>
              <a:rPr lang="en-US" sz="2000" b="1" dirty="0" smtClean="0">
                <a:solidFill>
                  <a:srgbClr val="0070C0"/>
                </a:solidFill>
                <a:latin typeface="Franklin Gothic Book" panose="020B0503020102020204" pitchFamily="34" charset="0"/>
              </a:rPr>
              <a:t>Department of Computer Science &amp; Applications</a:t>
            </a:r>
          </a:p>
          <a:p>
            <a:pPr algn="ctr"/>
            <a:r>
              <a:rPr lang="en-US" sz="2000" b="1" dirty="0" smtClean="0">
                <a:solidFill>
                  <a:srgbClr val="0070C0"/>
                </a:solidFill>
                <a:latin typeface="Franklin Gothic Book" panose="020B0503020102020204" pitchFamily="34" charset="0"/>
              </a:rPr>
              <a:t>And</a:t>
            </a:r>
          </a:p>
          <a:p>
            <a:pPr algn="ctr"/>
            <a:r>
              <a:rPr lang="en-US" sz="2000" b="1" dirty="0" smtClean="0">
                <a:solidFill>
                  <a:srgbClr val="0070C0"/>
                </a:solidFill>
                <a:latin typeface="Franklin Gothic Book" panose="020B0503020102020204" pitchFamily="34" charset="0"/>
              </a:rPr>
              <a:t>Ms. </a:t>
            </a:r>
            <a:r>
              <a:rPr lang="en-US" sz="2000" b="1" dirty="0" err="1" smtClean="0">
                <a:solidFill>
                  <a:srgbClr val="0070C0"/>
                </a:solidFill>
                <a:latin typeface="Franklin Gothic Book" panose="020B0503020102020204" pitchFamily="34" charset="0"/>
              </a:rPr>
              <a:t>Ruchi</a:t>
            </a:r>
            <a:r>
              <a:rPr lang="en-US" sz="2000" b="1" dirty="0" smtClean="0">
                <a:solidFill>
                  <a:srgbClr val="0070C0"/>
                </a:solidFill>
                <a:latin typeface="Franklin Gothic Book" panose="020B0503020102020204" pitchFamily="34" charset="0"/>
              </a:rPr>
              <a:t> Gupta</a:t>
            </a:r>
          </a:p>
          <a:p>
            <a:pPr algn="ctr"/>
            <a:r>
              <a:rPr lang="en-US" sz="2000" b="1" dirty="0" smtClean="0">
                <a:solidFill>
                  <a:srgbClr val="0070C0"/>
                </a:solidFill>
                <a:latin typeface="Franklin Gothic Book" panose="020B0503020102020204" pitchFamily="34" charset="0"/>
              </a:rPr>
              <a:t>Asst. Professor</a:t>
            </a:r>
          </a:p>
          <a:p>
            <a:pPr algn="ctr"/>
            <a:r>
              <a:rPr lang="en-US" sz="2000" b="1" dirty="0" smtClean="0">
                <a:solidFill>
                  <a:srgbClr val="0070C0"/>
                </a:solidFill>
                <a:latin typeface="Franklin Gothic Book" panose="020B0503020102020204" pitchFamily="34" charset="0"/>
              </a:rPr>
              <a:t>Department of Computer Science &amp; Applications</a:t>
            </a:r>
          </a:p>
          <a:p>
            <a:pPr algn="ctr"/>
            <a:endParaRPr lang="en-US" sz="2400" b="1" dirty="0">
              <a:solidFill>
                <a:srgbClr val="0070C0"/>
              </a:solidFill>
              <a:latin typeface="Franklin Gothic Book" panose="020B0503020102020204" pitchFamily="34" charset="0"/>
            </a:endParaRPr>
          </a:p>
          <a:p>
            <a:pPr algn="ctr"/>
            <a:endParaRPr lang="en-US" dirty="0">
              <a:solidFill>
                <a:srgbClr val="0070C0"/>
              </a:solidFill>
              <a:latin typeface="Franklin Gothic Book" panose="020B0503020102020204" pitchFamily="34" charset="0"/>
            </a:endParaRPr>
          </a:p>
          <a:p>
            <a:pPr algn="ctr"/>
            <a:endParaRPr lang="en-US" dirty="0">
              <a:solidFill>
                <a:srgbClr val="0070C0"/>
              </a:solidFill>
            </a:endParaRPr>
          </a:p>
          <a:p>
            <a:pPr algn="ctr"/>
            <a:endParaRPr lang="en-US" dirty="0">
              <a:solidFill>
                <a:srgbClr val="0070C0"/>
              </a:solidFill>
            </a:endParaRPr>
          </a:p>
          <a:p>
            <a:pPr algn="ctr"/>
            <a:r>
              <a:rPr lang="en-US" dirty="0">
                <a:solidFill>
                  <a:srgbClr val="0070C0"/>
                </a:solidFill>
                <a:latin typeface="Franklin Gothic Book" panose="020B0503020102020204" pitchFamily="34" charset="0"/>
              </a:rPr>
              <a:t>        </a:t>
            </a:r>
            <a:endParaRPr lang="en-US" sz="2400" b="1" dirty="0">
              <a:solidFill>
                <a:srgbClr val="0070C0"/>
              </a:solidFill>
            </a:endParaRPr>
          </a:p>
        </p:txBody>
      </p:sp>
    </p:spTree>
    <p:extLst>
      <p:ext uri="{BB962C8B-B14F-4D97-AF65-F5344CB8AC3E}">
        <p14:creationId xmlns:p14="http://schemas.microsoft.com/office/powerpoint/2010/main" val="37792126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30321" y="206063"/>
            <a:ext cx="4829577" cy="830997"/>
          </a:xfrm>
          <a:prstGeom prst="rect">
            <a:avLst/>
          </a:prstGeom>
          <a:noFill/>
        </p:spPr>
        <p:txBody>
          <a:bodyPr wrap="square" rtlCol="0">
            <a:spAutoFit/>
          </a:bodyPr>
          <a:lstStyle/>
          <a:p>
            <a:pPr algn="ctr"/>
            <a:r>
              <a:rPr lang="en-IN" sz="4800" b="1" u="sng" dirty="0" smtClean="0">
                <a:ln w="22225">
                  <a:solidFill>
                    <a:schemeClr val="accent2"/>
                  </a:solidFill>
                  <a:prstDash val="solid"/>
                </a:ln>
                <a:solidFill>
                  <a:schemeClr val="accent2">
                    <a:lumMod val="40000"/>
                    <a:lumOff val="60000"/>
                  </a:schemeClr>
                </a:solidFill>
                <a:latin typeface="+mj-lt"/>
              </a:rPr>
              <a:t>CERTIFICATES</a:t>
            </a:r>
            <a:endParaRPr lang="en-IN" sz="4800" b="1" u="sng" dirty="0">
              <a:latin typeface="+mj-lt"/>
            </a:endParaRPr>
          </a:p>
        </p:txBody>
      </p:sp>
      <p:sp>
        <p:nvSpPr>
          <p:cNvPr id="2" name="TextBox 1"/>
          <p:cNvSpPr txBox="1"/>
          <p:nvPr/>
        </p:nvSpPr>
        <p:spPr>
          <a:xfrm>
            <a:off x="785613" y="1187141"/>
            <a:ext cx="7920507" cy="461665"/>
          </a:xfrm>
          <a:prstGeom prst="rect">
            <a:avLst/>
          </a:prstGeom>
          <a:noFill/>
        </p:spPr>
        <p:txBody>
          <a:bodyPr wrap="square" rtlCol="0">
            <a:spAutoFit/>
          </a:bodyPr>
          <a:lstStyle/>
          <a:p>
            <a:r>
              <a:rPr lang="en-IN" sz="2400" dirty="0" smtClean="0">
                <a:solidFill>
                  <a:srgbClr val="0070C0"/>
                </a:solidFill>
              </a:rPr>
              <a:t>1. Certificate of the Course attended by </a:t>
            </a:r>
            <a:r>
              <a:rPr lang="en-IN" sz="2400" dirty="0" err="1" smtClean="0">
                <a:solidFill>
                  <a:srgbClr val="0070C0"/>
                </a:solidFill>
              </a:rPr>
              <a:t>Pratibha</a:t>
            </a:r>
            <a:r>
              <a:rPr lang="en-IN" sz="2400" dirty="0" smtClean="0">
                <a:solidFill>
                  <a:srgbClr val="0070C0"/>
                </a:solidFill>
              </a:rPr>
              <a:t> Dixit:</a:t>
            </a:r>
            <a:endParaRPr lang="en-IN" sz="2400" dirty="0">
              <a:solidFill>
                <a:srgbClr val="0070C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613" y="1648807"/>
            <a:ext cx="9920807" cy="4932298"/>
          </a:xfrm>
          <a:prstGeom prst="rect">
            <a:avLst/>
          </a:prstGeom>
        </p:spPr>
      </p:pic>
    </p:spTree>
    <p:extLst>
      <p:ext uri="{BB962C8B-B14F-4D97-AF65-F5344CB8AC3E}">
        <p14:creationId xmlns:p14="http://schemas.microsoft.com/office/powerpoint/2010/main" val="23339987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2884" y="669701"/>
            <a:ext cx="7791718" cy="461665"/>
          </a:xfrm>
          <a:prstGeom prst="rect">
            <a:avLst/>
          </a:prstGeom>
          <a:noFill/>
        </p:spPr>
        <p:txBody>
          <a:bodyPr wrap="square" rtlCol="0">
            <a:spAutoFit/>
          </a:bodyPr>
          <a:lstStyle/>
          <a:p>
            <a:r>
              <a:rPr lang="en-IN" sz="2400" dirty="0" smtClean="0">
                <a:solidFill>
                  <a:srgbClr val="0070C0"/>
                </a:solidFill>
              </a:rPr>
              <a:t>2. Certificate of the Course attended by </a:t>
            </a:r>
            <a:r>
              <a:rPr lang="en-IN" sz="2400" dirty="0" err="1" smtClean="0">
                <a:solidFill>
                  <a:srgbClr val="0070C0"/>
                </a:solidFill>
              </a:rPr>
              <a:t>Megha</a:t>
            </a:r>
            <a:r>
              <a:rPr lang="en-IN" sz="2400" dirty="0" smtClean="0">
                <a:solidFill>
                  <a:srgbClr val="0070C0"/>
                </a:solidFill>
              </a:rPr>
              <a:t> </a:t>
            </a:r>
            <a:r>
              <a:rPr lang="en-IN" sz="2400" dirty="0" err="1" smtClean="0">
                <a:solidFill>
                  <a:srgbClr val="0070C0"/>
                </a:solidFill>
              </a:rPr>
              <a:t>Kansal</a:t>
            </a:r>
            <a:r>
              <a:rPr lang="en-IN" sz="2400" dirty="0" smtClean="0">
                <a:solidFill>
                  <a:srgbClr val="0070C0"/>
                </a:solidFill>
              </a:rPr>
              <a:t>:</a:t>
            </a:r>
            <a:endParaRPr lang="en-IN" sz="2400" dirty="0">
              <a:solidFill>
                <a:srgbClr val="0070C0"/>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185" y="1398162"/>
            <a:ext cx="9285668" cy="5143500"/>
          </a:xfrm>
          <a:prstGeom prst="rect">
            <a:avLst/>
          </a:prstGeom>
        </p:spPr>
      </p:pic>
    </p:spTree>
    <p:extLst>
      <p:ext uri="{BB962C8B-B14F-4D97-AF65-F5344CB8AC3E}">
        <p14:creationId xmlns:p14="http://schemas.microsoft.com/office/powerpoint/2010/main" val="18491620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8186" y="1584101"/>
            <a:ext cx="9955369" cy="2585323"/>
          </a:xfrm>
          <a:prstGeom prst="rect">
            <a:avLst/>
          </a:prstGeom>
          <a:noFill/>
        </p:spPr>
        <p:txBody>
          <a:bodyPr wrap="square" rtlCol="0">
            <a:spAutoFit/>
          </a:bodyPr>
          <a:lstStyle/>
          <a:p>
            <a:pPr algn="ctr"/>
            <a:r>
              <a:rPr lang="en-IN" sz="5400" u="sng" dirty="0" smtClean="0">
                <a:solidFill>
                  <a:srgbClr val="0070C0"/>
                </a:solidFill>
                <a:latin typeface="Algerian" panose="04020705040A02060702" pitchFamily="82" charset="0"/>
              </a:rPr>
              <a:t>PROJECT</a:t>
            </a:r>
          </a:p>
          <a:p>
            <a:pPr algn="ctr"/>
            <a:endParaRPr lang="en-IN" sz="5400" dirty="0" smtClean="0">
              <a:latin typeface="Algerian" panose="04020705040A02060702" pitchFamily="82" charset="0"/>
            </a:endParaRPr>
          </a:p>
          <a:p>
            <a:pPr algn="ctr"/>
            <a:r>
              <a:rPr lang="en-IN" sz="5400" b="1" u="sng" dirty="0" smtClean="0">
                <a:ln w="22225">
                  <a:solidFill>
                    <a:schemeClr val="accent2"/>
                  </a:solidFill>
                  <a:prstDash val="solid"/>
                </a:ln>
                <a:solidFill>
                  <a:schemeClr val="accent2">
                    <a:lumMod val="40000"/>
                    <a:lumOff val="60000"/>
                  </a:schemeClr>
                </a:solidFill>
                <a:latin typeface="Algerian" panose="04020705040A02060702" pitchFamily="82" charset="0"/>
              </a:rPr>
              <a:t>Online quiz generator</a:t>
            </a:r>
            <a:endParaRPr lang="en-IN" sz="5400" b="1" u="sng" dirty="0">
              <a:ln w="22225">
                <a:solidFill>
                  <a:schemeClr val="accent2"/>
                </a:solidFill>
                <a:prstDash val="solid"/>
              </a:ln>
              <a:solidFill>
                <a:schemeClr val="accent2">
                  <a:lumMod val="40000"/>
                  <a:lumOff val="60000"/>
                </a:schemeClr>
              </a:solidFill>
              <a:latin typeface="Algerian" panose="04020705040A02060702" pitchFamily="82" charset="0"/>
            </a:endParaRPr>
          </a:p>
        </p:txBody>
      </p:sp>
    </p:spTree>
    <p:extLst>
      <p:ext uri="{BB962C8B-B14F-4D97-AF65-F5344CB8AC3E}">
        <p14:creationId xmlns:p14="http://schemas.microsoft.com/office/powerpoint/2010/main" val="7797188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5307" y="837127"/>
            <a:ext cx="8564451" cy="5016758"/>
          </a:xfrm>
          <a:prstGeom prst="rect">
            <a:avLst/>
          </a:prstGeom>
          <a:noFill/>
        </p:spPr>
        <p:txBody>
          <a:bodyPr wrap="square" rtlCol="0">
            <a:spAutoFit/>
          </a:bodyPr>
          <a:lstStyle/>
          <a:p>
            <a:r>
              <a:rPr lang="en-US" sz="4400" b="1" u="sng" dirty="0" smtClean="0">
                <a:solidFill>
                  <a:srgbClr val="0070C0"/>
                </a:solidFill>
                <a:latin typeface="Franklin Gothic Book" panose="020B0503020102020204" pitchFamily="34" charset="0"/>
              </a:rPr>
              <a:t>Introduction</a:t>
            </a:r>
            <a:r>
              <a:rPr lang="en-US" sz="2800" dirty="0">
                <a:solidFill>
                  <a:srgbClr val="0070C0"/>
                </a:solidFill>
                <a:latin typeface="Franklin Gothic Book" panose="020B0503020102020204" pitchFamily="34" charset="0"/>
              </a:rPr>
              <a:t>-</a:t>
            </a:r>
            <a:endParaRPr lang="en-US" sz="2800" dirty="0" smtClean="0">
              <a:solidFill>
                <a:srgbClr val="0070C0"/>
              </a:solidFill>
              <a:latin typeface="Franklin Gothic Book" panose="020B0503020102020204" pitchFamily="34" charset="0"/>
            </a:endParaRPr>
          </a:p>
          <a:p>
            <a:endParaRPr lang="en-US" sz="2800" dirty="0" smtClean="0">
              <a:solidFill>
                <a:srgbClr val="0070C0"/>
              </a:solidFill>
              <a:latin typeface="Franklin Gothic Book" panose="020B0503020102020204" pitchFamily="34" charset="0"/>
            </a:endParaRPr>
          </a:p>
          <a:p>
            <a:endParaRPr lang="en-US" sz="2800" dirty="0">
              <a:solidFill>
                <a:srgbClr val="0070C0"/>
              </a:solidFill>
              <a:latin typeface="Franklin Gothic Book" panose="020B0503020102020204" pitchFamily="34" charset="0"/>
            </a:endParaRPr>
          </a:p>
          <a:p>
            <a:pPr marL="457200" indent="-457200" algn="just">
              <a:buFont typeface="Wingdings" panose="05000000000000000000" pitchFamily="2" charset="2"/>
              <a:buChar char="ü"/>
            </a:pPr>
            <a:r>
              <a:rPr lang="en-IN" sz="2400" dirty="0">
                <a:solidFill>
                  <a:srgbClr val="0070C0"/>
                </a:solidFill>
              </a:rPr>
              <a:t>The “Online Quiz Generator” is a web application </a:t>
            </a:r>
            <a:r>
              <a:rPr lang="en-IN" sz="2400" dirty="0" smtClean="0">
                <a:solidFill>
                  <a:srgbClr val="0070C0"/>
                </a:solidFill>
              </a:rPr>
              <a:t>for taking </a:t>
            </a:r>
            <a:r>
              <a:rPr lang="en-IN" sz="2400" dirty="0">
                <a:solidFill>
                  <a:srgbClr val="0070C0"/>
                </a:solidFill>
              </a:rPr>
              <a:t>online test in an efficient manner and no time wasting for </a:t>
            </a:r>
            <a:r>
              <a:rPr lang="en-IN" sz="2400" dirty="0" smtClean="0">
                <a:solidFill>
                  <a:srgbClr val="0070C0"/>
                </a:solidFill>
              </a:rPr>
              <a:t>checking and correction of paper.</a:t>
            </a:r>
          </a:p>
          <a:p>
            <a:pPr algn="just"/>
            <a:endParaRPr lang="en-US" sz="2400" dirty="0">
              <a:solidFill>
                <a:srgbClr val="0070C0"/>
              </a:solidFill>
              <a:latin typeface="+mj-lt"/>
            </a:endParaRPr>
          </a:p>
          <a:p>
            <a:pPr marL="457200" indent="-457200" algn="just">
              <a:buFont typeface="Wingdings" panose="05000000000000000000" pitchFamily="2" charset="2"/>
              <a:buChar char="ü"/>
            </a:pPr>
            <a:r>
              <a:rPr lang="en-US" sz="2400" dirty="0" smtClean="0">
                <a:solidFill>
                  <a:srgbClr val="0070C0"/>
                </a:solidFill>
                <a:latin typeface="+mj-lt"/>
              </a:rPr>
              <a:t>Every admin has a user id and password to create and check marks of each quiz.</a:t>
            </a:r>
          </a:p>
          <a:p>
            <a:pPr algn="just"/>
            <a:endParaRPr lang="en-US" sz="2400" dirty="0" smtClean="0">
              <a:solidFill>
                <a:srgbClr val="0070C0"/>
              </a:solidFill>
              <a:latin typeface="+mj-lt"/>
            </a:endParaRPr>
          </a:p>
          <a:p>
            <a:pPr marL="457200" indent="-457200" algn="just">
              <a:buFont typeface="Wingdings" panose="05000000000000000000" pitchFamily="2" charset="2"/>
              <a:buChar char="ü"/>
            </a:pPr>
            <a:r>
              <a:rPr lang="en-US" sz="2400" dirty="0" smtClean="0">
                <a:solidFill>
                  <a:srgbClr val="0070C0"/>
                </a:solidFill>
                <a:latin typeface="+mj-lt"/>
              </a:rPr>
              <a:t>Every user has user id and password to attend a quiz.</a:t>
            </a:r>
          </a:p>
          <a:p>
            <a:endParaRPr lang="en-IN" sz="2800" dirty="0">
              <a:solidFill>
                <a:srgbClr val="0070C0"/>
              </a:solidFill>
              <a:latin typeface="Franklin Gothic Book" panose="020B0503020102020204" pitchFamily="34" charset="0"/>
            </a:endParaRPr>
          </a:p>
        </p:txBody>
      </p:sp>
    </p:spTree>
    <p:extLst>
      <p:ext uri="{BB962C8B-B14F-4D97-AF65-F5344CB8AC3E}">
        <p14:creationId xmlns:p14="http://schemas.microsoft.com/office/powerpoint/2010/main" val="5237057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2884" y="167425"/>
            <a:ext cx="7778839" cy="5786199"/>
          </a:xfrm>
          <a:prstGeom prst="rect">
            <a:avLst/>
          </a:prstGeom>
          <a:noFill/>
        </p:spPr>
        <p:txBody>
          <a:bodyPr wrap="square" rtlCol="0">
            <a:spAutoFit/>
          </a:bodyPr>
          <a:lstStyle/>
          <a:p>
            <a:pPr lvl="1"/>
            <a:endParaRPr lang="en-IN" b="1" dirty="0"/>
          </a:p>
          <a:p>
            <a:r>
              <a:rPr lang="en-US" sz="4400" b="1" u="sng" dirty="0" smtClean="0">
                <a:solidFill>
                  <a:srgbClr val="0070C0"/>
                </a:solidFill>
                <a:latin typeface="Franklin Gothic Book" panose="020B0503020102020204" pitchFamily="34" charset="0"/>
              </a:rPr>
              <a:t>Synopsis-</a:t>
            </a:r>
          </a:p>
          <a:p>
            <a:endParaRPr lang="en-US" sz="4400" b="1" u="sng" dirty="0" smtClean="0">
              <a:solidFill>
                <a:srgbClr val="0070C0"/>
              </a:solidFill>
              <a:latin typeface="Franklin Gothic Book" panose="020B0503020102020204" pitchFamily="34" charset="0"/>
            </a:endParaRPr>
          </a:p>
          <a:p>
            <a:pPr marL="342900" indent="-342900" algn="just">
              <a:buFont typeface="Wingdings" panose="05000000000000000000" pitchFamily="2" charset="2"/>
              <a:buChar char="v"/>
            </a:pPr>
            <a:r>
              <a:rPr lang="en-IN" sz="2400" dirty="0">
                <a:solidFill>
                  <a:srgbClr val="0070C0"/>
                </a:solidFill>
              </a:rPr>
              <a:t>The main task of “Online Quiz Generator” is to efficiently evaluate a candidate thoroughly through a fully automated system that not only saves a lot of time but also gives fast results</a:t>
            </a:r>
            <a:r>
              <a:rPr lang="en-IN" sz="2400" dirty="0" smtClean="0">
                <a:solidFill>
                  <a:srgbClr val="0070C0"/>
                </a:solidFill>
              </a:rPr>
              <a:t>.</a:t>
            </a:r>
            <a:endParaRPr lang="en-US" sz="2400" dirty="0" smtClean="0">
              <a:solidFill>
                <a:srgbClr val="0070C0"/>
              </a:solidFill>
              <a:latin typeface="+mj-lt"/>
            </a:endParaRPr>
          </a:p>
          <a:p>
            <a:pPr algn="just"/>
            <a:endParaRPr lang="en-US" sz="2400" dirty="0">
              <a:solidFill>
                <a:srgbClr val="0070C0"/>
              </a:solidFill>
              <a:latin typeface="+mj-lt"/>
            </a:endParaRPr>
          </a:p>
          <a:p>
            <a:pPr marL="342900" indent="-342900" algn="just">
              <a:buFont typeface="Wingdings" panose="05000000000000000000" pitchFamily="2" charset="2"/>
              <a:buChar char="v"/>
            </a:pPr>
            <a:r>
              <a:rPr lang="en-IN" sz="2400" dirty="0">
                <a:solidFill>
                  <a:srgbClr val="0070C0"/>
                </a:solidFill>
              </a:rPr>
              <a:t>No restriction that examiner has to be present when the candidate takes test.</a:t>
            </a:r>
            <a:endParaRPr lang="en-US" sz="2400" dirty="0" smtClean="0">
              <a:solidFill>
                <a:srgbClr val="0070C0"/>
              </a:solidFill>
              <a:latin typeface="+mj-lt"/>
            </a:endParaRPr>
          </a:p>
          <a:p>
            <a:pPr algn="just"/>
            <a:endParaRPr lang="en-US" sz="2400" dirty="0" smtClean="0">
              <a:solidFill>
                <a:srgbClr val="0070C0"/>
              </a:solidFill>
              <a:latin typeface="+mj-lt"/>
            </a:endParaRPr>
          </a:p>
          <a:p>
            <a:pPr marL="342900" indent="-342900" algn="just">
              <a:buFont typeface="Wingdings" panose="05000000000000000000" pitchFamily="2" charset="2"/>
              <a:buChar char="v"/>
            </a:pPr>
            <a:r>
              <a:rPr lang="en-IN" sz="2400" dirty="0">
                <a:solidFill>
                  <a:srgbClr val="0070C0"/>
                </a:solidFill>
              </a:rPr>
              <a:t>This web application can be used anywhere and at any time as it is a web based application (user location doesn’t matter).</a:t>
            </a:r>
            <a:endParaRPr lang="en-IN" sz="2400" dirty="0">
              <a:solidFill>
                <a:srgbClr val="0070C0"/>
              </a:solidFill>
              <a:latin typeface="+mj-lt"/>
            </a:endParaRPr>
          </a:p>
        </p:txBody>
      </p:sp>
    </p:spTree>
    <p:extLst>
      <p:ext uri="{BB962C8B-B14F-4D97-AF65-F5344CB8AC3E}">
        <p14:creationId xmlns:p14="http://schemas.microsoft.com/office/powerpoint/2010/main" val="15493781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1256134" cy="6771084"/>
          </a:xfrm>
          <a:prstGeom prst="rect">
            <a:avLst/>
          </a:prstGeom>
          <a:noFill/>
        </p:spPr>
        <p:txBody>
          <a:bodyPr wrap="square" rtlCol="0">
            <a:spAutoFit/>
          </a:bodyPr>
          <a:lstStyle/>
          <a:p>
            <a:r>
              <a:rPr lang="en-IN" sz="4400" b="1" u="sng" dirty="0" smtClean="0">
                <a:solidFill>
                  <a:srgbClr val="0070C0"/>
                </a:solidFill>
                <a:latin typeface="Franklin Gothic Book" panose="020B0503020102020204" pitchFamily="34" charset="0"/>
              </a:rPr>
              <a:t>Technologies Used-</a:t>
            </a:r>
            <a:endParaRPr lang="en-IN" b="1" u="sng" dirty="0" smtClean="0">
              <a:solidFill>
                <a:srgbClr val="0070C0"/>
              </a:solidFill>
              <a:latin typeface="Franklin Gothic Book" panose="020B0503020102020204" pitchFamily="34" charset="0"/>
            </a:endParaRPr>
          </a:p>
          <a:p>
            <a:endParaRPr lang="en-IN" b="1" u="sng" dirty="0" smtClean="0">
              <a:solidFill>
                <a:srgbClr val="0070C0"/>
              </a:solidFill>
              <a:latin typeface="Franklin Gothic Book" panose="020B0503020102020204" pitchFamily="34" charset="0"/>
            </a:endParaRPr>
          </a:p>
          <a:p>
            <a:pPr marL="457200" indent="-457200" algn="just">
              <a:buFont typeface="Wingdings" panose="05000000000000000000" pitchFamily="2" charset="2"/>
              <a:buChar char="v"/>
            </a:pPr>
            <a:r>
              <a:rPr lang="en-IN" sz="2800" b="1" u="sng" dirty="0" smtClean="0">
                <a:solidFill>
                  <a:srgbClr val="0070C0"/>
                </a:solidFill>
              </a:rPr>
              <a:t>PHP</a:t>
            </a:r>
            <a:r>
              <a:rPr lang="en-IN" sz="2800" dirty="0" smtClean="0">
                <a:solidFill>
                  <a:srgbClr val="0070C0"/>
                </a:solidFill>
                <a:sym typeface="Wingdings" panose="05000000000000000000" pitchFamily="2" charset="2"/>
              </a:rPr>
              <a:t>: </a:t>
            </a:r>
            <a:r>
              <a:rPr lang="en-US" sz="2400" dirty="0" smtClean="0">
                <a:solidFill>
                  <a:srgbClr val="0070C0"/>
                </a:solidFill>
              </a:rPr>
              <a:t>PHP</a:t>
            </a:r>
            <a:r>
              <a:rPr lang="en-US" sz="2400" dirty="0">
                <a:solidFill>
                  <a:srgbClr val="0070C0"/>
                </a:solidFill>
              </a:rPr>
              <a:t> is a recursive acronym for "PHP: </a:t>
            </a:r>
            <a:r>
              <a:rPr lang="en-US" sz="2400" dirty="0" smtClean="0">
                <a:solidFill>
                  <a:srgbClr val="0070C0"/>
                </a:solidFill>
              </a:rPr>
              <a:t>Hypertext Preprocessor</a:t>
            </a:r>
            <a:r>
              <a:rPr lang="en-US" sz="2400" dirty="0">
                <a:solidFill>
                  <a:srgbClr val="0070C0"/>
                </a:solidFill>
              </a:rPr>
              <a:t>". PHP is a </a:t>
            </a:r>
            <a:r>
              <a:rPr lang="en-US" sz="2400" dirty="0" smtClean="0">
                <a:solidFill>
                  <a:srgbClr val="0070C0"/>
                </a:solidFill>
              </a:rPr>
              <a:t>server </a:t>
            </a:r>
            <a:r>
              <a:rPr lang="en-US" sz="2400" dirty="0">
                <a:solidFill>
                  <a:srgbClr val="0070C0"/>
                </a:solidFill>
              </a:rPr>
              <a:t>side scripting language that is </a:t>
            </a:r>
            <a:r>
              <a:rPr lang="en-US" sz="2400" dirty="0" smtClean="0">
                <a:solidFill>
                  <a:srgbClr val="0070C0"/>
                </a:solidFill>
              </a:rPr>
              <a:t>embedded </a:t>
            </a:r>
            <a:r>
              <a:rPr lang="en-US" sz="2400" dirty="0">
                <a:solidFill>
                  <a:srgbClr val="0070C0"/>
                </a:solidFill>
              </a:rPr>
              <a:t>in HTML. It is used to </a:t>
            </a:r>
            <a:r>
              <a:rPr lang="en-US" sz="2400" dirty="0" smtClean="0">
                <a:solidFill>
                  <a:srgbClr val="0070C0"/>
                </a:solidFill>
              </a:rPr>
              <a:t>manage </a:t>
            </a:r>
            <a:r>
              <a:rPr lang="en-US" sz="2400" dirty="0">
                <a:solidFill>
                  <a:srgbClr val="0070C0"/>
                </a:solidFill>
              </a:rPr>
              <a:t>dynamic </a:t>
            </a:r>
            <a:r>
              <a:rPr lang="en-US" sz="2400" dirty="0" smtClean="0">
                <a:solidFill>
                  <a:srgbClr val="0070C0"/>
                </a:solidFill>
              </a:rPr>
              <a:t>content, databases</a:t>
            </a:r>
            <a:r>
              <a:rPr lang="en-US" sz="2400" dirty="0">
                <a:solidFill>
                  <a:srgbClr val="0070C0"/>
                </a:solidFill>
              </a:rPr>
              <a:t>, session tracking, even build </a:t>
            </a:r>
            <a:r>
              <a:rPr lang="en-US" sz="2400" dirty="0" smtClean="0">
                <a:solidFill>
                  <a:srgbClr val="0070C0"/>
                </a:solidFill>
              </a:rPr>
              <a:t>entire </a:t>
            </a:r>
            <a:r>
              <a:rPr lang="en-US" sz="2400" dirty="0">
                <a:solidFill>
                  <a:srgbClr val="0070C0"/>
                </a:solidFill>
              </a:rPr>
              <a:t>e-commerce sites</a:t>
            </a:r>
            <a:r>
              <a:rPr lang="en-US" sz="2400" dirty="0" smtClean="0">
                <a:solidFill>
                  <a:srgbClr val="0070C0"/>
                </a:solidFill>
              </a:rPr>
              <a:t>.</a:t>
            </a:r>
          </a:p>
          <a:p>
            <a:pPr marL="742950" indent="-742950" algn="just">
              <a:buFont typeface="Wingdings" panose="05000000000000000000" pitchFamily="2" charset="2"/>
              <a:buChar char="v"/>
            </a:pPr>
            <a:endParaRPr lang="en-IN" sz="1200" u="sng" dirty="0" smtClean="0">
              <a:solidFill>
                <a:srgbClr val="0070C0"/>
              </a:solidFill>
            </a:endParaRPr>
          </a:p>
          <a:p>
            <a:pPr marL="742950" indent="-742950" algn="just">
              <a:buFont typeface="Wingdings" panose="05000000000000000000" pitchFamily="2" charset="2"/>
              <a:buChar char="v"/>
            </a:pPr>
            <a:endParaRPr lang="en-IN" sz="1200" u="sng" dirty="0" smtClean="0">
              <a:solidFill>
                <a:srgbClr val="0070C0"/>
              </a:solidFill>
            </a:endParaRPr>
          </a:p>
          <a:p>
            <a:pPr marL="457200" indent="-457200" algn="just">
              <a:buFont typeface="Wingdings" panose="05000000000000000000" pitchFamily="2" charset="2"/>
              <a:buChar char="v"/>
            </a:pPr>
            <a:r>
              <a:rPr lang="en-IN" sz="2800" b="1" u="sng" dirty="0" smtClean="0">
                <a:solidFill>
                  <a:srgbClr val="0070C0"/>
                </a:solidFill>
              </a:rPr>
              <a:t>JavaScript</a:t>
            </a:r>
            <a:r>
              <a:rPr lang="en-IN" sz="2800" b="1" dirty="0" smtClean="0">
                <a:solidFill>
                  <a:srgbClr val="0070C0"/>
                </a:solidFill>
              </a:rPr>
              <a:t>:- </a:t>
            </a:r>
            <a:r>
              <a:rPr lang="en-US" sz="2400" dirty="0">
                <a:solidFill>
                  <a:srgbClr val="0070C0"/>
                </a:solidFill>
              </a:rPr>
              <a:t>JavaScript is a text-based programming language used both on the client-side and server-side that allows you to make web pages interactive. Where HTML and CSS are languages that give structure and style to web pages, JavaScript gives web pages interactive elements that engage a user</a:t>
            </a:r>
            <a:r>
              <a:rPr lang="en-US" sz="2400" dirty="0" smtClean="0">
                <a:solidFill>
                  <a:srgbClr val="0070C0"/>
                </a:solidFill>
              </a:rPr>
              <a:t>.</a:t>
            </a:r>
          </a:p>
          <a:p>
            <a:pPr marL="742950" indent="-742950" algn="just">
              <a:buFont typeface="Wingdings" panose="05000000000000000000" pitchFamily="2" charset="2"/>
              <a:buChar char="v"/>
            </a:pPr>
            <a:endParaRPr lang="en-IN" sz="1200" u="sng" dirty="0" smtClean="0">
              <a:solidFill>
                <a:srgbClr val="0070C0"/>
              </a:solidFill>
            </a:endParaRPr>
          </a:p>
          <a:p>
            <a:pPr marL="742950" indent="-742950" algn="just">
              <a:buFont typeface="Wingdings" panose="05000000000000000000" pitchFamily="2" charset="2"/>
              <a:buChar char="v"/>
            </a:pPr>
            <a:endParaRPr lang="en-IN" sz="1200" u="sng" dirty="0" smtClean="0">
              <a:solidFill>
                <a:srgbClr val="0070C0"/>
              </a:solidFill>
            </a:endParaRPr>
          </a:p>
          <a:p>
            <a:pPr marL="457200" indent="-457200" algn="just">
              <a:buFont typeface="Wingdings" panose="05000000000000000000" pitchFamily="2" charset="2"/>
              <a:buChar char="v"/>
            </a:pPr>
            <a:r>
              <a:rPr lang="en-IN" sz="2800" b="1" u="sng" dirty="0" smtClean="0">
                <a:solidFill>
                  <a:srgbClr val="0070C0"/>
                </a:solidFill>
              </a:rPr>
              <a:t>Apache</a:t>
            </a:r>
            <a:r>
              <a:rPr lang="en-IN" sz="2400" b="1" dirty="0" smtClean="0">
                <a:solidFill>
                  <a:srgbClr val="0070C0"/>
                </a:solidFill>
              </a:rPr>
              <a:t>: </a:t>
            </a:r>
            <a:r>
              <a:rPr lang="en-US" sz="2400" b="1" dirty="0">
                <a:solidFill>
                  <a:srgbClr val="0070C0"/>
                </a:solidFill>
              </a:rPr>
              <a:t>Apache</a:t>
            </a:r>
            <a:r>
              <a:rPr lang="en-US" sz="2400" dirty="0">
                <a:solidFill>
                  <a:srgbClr val="0070C0"/>
                </a:solidFill>
              </a:rPr>
              <a:t> HTTP </a:t>
            </a:r>
            <a:r>
              <a:rPr lang="en-US" sz="2400" b="1" dirty="0">
                <a:solidFill>
                  <a:srgbClr val="0070C0"/>
                </a:solidFill>
              </a:rPr>
              <a:t>Server</a:t>
            </a:r>
            <a:r>
              <a:rPr lang="en-US" sz="2400" dirty="0">
                <a:solidFill>
                  <a:srgbClr val="0070C0"/>
                </a:solidFill>
              </a:rPr>
              <a:t> is a free and open-source </a:t>
            </a:r>
            <a:r>
              <a:rPr lang="en-US" sz="2400" b="1" dirty="0">
                <a:solidFill>
                  <a:srgbClr val="0070C0"/>
                </a:solidFill>
              </a:rPr>
              <a:t>web server</a:t>
            </a:r>
            <a:r>
              <a:rPr lang="en-US" sz="2400" dirty="0">
                <a:solidFill>
                  <a:srgbClr val="0070C0"/>
                </a:solidFill>
              </a:rPr>
              <a:t> that delivers </a:t>
            </a:r>
            <a:r>
              <a:rPr lang="en-US" sz="2400" b="1" dirty="0">
                <a:solidFill>
                  <a:srgbClr val="0070C0"/>
                </a:solidFill>
              </a:rPr>
              <a:t>web</a:t>
            </a:r>
            <a:r>
              <a:rPr lang="en-US" sz="2400" dirty="0">
                <a:solidFill>
                  <a:srgbClr val="0070C0"/>
                </a:solidFill>
              </a:rPr>
              <a:t> content through the internet. It is commonly referred to as </a:t>
            </a:r>
            <a:r>
              <a:rPr lang="en-US" sz="2400" b="1" dirty="0">
                <a:solidFill>
                  <a:srgbClr val="0070C0"/>
                </a:solidFill>
              </a:rPr>
              <a:t>Apache</a:t>
            </a:r>
            <a:r>
              <a:rPr lang="en-US" sz="2400" dirty="0">
                <a:solidFill>
                  <a:srgbClr val="0070C0"/>
                </a:solidFill>
              </a:rPr>
              <a:t> and after development, it quickly became the most popular HTTP client on the </a:t>
            </a:r>
            <a:r>
              <a:rPr lang="en-US" sz="2400" b="1" dirty="0">
                <a:solidFill>
                  <a:srgbClr val="0070C0"/>
                </a:solidFill>
              </a:rPr>
              <a:t>web</a:t>
            </a:r>
            <a:r>
              <a:rPr lang="en-US" sz="2400" dirty="0" smtClean="0">
                <a:solidFill>
                  <a:srgbClr val="0070C0"/>
                </a:solidFill>
              </a:rPr>
              <a:t>.</a:t>
            </a:r>
            <a:endParaRPr lang="en-IN" sz="2400" b="1" u="sng" dirty="0" smtClean="0">
              <a:solidFill>
                <a:srgbClr val="0070C0"/>
              </a:solidFill>
            </a:endParaRPr>
          </a:p>
        </p:txBody>
      </p:sp>
    </p:spTree>
    <p:extLst>
      <p:ext uri="{BB962C8B-B14F-4D97-AF65-F5344CB8AC3E}">
        <p14:creationId xmlns:p14="http://schemas.microsoft.com/office/powerpoint/2010/main" val="4777223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0456" y="618186"/>
            <a:ext cx="10264462" cy="6093976"/>
          </a:xfrm>
          <a:prstGeom prst="rect">
            <a:avLst/>
          </a:prstGeom>
          <a:noFill/>
        </p:spPr>
        <p:txBody>
          <a:bodyPr wrap="square" rtlCol="0">
            <a:spAutoFit/>
          </a:bodyPr>
          <a:lstStyle/>
          <a:p>
            <a:pPr marL="285750" indent="-285750" algn="just">
              <a:buFont typeface="Wingdings" panose="05000000000000000000" pitchFamily="2" charset="2"/>
              <a:buChar char="v"/>
            </a:pPr>
            <a:r>
              <a:rPr lang="en-IN" sz="2800" b="1" u="sng" dirty="0" smtClean="0">
                <a:solidFill>
                  <a:srgbClr val="0070C0"/>
                </a:solidFill>
              </a:rPr>
              <a:t>SQL Server</a:t>
            </a:r>
            <a:r>
              <a:rPr lang="en-IN" sz="2800" b="1" dirty="0" smtClean="0">
                <a:solidFill>
                  <a:srgbClr val="0070C0"/>
                </a:solidFill>
              </a:rPr>
              <a:t>: </a:t>
            </a:r>
            <a:r>
              <a:rPr lang="en-US" sz="2400" dirty="0">
                <a:solidFill>
                  <a:srgbClr val="0070C0"/>
                </a:solidFill>
              </a:rPr>
              <a:t>The SQL Server is a relational database management system from Microsoft. The system is designed and built is to manage and store information. The system supports various business intelligence operations, analytics operations, and transaction processing</a:t>
            </a:r>
            <a:r>
              <a:rPr lang="en-US" sz="2400" dirty="0" smtClean="0">
                <a:solidFill>
                  <a:srgbClr val="0070C0"/>
                </a:solidFill>
              </a:rPr>
              <a:t>.</a:t>
            </a:r>
          </a:p>
          <a:p>
            <a:pPr marL="285750" indent="-285750" algn="just">
              <a:buFont typeface="Wingdings" panose="05000000000000000000" pitchFamily="2" charset="2"/>
              <a:buChar char="v"/>
            </a:pPr>
            <a:endParaRPr lang="en-IN" sz="1200" u="sng" dirty="0" smtClean="0">
              <a:solidFill>
                <a:srgbClr val="0070C0"/>
              </a:solidFill>
            </a:endParaRPr>
          </a:p>
          <a:p>
            <a:pPr marL="285750" indent="-285750" algn="just">
              <a:buFont typeface="Wingdings" panose="05000000000000000000" pitchFamily="2" charset="2"/>
              <a:buChar char="v"/>
            </a:pPr>
            <a:endParaRPr lang="en-IN" sz="1200" u="sng" dirty="0" smtClean="0">
              <a:solidFill>
                <a:srgbClr val="0070C0"/>
              </a:solidFill>
            </a:endParaRPr>
          </a:p>
          <a:p>
            <a:pPr marL="285750" indent="-285750" algn="just">
              <a:buFont typeface="Wingdings" panose="05000000000000000000" pitchFamily="2" charset="2"/>
              <a:buChar char="v"/>
            </a:pPr>
            <a:r>
              <a:rPr lang="en-IN" sz="2800" b="1" u="sng" dirty="0" smtClean="0">
                <a:solidFill>
                  <a:srgbClr val="0070C0"/>
                </a:solidFill>
              </a:rPr>
              <a:t>CSS</a:t>
            </a:r>
            <a:r>
              <a:rPr lang="en-IN" sz="2800" b="1" dirty="0" smtClean="0">
                <a:solidFill>
                  <a:srgbClr val="0070C0"/>
                </a:solidFill>
              </a:rPr>
              <a:t>: </a:t>
            </a:r>
            <a:r>
              <a:rPr lang="en-US" sz="2400" dirty="0" smtClean="0">
                <a:solidFill>
                  <a:srgbClr val="0070C0"/>
                </a:solidFill>
              </a:rPr>
              <a:t>CSS </a:t>
            </a:r>
            <a:r>
              <a:rPr lang="en-US" sz="2400" dirty="0">
                <a:solidFill>
                  <a:srgbClr val="0070C0"/>
                </a:solidFill>
              </a:rPr>
              <a:t>is used to define styles for your web pages, including the design, layout and variations in display for different devices and screen sizes</a:t>
            </a:r>
            <a:r>
              <a:rPr lang="en-US" sz="2400" dirty="0" smtClean="0">
                <a:solidFill>
                  <a:srgbClr val="0070C0"/>
                </a:solidFill>
              </a:rPr>
              <a:t>.</a:t>
            </a:r>
          </a:p>
          <a:p>
            <a:pPr marL="285750" indent="-285750" algn="just">
              <a:buFont typeface="Wingdings" panose="05000000000000000000" pitchFamily="2" charset="2"/>
              <a:buChar char="v"/>
            </a:pPr>
            <a:endParaRPr lang="en-IN" sz="1200" b="1" u="sng" dirty="0" smtClean="0">
              <a:solidFill>
                <a:srgbClr val="0070C0"/>
              </a:solidFill>
            </a:endParaRPr>
          </a:p>
          <a:p>
            <a:pPr marL="285750" indent="-285750" algn="just">
              <a:buFont typeface="Wingdings" panose="05000000000000000000" pitchFamily="2" charset="2"/>
              <a:buChar char="v"/>
            </a:pPr>
            <a:endParaRPr lang="en-IN" sz="1200" b="1" u="sng" dirty="0">
              <a:solidFill>
                <a:srgbClr val="0070C0"/>
              </a:solidFill>
            </a:endParaRPr>
          </a:p>
          <a:p>
            <a:pPr marL="285750" indent="-285750" algn="just">
              <a:buFont typeface="Wingdings" panose="05000000000000000000" pitchFamily="2" charset="2"/>
              <a:buChar char="v"/>
            </a:pPr>
            <a:r>
              <a:rPr lang="en-IN" sz="2800" b="1" u="sng" dirty="0" smtClean="0">
                <a:solidFill>
                  <a:srgbClr val="0070C0"/>
                </a:solidFill>
              </a:rPr>
              <a:t>Bootstrap</a:t>
            </a:r>
            <a:r>
              <a:rPr lang="en-IN" sz="2800" b="1" dirty="0" smtClean="0">
                <a:solidFill>
                  <a:srgbClr val="0070C0"/>
                </a:solidFill>
              </a:rPr>
              <a:t>: </a:t>
            </a:r>
            <a:r>
              <a:rPr lang="en-US" sz="2400" dirty="0">
                <a:solidFill>
                  <a:srgbClr val="0070C0"/>
                </a:solidFill>
              </a:rPr>
              <a:t>Bootstrap is a potent front-end framework used to create modern websites and web apps. It's open-source and free to use, yet features numerous HTML and CSS templates for UI interface elements such as buttons and forms. Bootstrap also supports </a:t>
            </a:r>
            <a:r>
              <a:rPr lang="en-US" sz="2400" b="1" dirty="0">
                <a:solidFill>
                  <a:srgbClr val="0070C0"/>
                </a:solidFill>
              </a:rPr>
              <a:t>JavaScript</a:t>
            </a:r>
            <a:r>
              <a:rPr lang="en-US" sz="2400" dirty="0">
                <a:solidFill>
                  <a:srgbClr val="0070C0"/>
                </a:solidFill>
              </a:rPr>
              <a:t> extensions.</a:t>
            </a:r>
            <a:endParaRPr lang="en-IN" sz="2400" b="1" dirty="0">
              <a:solidFill>
                <a:srgbClr val="0070C0"/>
              </a:solidFill>
            </a:endParaRPr>
          </a:p>
          <a:p>
            <a:r>
              <a:rPr lang="en-IN" dirty="0" smtClean="0"/>
              <a:t> </a:t>
            </a:r>
            <a:endParaRPr lang="en-IN" dirty="0"/>
          </a:p>
        </p:txBody>
      </p:sp>
    </p:spTree>
    <p:extLst>
      <p:ext uri="{BB962C8B-B14F-4D97-AF65-F5344CB8AC3E}">
        <p14:creationId xmlns:p14="http://schemas.microsoft.com/office/powerpoint/2010/main" val="323227691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397</TotalTime>
  <Words>575</Words>
  <Application>Microsoft Office PowerPoint</Application>
  <PresentationFormat>Widescreen</PresentationFormat>
  <Paragraphs>154</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Algerian</vt:lpstr>
      <vt:lpstr>Arial</vt:lpstr>
      <vt:lpstr>Franklin Gothic Book</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PC</cp:lastModifiedBy>
  <cp:revision>42</cp:revision>
  <dcterms:created xsi:type="dcterms:W3CDTF">2020-09-04T20:45:45Z</dcterms:created>
  <dcterms:modified xsi:type="dcterms:W3CDTF">2020-12-09T17:00:43Z</dcterms:modified>
</cp:coreProperties>
</file>