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70" r:id="rId5"/>
    <p:sldId id="271" r:id="rId6"/>
    <p:sldId id="272" r:id="rId7"/>
    <p:sldId id="266" r:id="rId8"/>
    <p:sldId id="267" r:id="rId9"/>
    <p:sldId id="268" r:id="rId10"/>
    <p:sldId id="269" r:id="rId11"/>
    <p:sldId id="259" r:id="rId12"/>
    <p:sldId id="261" r:id="rId13"/>
    <p:sldId id="260" r:id="rId14"/>
    <p:sldId id="262" r:id="rId15"/>
    <p:sldId id="263" r:id="rId16"/>
    <p:sldId id="265" r:id="rId17"/>
    <p:sldId id="273" r:id="rId18"/>
    <p:sldId id="274"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2652"/>
    <a:srgbClr val="08B8B4"/>
    <a:srgbClr val="67F8F5"/>
    <a:srgbClr val="0EE2E2"/>
    <a:srgbClr val="FBF5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CEC49B5-3D9F-4DB7-9501-BEDA522A5543}" type="datetimeFigureOut">
              <a:rPr lang="en-IN" smtClean="0"/>
              <a:t>24-07-2023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24153314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C49B5-3D9F-4DB7-9501-BEDA522A554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420157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C49B5-3D9F-4DB7-9501-BEDA522A554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3548914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C49B5-3D9F-4DB7-9501-BEDA522A554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3593103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C49B5-3D9F-4DB7-9501-BEDA522A554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68492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C49B5-3D9F-4DB7-9501-BEDA522A554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1130297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C49B5-3D9F-4DB7-9501-BEDA522A554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44019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C49B5-3D9F-4DB7-9501-BEDA522A554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8B0A8-A231-4A3C-9B1B-A35E493568A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64792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C49B5-3D9F-4DB7-9501-BEDA522A554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410045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C49B5-3D9F-4DB7-9501-BEDA522A554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205910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C49B5-3D9F-4DB7-9501-BEDA522A554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156994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C49B5-3D9F-4DB7-9501-BEDA522A554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211215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C49B5-3D9F-4DB7-9501-BEDA522A5543}"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353179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C49B5-3D9F-4DB7-9501-BEDA522A5543}"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108103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CEC49B5-3D9F-4DB7-9501-BEDA522A5543}"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38449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C49B5-3D9F-4DB7-9501-BEDA522A554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212359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C49B5-3D9F-4DB7-9501-BEDA522A554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28B0A8-A231-4A3C-9B1B-A35E493568AA}" type="slidenum">
              <a:rPr lang="en-IN" smtClean="0"/>
              <a:t>‹#›</a:t>
            </a:fld>
            <a:endParaRPr lang="en-IN"/>
          </a:p>
        </p:txBody>
      </p:sp>
    </p:spTree>
    <p:extLst>
      <p:ext uri="{BB962C8B-B14F-4D97-AF65-F5344CB8AC3E}">
        <p14:creationId xmlns:p14="http://schemas.microsoft.com/office/powerpoint/2010/main" val="221625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EC49B5-3D9F-4DB7-9501-BEDA522A5543}" type="datetimeFigureOut">
              <a:rPr lang="en-IN" smtClean="0"/>
              <a:t>24-07-2023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28B0A8-A231-4A3C-9B1B-A35E493568AA}" type="slidenum">
              <a:rPr lang="en-IN" smtClean="0"/>
              <a:t>‹#›</a:t>
            </a:fld>
            <a:endParaRPr lang="en-IN"/>
          </a:p>
        </p:txBody>
      </p:sp>
    </p:spTree>
    <p:extLst>
      <p:ext uri="{BB962C8B-B14F-4D97-AF65-F5344CB8AC3E}">
        <p14:creationId xmlns:p14="http://schemas.microsoft.com/office/powerpoint/2010/main" val="2517422929"/>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mailto:singhpratibha67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https://colab.research.google.com/drive/1OpxNLmrtxdUQVS8n2DqTmceaTHaIUymd?usp=sharing" TargetMode="External"/><Relationship Id="rId2" Type="http://schemas.openxmlformats.org/officeDocument/2006/relationships/hyperlink" Target="https://github.com/pratibhxa/ibmdataanalytics/tree/main" TargetMode="External"/><Relationship Id="rId1" Type="http://schemas.openxmlformats.org/officeDocument/2006/relationships/slideLayout" Target="../slideLayouts/slideLayout7.xml"/><Relationship Id="rId6" Type="http://schemas.openxmlformats.org/officeDocument/2006/relationships/hyperlink" Target="http://www.academia.edu/" TargetMode="External"/><Relationship Id="rId5" Type="http://schemas.openxmlformats.org/officeDocument/2006/relationships/hyperlink" Target="http://www.researchgate.com/" TargetMode="External"/><Relationship Id="rId4" Type="http://schemas.openxmlformats.org/officeDocument/2006/relationships/hyperlink" Target="http://www.wikipedi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5C75-ADB4-E3D6-3E3A-D65A52C12F5B}"/>
              </a:ext>
            </a:extLst>
          </p:cNvPr>
          <p:cNvSpPr>
            <a:spLocks noGrp="1"/>
          </p:cNvSpPr>
          <p:nvPr>
            <p:ph type="ctrTitle"/>
          </p:nvPr>
        </p:nvSpPr>
        <p:spPr>
          <a:xfrm>
            <a:off x="1995948" y="-92859"/>
            <a:ext cx="7766936" cy="1646302"/>
          </a:xfrm>
          <a:effectLst>
            <a:glow rad="63500">
              <a:schemeClr val="accent1">
                <a:satMod val="175000"/>
                <a:alpha val="40000"/>
              </a:schemeClr>
            </a:glow>
          </a:effectLst>
        </p:spPr>
        <p:txBody>
          <a:bodyPr/>
          <a:lstStyle/>
          <a:p>
            <a:pPr algn="ctr"/>
            <a:r>
              <a:rPr lang="en-US" b="1" u="sng" cap="none" dirty="0">
                <a:ln w="22225">
                  <a:solidFill>
                    <a:schemeClr val="accent2"/>
                  </a:solidFill>
                  <a:prstDash val="solid"/>
                </a:ln>
                <a:solidFill>
                  <a:schemeClr val="accent2">
                    <a:lumMod val="40000"/>
                    <a:lumOff val="60000"/>
                  </a:schemeClr>
                </a:solidFill>
                <a:latin typeface="Aharoni" panose="02010803020104030203" pitchFamily="2" charset="-79"/>
                <a:cs typeface="Aharoni" panose="02010803020104030203" pitchFamily="2" charset="-79"/>
              </a:rPr>
              <a:t>STUDENT DETAILS</a:t>
            </a:r>
            <a:endParaRPr lang="en-IN" b="1" u="sng" cap="none" dirty="0">
              <a:ln w="22225">
                <a:solidFill>
                  <a:schemeClr val="accent2"/>
                </a:solidFill>
                <a:prstDash val="solid"/>
              </a:ln>
              <a:solidFill>
                <a:schemeClr val="accent2">
                  <a:lumMod val="40000"/>
                  <a:lumOff val="60000"/>
                </a:schemeClr>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7265D201-7638-5416-C33A-7F59223F08DF}"/>
              </a:ext>
            </a:extLst>
          </p:cNvPr>
          <p:cNvSpPr>
            <a:spLocks noGrp="1"/>
          </p:cNvSpPr>
          <p:nvPr>
            <p:ph type="subTitle" idx="1"/>
          </p:nvPr>
        </p:nvSpPr>
        <p:spPr>
          <a:xfrm>
            <a:off x="3864627" y="2143432"/>
            <a:ext cx="7766936" cy="3795253"/>
          </a:xfrm>
        </p:spPr>
        <p:txBody>
          <a:bodyPr numCol="1">
            <a:normAutofit fontScale="92500"/>
          </a:bodyPr>
          <a:lstStyle/>
          <a:p>
            <a:pPr algn="ctr"/>
            <a:r>
              <a:rPr lang="en-US" sz="2400" b="1" cap="none" dirty="0">
                <a:solidFill>
                  <a:srgbClr val="FBF50B"/>
                </a:solidFill>
                <a:latin typeface="Cambria" panose="02040503050406030204" pitchFamily="18" charset="0"/>
                <a:ea typeface="Cambria" panose="02040503050406030204" pitchFamily="18" charset="0"/>
                <a:cs typeface="Arial" panose="020B0604020202020204" pitchFamily="34" charset="0"/>
              </a:rPr>
              <a:t>Name- Pratibha Singh</a:t>
            </a:r>
          </a:p>
          <a:p>
            <a:pPr algn="ctr"/>
            <a:r>
              <a:rPr lang="en-US" sz="2400" b="1" cap="none" dirty="0" err="1">
                <a:solidFill>
                  <a:srgbClr val="FBF50B"/>
                </a:solidFill>
                <a:latin typeface="Cambria" panose="02040503050406030204" pitchFamily="18" charset="0"/>
                <a:ea typeface="Cambria" panose="02040503050406030204" pitchFamily="18" charset="0"/>
                <a:cs typeface="Arial" panose="020B0604020202020204" pitchFamily="34" charset="0"/>
              </a:rPr>
              <a:t>Skillsbuild</a:t>
            </a:r>
            <a:r>
              <a:rPr lang="en-US" sz="2400" b="1" cap="none" dirty="0">
                <a:solidFill>
                  <a:srgbClr val="FBF50B"/>
                </a:solidFill>
                <a:latin typeface="Cambria" panose="02040503050406030204" pitchFamily="18" charset="0"/>
                <a:ea typeface="Cambria" panose="02040503050406030204" pitchFamily="18" charset="0"/>
                <a:cs typeface="Arial" panose="020B0604020202020204" pitchFamily="34" charset="0"/>
              </a:rPr>
              <a:t> Email-</a:t>
            </a:r>
            <a:r>
              <a:rPr lang="en-US" sz="2400" b="1" cap="none" dirty="0">
                <a:solidFill>
                  <a:srgbClr val="FBF50B"/>
                </a:solidFill>
                <a:latin typeface="Cambria" panose="02040503050406030204" pitchFamily="18" charset="0"/>
                <a:ea typeface="Cambria" panose="02040503050406030204" pitchFamily="18" charset="0"/>
                <a:cs typeface="Arial" panose="020B0604020202020204" pitchFamily="34" charset="0"/>
                <a:hlinkClick r:id="rId2">
                  <a:extLst>
                    <a:ext uri="{A12FA001-AC4F-418D-AE19-62706E023703}">
                      <ahyp:hlinkClr xmlns:ahyp="http://schemas.microsoft.com/office/drawing/2018/hyperlinkcolor" val="tx"/>
                    </a:ext>
                  </a:extLst>
                </a:hlinkClick>
              </a:rPr>
              <a:t>singhpratibha677@gmail.Com</a:t>
            </a:r>
            <a:endParaRPr lang="en-US" sz="2400" b="1" cap="none" dirty="0">
              <a:solidFill>
                <a:srgbClr val="FBF50B"/>
              </a:solidFill>
              <a:latin typeface="Cambria" panose="02040503050406030204" pitchFamily="18" charset="0"/>
              <a:ea typeface="Cambria" panose="02040503050406030204" pitchFamily="18" charset="0"/>
              <a:cs typeface="Arial" panose="020B0604020202020204" pitchFamily="34" charset="0"/>
            </a:endParaRPr>
          </a:p>
          <a:p>
            <a:pPr algn="ctr"/>
            <a:r>
              <a:rPr lang="en-US" sz="2400" b="1" cap="none" dirty="0">
                <a:solidFill>
                  <a:srgbClr val="FBF50B"/>
                </a:solidFill>
                <a:latin typeface="Cambria" panose="02040503050406030204" pitchFamily="18" charset="0"/>
                <a:ea typeface="Cambria" panose="02040503050406030204" pitchFamily="18" charset="0"/>
                <a:cs typeface="Arial" panose="020B0604020202020204" pitchFamily="34" charset="0"/>
              </a:rPr>
              <a:t>College - </a:t>
            </a:r>
            <a:r>
              <a:rPr lang="en-US" sz="2400" b="1" i="0" cap="none" dirty="0" err="1">
                <a:solidFill>
                  <a:srgbClr val="FBF50B"/>
                </a:solidFill>
                <a:effectLst/>
                <a:latin typeface="Cambria" panose="02040503050406030204" pitchFamily="18" charset="0"/>
                <a:ea typeface="Cambria" panose="02040503050406030204" pitchFamily="18" charset="0"/>
                <a:cs typeface="Arial" panose="020B0604020202020204" pitchFamily="34" charset="0"/>
              </a:rPr>
              <a:t>Galgotias</a:t>
            </a:r>
            <a:r>
              <a:rPr lang="en-US" sz="2400" b="1" i="0" cap="none" dirty="0">
                <a:solidFill>
                  <a:srgbClr val="FBF50B"/>
                </a:solidFill>
                <a:effectLst/>
                <a:latin typeface="Cambria" panose="02040503050406030204" pitchFamily="18" charset="0"/>
                <a:ea typeface="Cambria" panose="02040503050406030204" pitchFamily="18" charset="0"/>
                <a:cs typeface="Arial" panose="020B0604020202020204" pitchFamily="34" charset="0"/>
              </a:rPr>
              <a:t> College Of Engineering &amp; Technology</a:t>
            </a:r>
          </a:p>
          <a:p>
            <a:pPr algn="ctr"/>
            <a:r>
              <a:rPr lang="en-US" sz="2400" b="1" cap="none" dirty="0">
                <a:solidFill>
                  <a:srgbClr val="FBF50B"/>
                </a:solidFill>
                <a:latin typeface="Cambria" panose="02040503050406030204" pitchFamily="18" charset="0"/>
                <a:ea typeface="Cambria" panose="02040503050406030204" pitchFamily="18" charset="0"/>
                <a:cs typeface="Arial" panose="020B0604020202020204" pitchFamily="34" charset="0"/>
              </a:rPr>
              <a:t>Internship Domain- Data Analytics (DA)</a:t>
            </a:r>
          </a:p>
          <a:p>
            <a:pPr algn="ctr"/>
            <a:r>
              <a:rPr lang="en-IN" sz="2400" b="1" cap="none" dirty="0">
                <a:solidFill>
                  <a:srgbClr val="FBF50B"/>
                </a:solidFill>
                <a:latin typeface="Cambria" panose="02040503050406030204" pitchFamily="18" charset="0"/>
                <a:ea typeface="Cambria" panose="02040503050406030204" pitchFamily="18" charset="0"/>
                <a:cs typeface="Arial" panose="020B0604020202020204" pitchFamily="34" charset="0"/>
              </a:rPr>
              <a:t>Start Date- 12/06/2023</a:t>
            </a:r>
          </a:p>
          <a:p>
            <a:pPr algn="ctr"/>
            <a:r>
              <a:rPr lang="en-IN" sz="2400" b="1" cap="none" dirty="0">
                <a:solidFill>
                  <a:srgbClr val="FBF50B"/>
                </a:solidFill>
                <a:latin typeface="Cambria" panose="02040503050406030204" pitchFamily="18" charset="0"/>
                <a:ea typeface="Cambria" panose="02040503050406030204" pitchFamily="18" charset="0"/>
                <a:cs typeface="Arial" panose="020B0604020202020204" pitchFamily="34" charset="0"/>
              </a:rPr>
              <a:t>End Date- 23/06/2023</a:t>
            </a:r>
          </a:p>
          <a:p>
            <a:pPr algn="ctr"/>
            <a:r>
              <a:rPr lang="en-IN" sz="2400" b="1" cap="none" dirty="0">
                <a:solidFill>
                  <a:srgbClr val="FBF50B"/>
                </a:solidFill>
                <a:latin typeface="Cambria" panose="02040503050406030204" pitchFamily="18" charset="0"/>
                <a:ea typeface="Cambria" panose="02040503050406030204" pitchFamily="18" charset="0"/>
                <a:cs typeface="Arial" panose="020B0604020202020204" pitchFamily="34" charset="0"/>
              </a:rPr>
              <a:t>Internship ID- </a:t>
            </a:r>
            <a:r>
              <a:rPr lang="en-IN" sz="2400" b="1" i="0" u="none" strike="noStrike" cap="none" baseline="0" dirty="0">
                <a:solidFill>
                  <a:srgbClr val="FBF50B"/>
                </a:solidFill>
                <a:latin typeface="Cambria" panose="02040503050406030204" pitchFamily="18" charset="0"/>
                <a:ea typeface="Cambria" panose="02040503050406030204" pitchFamily="18" charset="0"/>
                <a:cs typeface="Arial" panose="020B0604020202020204" pitchFamily="34" charset="0"/>
              </a:rPr>
              <a:t>Internship_168198413964410a8b547b1</a:t>
            </a:r>
            <a:endParaRPr lang="en-IN" sz="2400" b="1" cap="none" dirty="0">
              <a:solidFill>
                <a:srgbClr val="FBF50B"/>
              </a:solidFill>
              <a:latin typeface="Cambria" panose="02040503050406030204" pitchFamily="18" charset="0"/>
              <a:ea typeface="Cambria" panose="02040503050406030204" pitchFamily="18" charset="0"/>
              <a:cs typeface="Arial" panose="020B0604020202020204" pitchFamily="34" charset="0"/>
            </a:endParaRPr>
          </a:p>
          <a:p>
            <a:pPr algn="ctr"/>
            <a:r>
              <a:rPr lang="en-IN" sz="2400" b="1" cap="none" dirty="0">
                <a:solidFill>
                  <a:srgbClr val="FBF50B"/>
                </a:solidFill>
                <a:latin typeface="Cambria" panose="02040503050406030204" pitchFamily="18" charset="0"/>
                <a:ea typeface="Cambria" panose="02040503050406030204" pitchFamily="18" charset="0"/>
                <a:cs typeface="Arial" panose="020B0604020202020204" pitchFamily="34" charset="0"/>
              </a:rPr>
              <a:t>AICTE Student ID- </a:t>
            </a:r>
            <a:r>
              <a:rPr lang="en-IN" sz="2400" b="1" i="0" cap="none" dirty="0">
                <a:solidFill>
                  <a:srgbClr val="FBF50B"/>
                </a:solidFill>
                <a:effectLst/>
                <a:latin typeface="Cambria" panose="02040503050406030204" pitchFamily="18" charset="0"/>
                <a:ea typeface="Cambria" panose="02040503050406030204" pitchFamily="18" charset="0"/>
                <a:cs typeface="Arial" panose="020B0604020202020204" pitchFamily="34" charset="0"/>
              </a:rPr>
              <a:t>STU64765c23cfdf71685478435</a:t>
            </a:r>
            <a:r>
              <a:rPr lang="en-IN" sz="2400" cap="none" dirty="0">
                <a:solidFill>
                  <a:srgbClr val="FBF50B"/>
                </a:solidFill>
                <a:latin typeface="Cambria" panose="02040503050406030204" pitchFamily="18" charset="0"/>
                <a:ea typeface="Cambria" panose="02040503050406030204" pitchFamily="18" charset="0"/>
              </a:rPr>
              <a:t> </a:t>
            </a:r>
          </a:p>
        </p:txBody>
      </p:sp>
      <p:pic>
        <p:nvPicPr>
          <p:cNvPr id="5" name="Picture 4">
            <a:extLst>
              <a:ext uri="{FF2B5EF4-FFF2-40B4-BE49-F238E27FC236}">
                <a16:creationId xmlns:a16="http://schemas.microsoft.com/office/drawing/2014/main" id="{2E5C1FB1-BA74-38F1-5DED-607D8EB20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37" y="2487561"/>
            <a:ext cx="2871022" cy="3106993"/>
          </a:xfrm>
          <a:prstGeom prst="rect">
            <a:avLst/>
          </a:prstGeom>
          <a:ln>
            <a:solidFill>
              <a:schemeClr val="accent3">
                <a:lumMod val="20000"/>
                <a:lumOff val="80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291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148426-6B40-D23E-92AA-91019DB348BC}"/>
              </a:ext>
            </a:extLst>
          </p:cNvPr>
          <p:cNvSpPr txBox="1"/>
          <p:nvPr/>
        </p:nvSpPr>
        <p:spPr>
          <a:xfrm>
            <a:off x="226143" y="1048770"/>
            <a:ext cx="11169444" cy="4247317"/>
          </a:xfrm>
          <a:prstGeom prst="rect">
            <a:avLst/>
          </a:prstGeom>
          <a:noFill/>
        </p:spPr>
        <p:txBody>
          <a:bodyPr wrap="square">
            <a:spAutoFit/>
          </a:bodyPr>
          <a:lstStyle/>
          <a:p>
            <a:pPr marL="285750" indent="-285750" algn="just">
              <a:buFont typeface="Wingdings" panose="05000000000000000000" pitchFamily="2" charset="2"/>
              <a:buChar char="Ø"/>
            </a:pPr>
            <a:endParaRPr lang="en-US" b="1" dirty="0">
              <a:solidFill>
                <a:srgbClr val="92D050"/>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solidFill>
                  <a:srgbClr val="92D050"/>
                </a:solidFill>
                <a:latin typeface="Cambria" panose="02040503050406030204" pitchFamily="18" charset="0"/>
                <a:ea typeface="Cambria" panose="02040503050406030204" pitchFamily="18" charset="0"/>
              </a:rPr>
              <a:t>Enhanced Decision-Making: </a:t>
            </a:r>
            <a:r>
              <a:rPr lang="en-US" dirty="0">
                <a:latin typeface="Cambria" panose="02040503050406030204" pitchFamily="18" charset="0"/>
                <a:ea typeface="Cambria" panose="020405030504060302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lgn="just">
              <a:buFont typeface="Wingdings" panose="05000000000000000000" pitchFamily="2" charset="2"/>
              <a:buChar char="Ø"/>
            </a:pPr>
            <a:endParaRPr lang="en-US" b="1" dirty="0">
              <a:solidFill>
                <a:srgbClr val="92D050"/>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solidFill>
                  <a:srgbClr val="92D050"/>
                </a:solidFill>
                <a:latin typeface="Cambria" panose="02040503050406030204" pitchFamily="18" charset="0"/>
                <a:ea typeface="Cambria" panose="02040503050406030204" pitchFamily="18" charset="0"/>
              </a:rPr>
              <a:t>Competitive Advantage: </a:t>
            </a:r>
            <a:r>
              <a:rPr lang="en-US" dirty="0">
                <a:latin typeface="Cambria" panose="02040503050406030204" pitchFamily="18" charset="0"/>
                <a:ea typeface="Cambria" panose="020405030504060302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solidFill>
                  <a:srgbClr val="92D050"/>
                </a:solidFill>
                <a:latin typeface="Cambria" panose="02040503050406030204" pitchFamily="18" charset="0"/>
                <a:ea typeface="Cambria" panose="02040503050406030204" pitchFamily="18" charset="0"/>
              </a:rPr>
              <a:t>Streamlined Operations: </a:t>
            </a:r>
            <a:r>
              <a:rPr lang="en-US" dirty="0">
                <a:latin typeface="Cambria" panose="02040503050406030204" pitchFamily="18" charset="0"/>
                <a:ea typeface="Cambria" panose="02040503050406030204" pitchFamily="18" charset="0"/>
              </a:rPr>
              <a:t>The analysis provides valuable insights for the operations team, facilitating optimized inventory management, supply chain operations, and overall operational efficiency.</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solidFill>
                  <a:srgbClr val="92D050"/>
                </a:solidFill>
                <a:latin typeface="Cambria" panose="02040503050406030204" pitchFamily="18" charset="0"/>
                <a:ea typeface="Cambria" panose="02040503050406030204" pitchFamily="18" charset="0"/>
              </a:rPr>
              <a:t>Scalability and Adaptability. </a:t>
            </a:r>
            <a:r>
              <a:rPr lang="en-US" dirty="0">
                <a:latin typeface="Cambria" panose="02040503050406030204" pitchFamily="18" charset="0"/>
                <a:ea typeface="Cambria" panose="02040503050406030204" pitchFamily="18" charset="0"/>
              </a:rPr>
              <a:t>Our solution can be scaled and adapted to accommodate additional datasets, variables, and analysis requirements, allowing Sample Superstore to leverage data analytics for ongoing improvement and growth.</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5267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CBC63-B487-7A4B-E4FC-0C2CBF6E4111}"/>
              </a:ext>
            </a:extLst>
          </p:cNvPr>
          <p:cNvSpPr txBox="1"/>
          <p:nvPr/>
        </p:nvSpPr>
        <p:spPr>
          <a:xfrm>
            <a:off x="275304" y="176981"/>
            <a:ext cx="11434915" cy="1077218"/>
          </a:xfrm>
          <a:prstGeom prst="rect">
            <a:avLst/>
          </a:prstGeom>
          <a:noFill/>
        </p:spPr>
        <p:txBody>
          <a:bodyPr wrap="square" rtlCol="0">
            <a:spAutoFit/>
          </a:bodyPr>
          <a:lstStyle/>
          <a:p>
            <a:pPr algn="ctr"/>
            <a:r>
              <a:rPr lang="en-US" sz="3200" b="1" i="0" u="sng" dirty="0">
                <a:ln w="22225">
                  <a:solidFill>
                    <a:schemeClr val="accent5">
                      <a:lumMod val="60000"/>
                      <a:lumOff val="40000"/>
                    </a:schemeClr>
                  </a:solidFill>
                  <a:prstDash val="solid"/>
                </a:ln>
                <a:solidFill>
                  <a:schemeClr val="accent5">
                    <a:lumMod val="40000"/>
                    <a:lumOff val="60000"/>
                  </a:schemeClr>
                </a:solidFill>
                <a:effectLst>
                  <a:glow rad="139700">
                    <a:schemeClr val="accent5">
                      <a:satMod val="175000"/>
                      <a:alpha val="40000"/>
                    </a:schemeClr>
                  </a:glow>
                </a:effectLst>
                <a:latin typeface="Mongolian Baiti" panose="03000500000000000000" pitchFamily="66" charset="0"/>
                <a:cs typeface="Mongolian Baiti" panose="03000500000000000000" pitchFamily="66" charset="0"/>
              </a:rPr>
              <a:t>HOW DID YOU CUSTOMIZE THE PROJECT AND MAKE IT YOUR OWN</a:t>
            </a:r>
            <a:endParaRPr lang="en-IN" sz="3200" b="1" u="sng" dirty="0">
              <a:ln w="22225">
                <a:solidFill>
                  <a:schemeClr val="accent5">
                    <a:lumMod val="60000"/>
                    <a:lumOff val="40000"/>
                  </a:schemeClr>
                </a:solidFill>
                <a:prstDash val="solid"/>
              </a:ln>
              <a:solidFill>
                <a:schemeClr val="accent5">
                  <a:lumMod val="40000"/>
                  <a:lumOff val="60000"/>
                </a:schemeClr>
              </a:solidFill>
              <a:effectLst>
                <a:glow rad="139700">
                  <a:schemeClr val="accent5">
                    <a:satMod val="175000"/>
                    <a:alpha val="40000"/>
                  </a:schemeClr>
                </a:glow>
              </a:effectLst>
              <a:latin typeface="Mongolian Baiti" panose="03000500000000000000" pitchFamily="66" charset="0"/>
              <a:cs typeface="Mongolian Baiti" panose="03000500000000000000" pitchFamily="66" charset="0"/>
            </a:endParaRPr>
          </a:p>
        </p:txBody>
      </p:sp>
      <p:sp>
        <p:nvSpPr>
          <p:cNvPr id="3" name="TextBox 2">
            <a:extLst>
              <a:ext uri="{FF2B5EF4-FFF2-40B4-BE49-F238E27FC236}">
                <a16:creationId xmlns:a16="http://schemas.microsoft.com/office/drawing/2014/main" id="{D5A076BD-8B8B-3CF6-E8E6-70FB8D35F176}"/>
              </a:ext>
            </a:extLst>
          </p:cNvPr>
          <p:cNvSpPr txBox="1"/>
          <p:nvPr/>
        </p:nvSpPr>
        <p:spPr>
          <a:xfrm>
            <a:off x="275304" y="1880070"/>
            <a:ext cx="11434915" cy="4093428"/>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b="1" u="sng" dirty="0">
                <a:solidFill>
                  <a:schemeClr val="accent6">
                    <a:lumMod val="60000"/>
                    <a:lumOff val="40000"/>
                  </a:schemeClr>
                </a:solidFill>
                <a:effectLst/>
                <a:latin typeface="Cambria" panose="02040503050406030204" pitchFamily="18" charset="0"/>
                <a:ea typeface="Cambria" panose="02040503050406030204" pitchFamily="18" charset="0"/>
              </a:rPr>
              <a:t>Personalized Project Objectives: </a:t>
            </a:r>
            <a:r>
              <a:rPr lang="en-US" sz="2000" b="0" i="0" dirty="0">
                <a:effectLst/>
                <a:latin typeface="Cambria" panose="02040503050406030204" pitchFamily="18" charset="0"/>
                <a:ea typeface="Cambria" panose="02040503050406030204" pitchFamily="18" charset="0"/>
              </a:rPr>
              <a:t>I would review the </a:t>
            </a:r>
            <a:r>
              <a:rPr lang="en-US" sz="2000" b="0" i="0" dirty="0">
                <a:latin typeface="Cambria" panose="02040503050406030204" pitchFamily="18" charset="0"/>
                <a:ea typeface="Cambria" panose="02040503050406030204" pitchFamily="18" charset="0"/>
              </a:rPr>
              <a:t>initial</a:t>
            </a:r>
            <a:r>
              <a:rPr lang="en-US" sz="2000" b="0" i="0" dirty="0">
                <a:effectLst/>
                <a:latin typeface="Cambria" panose="02040503050406030204" pitchFamily="18" charset="0"/>
                <a:ea typeface="Cambria" panose="02040503050406030204" pitchFamily="18" charset="0"/>
              </a:rPr>
              <a:t> project objectives and consider any additional goals or specific areas of focus that align with my expertise or interests. </a:t>
            </a:r>
          </a:p>
          <a:p>
            <a:pPr marL="342900" indent="-342900" algn="just">
              <a:buFont typeface="Wingdings" panose="05000000000000000000" pitchFamily="2" charset="2"/>
              <a:buChar char="v"/>
            </a:pPr>
            <a:endParaRPr lang="en-US" sz="2000" b="0" i="0" dirty="0">
              <a:effectLst/>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r>
              <a:rPr lang="en-US" sz="2000" b="1" u="sng" dirty="0">
                <a:solidFill>
                  <a:schemeClr val="accent6">
                    <a:lumMod val="60000"/>
                    <a:lumOff val="40000"/>
                  </a:schemeClr>
                </a:solidFill>
                <a:effectLst/>
                <a:latin typeface="Cambria" panose="02040503050406030204" pitchFamily="18" charset="0"/>
                <a:ea typeface="Cambria" panose="02040503050406030204" pitchFamily="18" charset="0"/>
              </a:rPr>
              <a:t>Tailored Analysis Techniques: </a:t>
            </a:r>
            <a:r>
              <a:rPr lang="en-US" sz="2000" b="0" i="0" dirty="0">
                <a:effectLst/>
                <a:latin typeface="Cambria" panose="02040503050406030204" pitchFamily="18" charset="0"/>
                <a:ea typeface="Cambria" panose="020405030504060302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 </a:t>
            </a:r>
          </a:p>
          <a:p>
            <a:pPr marL="342900" indent="-342900" algn="just">
              <a:buFont typeface="Wingdings" panose="05000000000000000000" pitchFamily="2" charset="2"/>
              <a:buChar char="v"/>
            </a:pPr>
            <a:endParaRPr lang="en-US" sz="2000" b="0" i="0" dirty="0">
              <a:effectLst/>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r>
              <a:rPr lang="en-US" sz="2000" b="1" i="0" u="sng" dirty="0">
                <a:solidFill>
                  <a:schemeClr val="accent6">
                    <a:lumMod val="60000"/>
                    <a:lumOff val="40000"/>
                  </a:schemeClr>
                </a:solidFill>
                <a:latin typeface="Cambria" panose="02040503050406030204" pitchFamily="18" charset="0"/>
                <a:ea typeface="Cambria" panose="02040503050406030204" pitchFamily="18" charset="0"/>
              </a:rPr>
              <a:t>Creative Data Visualization: </a:t>
            </a:r>
            <a:r>
              <a:rPr lang="en-US" sz="2000" b="0" i="0" dirty="0">
                <a:effectLst/>
                <a:latin typeface="Cambria" panose="02040503050406030204" pitchFamily="18" charset="0"/>
                <a:ea typeface="Cambria" panose="020405030504060302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 </a:t>
            </a:r>
          </a:p>
        </p:txBody>
      </p:sp>
    </p:spTree>
    <p:extLst>
      <p:ext uri="{BB962C8B-B14F-4D97-AF65-F5344CB8AC3E}">
        <p14:creationId xmlns:p14="http://schemas.microsoft.com/office/powerpoint/2010/main" val="366090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D0E6B3-35C1-90AE-9AF3-ADD41F9B32ED}"/>
              </a:ext>
            </a:extLst>
          </p:cNvPr>
          <p:cNvSpPr txBox="1"/>
          <p:nvPr/>
        </p:nvSpPr>
        <p:spPr>
          <a:xfrm>
            <a:off x="442452" y="441714"/>
            <a:ext cx="10894142" cy="4708981"/>
          </a:xfrm>
          <a:prstGeom prst="rect">
            <a:avLst/>
          </a:prstGeom>
          <a:noFill/>
        </p:spPr>
        <p:txBody>
          <a:bodyPr wrap="square">
            <a:spAutoFit/>
          </a:bodyPr>
          <a:lstStyle/>
          <a:p>
            <a:pPr marL="342900" indent="-342900" algn="just">
              <a:buFont typeface="Wingdings" panose="05000000000000000000" pitchFamily="2" charset="2"/>
              <a:buChar char="v"/>
            </a:pPr>
            <a:endParaRPr lang="en-US" sz="2000" b="0" i="0" dirty="0">
              <a:effectLst/>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r>
              <a:rPr lang="en-US" sz="2000" b="1" i="0" u="sng" dirty="0">
                <a:solidFill>
                  <a:schemeClr val="accent6">
                    <a:lumMod val="60000"/>
                    <a:lumOff val="40000"/>
                  </a:schemeClr>
                </a:solidFill>
                <a:effectLst/>
                <a:latin typeface="Cambria" panose="02040503050406030204" pitchFamily="18" charset="0"/>
                <a:ea typeface="Cambria" panose="02040503050406030204" pitchFamily="18" charset="0"/>
              </a:rPr>
              <a:t>Domain-specific Insights: </a:t>
            </a:r>
            <a:r>
              <a:rPr lang="en-US" sz="2000" b="0" i="0" dirty="0">
                <a:effectLst/>
                <a:latin typeface="Cambria" panose="02040503050406030204" pitchFamily="18" charset="0"/>
                <a:ea typeface="Cambria" panose="02040503050406030204" pitchFamily="18" charset="0"/>
              </a:rPr>
              <a:t>Drawing from my domain knowledge or prior experience, I would provide context-specific insights that go beyond the basic analysis.</a:t>
            </a:r>
          </a:p>
          <a:p>
            <a:pPr marL="342900" indent="-342900" algn="just">
              <a:buFont typeface="Wingdings" panose="05000000000000000000" pitchFamily="2" charset="2"/>
              <a:buChar char="v"/>
            </a:pPr>
            <a:endParaRPr lang="en-US" sz="2000" i="0" dirty="0">
              <a:effectLst/>
              <a:latin typeface="Cambria" panose="02040503050406030204" pitchFamily="18" charset="0"/>
              <a:ea typeface="Cambria" panose="02040503050406030204" pitchFamily="18" charset="0"/>
            </a:endParaRPr>
          </a:p>
          <a:p>
            <a:pPr marL="457200" indent="-457200" algn="just">
              <a:buFont typeface="Wingdings" panose="05000000000000000000" pitchFamily="2" charset="2"/>
              <a:buChar char="v"/>
            </a:pPr>
            <a:endParaRPr lang="en-US" sz="2000" b="1" i="0" u="sng" dirty="0">
              <a:solidFill>
                <a:schemeClr val="accent6">
                  <a:lumMod val="60000"/>
                  <a:lumOff val="40000"/>
                </a:schemeClr>
              </a:solidFill>
              <a:effectLst/>
              <a:latin typeface="Cambria" panose="02040503050406030204" pitchFamily="18" charset="0"/>
              <a:ea typeface="Cambria" panose="02040503050406030204" pitchFamily="18" charset="0"/>
            </a:endParaRPr>
          </a:p>
          <a:p>
            <a:pPr marL="457200" indent="-457200" algn="just">
              <a:buFont typeface="Wingdings" panose="05000000000000000000" pitchFamily="2" charset="2"/>
              <a:buChar char="v"/>
            </a:pPr>
            <a:r>
              <a:rPr lang="en-US" sz="2000" b="1" i="0" u="sng" dirty="0">
                <a:solidFill>
                  <a:schemeClr val="accent6">
                    <a:lumMod val="60000"/>
                    <a:lumOff val="40000"/>
                  </a:schemeClr>
                </a:solidFill>
                <a:effectLst/>
                <a:latin typeface="Cambria" panose="02040503050406030204" pitchFamily="18" charset="0"/>
                <a:ea typeface="Cambria" panose="02040503050406030204" pitchFamily="18" charset="0"/>
              </a:rPr>
              <a:t>Real-world Implementation Strategies: </a:t>
            </a:r>
            <a:r>
              <a:rPr lang="en-US" sz="2000" b="0" i="0" dirty="0">
                <a:effectLst/>
                <a:latin typeface="Cambria" panose="02040503050406030204" pitchFamily="18" charset="0"/>
                <a:ea typeface="Cambria" panose="02040503050406030204" pitchFamily="18" charset="0"/>
              </a:rPr>
              <a:t>While recommendations are a crucial part of the</a:t>
            </a:r>
          </a:p>
          <a:p>
            <a:pPr algn="just"/>
            <a:r>
              <a:rPr lang="en-US" sz="2000" dirty="0">
                <a:latin typeface="Cambria" panose="02040503050406030204" pitchFamily="18" charset="0"/>
                <a:ea typeface="Cambria" panose="02040503050406030204" pitchFamily="18" charset="0"/>
              </a:rPr>
              <a:t> </a:t>
            </a:r>
            <a:r>
              <a:rPr lang="en-US" sz="2000" b="0" i="0" dirty="0">
                <a:effectLst/>
                <a:latin typeface="Cambria" panose="02040503050406030204" pitchFamily="18" charset="0"/>
                <a:ea typeface="Cambria" panose="02040503050406030204" pitchFamily="18" charset="0"/>
              </a:rPr>
              <a:t>       project, I would ensure they are practical and actionable. This could involve providing  specific</a:t>
            </a:r>
          </a:p>
          <a:p>
            <a:pPr algn="just"/>
            <a:r>
              <a:rPr lang="en-US" sz="2000" dirty="0">
                <a:latin typeface="Cambria" panose="02040503050406030204" pitchFamily="18" charset="0"/>
                <a:ea typeface="Cambria" panose="02040503050406030204" pitchFamily="18" charset="0"/>
              </a:rPr>
              <a:t>      </a:t>
            </a:r>
            <a:r>
              <a:rPr lang="en-US" sz="2000" b="0" i="0" dirty="0">
                <a:effectLst/>
                <a:latin typeface="Cambria" panose="02040503050406030204" pitchFamily="18" charset="0"/>
                <a:ea typeface="Cambria" panose="02040503050406030204" pitchFamily="18" charset="0"/>
              </a:rPr>
              <a:t>  implementation strategies, such as launching loyalty programs, optimizing pricing structures,</a:t>
            </a:r>
          </a:p>
          <a:p>
            <a:pPr algn="just"/>
            <a:r>
              <a:rPr lang="en-US" sz="2000" dirty="0">
                <a:latin typeface="Cambria" panose="02040503050406030204" pitchFamily="18" charset="0"/>
                <a:ea typeface="Cambria" panose="02040503050406030204" pitchFamily="18" charset="0"/>
              </a:rPr>
              <a:t>     </a:t>
            </a:r>
            <a:r>
              <a:rPr lang="en-US" sz="2000" b="0" i="0" dirty="0">
                <a:effectLst/>
                <a:latin typeface="Cambria" panose="02040503050406030204" pitchFamily="18" charset="0"/>
                <a:ea typeface="Cambria" panose="02040503050406030204" pitchFamily="18" charset="0"/>
              </a:rPr>
              <a:t>   or improving inventory management, to support the management team in implementing the</a:t>
            </a:r>
          </a:p>
          <a:p>
            <a:pPr algn="just"/>
            <a:r>
              <a:rPr lang="en-US" sz="2000" b="0" i="0" dirty="0">
                <a:effectLst/>
                <a:latin typeface="Cambria" panose="02040503050406030204" pitchFamily="18" charset="0"/>
                <a:ea typeface="Cambria" panose="02040503050406030204" pitchFamily="18" charset="0"/>
              </a:rPr>
              <a:t>        recommended changes. </a:t>
            </a:r>
            <a:endParaRPr lang="en-US" sz="20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endParaRPr lang="en-US" sz="2000" b="0" i="0" dirty="0">
              <a:effectLst/>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endParaRPr lang="en-US" sz="2000" b="0" i="0" dirty="0">
              <a:effectLst/>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r>
              <a:rPr lang="en-US" sz="2000" b="1" i="0" u="sng" dirty="0">
                <a:solidFill>
                  <a:schemeClr val="accent6">
                    <a:lumMod val="60000"/>
                    <a:lumOff val="40000"/>
                  </a:schemeClr>
                </a:solidFill>
                <a:effectLst/>
                <a:latin typeface="Cambria" panose="02040503050406030204" pitchFamily="18" charset="0"/>
                <a:ea typeface="Cambria" panose="02040503050406030204" pitchFamily="18" charset="0"/>
              </a:rPr>
              <a:t>Reflecting Personal Style: </a:t>
            </a:r>
            <a:r>
              <a:rPr lang="en-US" sz="2000" b="0" i="0" dirty="0">
                <a:effectLst/>
                <a:latin typeface="Cambria" panose="02040503050406030204" pitchFamily="18" charset="0"/>
                <a:ea typeface="Cambria" panose="02040503050406030204" pitchFamily="18" charset="0"/>
              </a:rPr>
              <a:t>I would infuse my personal style into the project by using clear and concise language, incorporating effective storytelling techniques, and presenting the analysis results in a visually appealing and engaging</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4985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F37BDC-098D-A2E7-41EB-D4A8D7720CB5}"/>
              </a:ext>
            </a:extLst>
          </p:cNvPr>
          <p:cNvSpPr txBox="1"/>
          <p:nvPr/>
        </p:nvSpPr>
        <p:spPr>
          <a:xfrm>
            <a:off x="206478" y="1612490"/>
            <a:ext cx="11779045" cy="4708981"/>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b="1" i="0" u="sng" dirty="0">
                <a:solidFill>
                  <a:schemeClr val="accent1">
                    <a:lumMod val="40000"/>
                    <a:lumOff val="60000"/>
                  </a:schemeClr>
                </a:solidFill>
                <a:effectLst/>
                <a:latin typeface="Mongolian Baiti" panose="03000500000000000000" pitchFamily="66" charset="0"/>
                <a:cs typeface="Mongolian Baiti" panose="03000500000000000000" pitchFamily="66" charset="0"/>
              </a:rPr>
              <a:t>Customer Segmentation Modeling: </a:t>
            </a:r>
            <a:r>
              <a:rPr lang="en-US" sz="2000" b="0" i="0" dirty="0">
                <a:solidFill>
                  <a:srgbClr val="FFC000"/>
                </a:solidFill>
                <a:effectLst/>
                <a:latin typeface="Mongolian Baiti" panose="03000500000000000000" pitchFamily="66" charset="0"/>
                <a:cs typeface="Mongolian Baiti" panose="03000500000000000000" pitchFamily="66" charset="0"/>
              </a:rPr>
              <a:t>Use clustering algorithms such as K-means, hierarchical clustering, or DBSCAN to segment customers based on their attributes, behavior, or purchasing patterns. This modeling technique helps identify distinct customer groups and understand their unique characteristics. </a:t>
            </a:r>
          </a:p>
          <a:p>
            <a:pPr marL="342900" indent="-342900" algn="just">
              <a:buFont typeface="Wingdings" panose="05000000000000000000" pitchFamily="2" charset="2"/>
              <a:buChar char="q"/>
            </a:pPr>
            <a:endParaRPr lang="en-US" sz="2000" b="0" i="0" dirty="0">
              <a:solidFill>
                <a:srgbClr val="FFC000"/>
              </a:solidFill>
              <a:effectLst/>
              <a:latin typeface="Mongolian Baiti" panose="03000500000000000000" pitchFamily="66" charset="0"/>
              <a:cs typeface="Mongolian Baiti" panose="03000500000000000000" pitchFamily="66" charset="0"/>
            </a:endParaRPr>
          </a:p>
          <a:p>
            <a:pPr marL="342900" indent="-342900" algn="just">
              <a:buFont typeface="Wingdings" panose="05000000000000000000" pitchFamily="2" charset="2"/>
              <a:buChar char="q"/>
            </a:pPr>
            <a:r>
              <a:rPr lang="en-US" sz="2000" b="1" i="0" u="sng" dirty="0">
                <a:solidFill>
                  <a:schemeClr val="accent1">
                    <a:lumMod val="40000"/>
                    <a:lumOff val="60000"/>
                  </a:schemeClr>
                </a:solidFill>
                <a:effectLst/>
                <a:latin typeface="Mongolian Baiti" panose="03000500000000000000" pitchFamily="66" charset="0"/>
                <a:cs typeface="Mongolian Baiti" panose="03000500000000000000" pitchFamily="66" charset="0"/>
              </a:rPr>
              <a:t>Predictive Modeling: </a:t>
            </a:r>
            <a:r>
              <a:rPr lang="en-US" sz="2000" b="0" i="0" dirty="0">
                <a:solidFill>
                  <a:srgbClr val="FFC000"/>
                </a:solidFill>
                <a:effectLst/>
                <a:latin typeface="Mongolian Baiti" panose="03000500000000000000" pitchFamily="66" charset="0"/>
                <a:cs typeface="Mongolian Baiti" panose="03000500000000000000" pitchFamily="66"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pPr marL="342900" indent="-342900" algn="just">
              <a:buFont typeface="Wingdings" panose="05000000000000000000" pitchFamily="2" charset="2"/>
              <a:buChar char="q"/>
            </a:pPr>
            <a:endParaRPr lang="en-US" sz="2000" b="0" i="0" dirty="0">
              <a:solidFill>
                <a:srgbClr val="FFC000"/>
              </a:solidFill>
              <a:effectLst/>
              <a:latin typeface="Mongolian Baiti" panose="03000500000000000000" pitchFamily="66" charset="0"/>
              <a:cs typeface="Mongolian Baiti" panose="03000500000000000000" pitchFamily="66" charset="0"/>
            </a:endParaRPr>
          </a:p>
          <a:p>
            <a:pPr marL="342900" indent="-342900" algn="just">
              <a:buFont typeface="Wingdings" panose="05000000000000000000" pitchFamily="2" charset="2"/>
              <a:buChar char="q"/>
            </a:pPr>
            <a:r>
              <a:rPr lang="en-US" sz="2000" b="1" i="0" u="sng" dirty="0">
                <a:solidFill>
                  <a:schemeClr val="accent1">
                    <a:lumMod val="40000"/>
                    <a:lumOff val="60000"/>
                  </a:schemeClr>
                </a:solidFill>
                <a:effectLst/>
                <a:latin typeface="Mongolian Baiti" panose="03000500000000000000" pitchFamily="66" charset="0"/>
                <a:cs typeface="Mongolian Baiti" panose="03000500000000000000" pitchFamily="66" charset="0"/>
              </a:rPr>
              <a:t>Market Basket Analysis: </a:t>
            </a:r>
            <a:r>
              <a:rPr lang="en-US" sz="2000" b="0" i="0" dirty="0">
                <a:solidFill>
                  <a:srgbClr val="FFC000"/>
                </a:solidFill>
                <a:effectLst/>
                <a:latin typeface="Mongolian Baiti" panose="03000500000000000000" pitchFamily="66" charset="0"/>
                <a:cs typeface="Mongolian Baiti" panose="03000500000000000000" pitchFamily="66" charset="0"/>
              </a:rPr>
              <a:t>Utilize association rule mining techniques like </a:t>
            </a:r>
            <a:r>
              <a:rPr lang="en-US" sz="2000" b="0" i="0" dirty="0" err="1">
                <a:solidFill>
                  <a:srgbClr val="FFC000"/>
                </a:solidFill>
                <a:effectLst/>
                <a:latin typeface="Mongolian Baiti" panose="03000500000000000000" pitchFamily="66" charset="0"/>
                <a:cs typeface="Mongolian Baiti" panose="03000500000000000000" pitchFamily="66" charset="0"/>
              </a:rPr>
              <a:t>Apriori</a:t>
            </a:r>
            <a:r>
              <a:rPr lang="en-US" sz="2000" b="0" i="0" dirty="0">
                <a:solidFill>
                  <a:srgbClr val="FFC000"/>
                </a:solidFill>
                <a:effectLst/>
                <a:latin typeface="Mongolian Baiti" panose="03000500000000000000" pitchFamily="66" charset="0"/>
                <a:cs typeface="Mongolian Baiti" panose="03000500000000000000" pitchFamily="66" charset="0"/>
              </a:rPr>
              <a:t> or FP-Growth to identify frequent item- sets and uncover relationships between products frequently purchased together. This modeling approach can help in cross-selling or product recommendation strategies.</a:t>
            </a:r>
          </a:p>
          <a:p>
            <a:pPr marL="342900" indent="-342900" algn="just">
              <a:buFont typeface="Wingdings" panose="05000000000000000000" pitchFamily="2" charset="2"/>
              <a:buChar char="q"/>
            </a:pPr>
            <a:endParaRPr lang="en-US" sz="2000" b="0" i="0" dirty="0">
              <a:solidFill>
                <a:srgbClr val="FFC000"/>
              </a:solidFill>
              <a:effectLst/>
              <a:latin typeface="Mongolian Baiti" panose="03000500000000000000" pitchFamily="66" charset="0"/>
              <a:cs typeface="Mongolian Baiti" panose="03000500000000000000" pitchFamily="66" charset="0"/>
            </a:endParaRPr>
          </a:p>
          <a:p>
            <a:pPr marL="342900" indent="-342900" algn="just">
              <a:buFont typeface="Wingdings" panose="05000000000000000000" pitchFamily="2" charset="2"/>
              <a:buChar char="q"/>
            </a:pPr>
            <a:r>
              <a:rPr lang="en-US" sz="2000" b="1" i="0" u="sng" dirty="0">
                <a:solidFill>
                  <a:schemeClr val="accent1">
                    <a:lumMod val="40000"/>
                    <a:lumOff val="60000"/>
                  </a:schemeClr>
                </a:solidFill>
                <a:effectLst/>
                <a:latin typeface="Mongolian Baiti" panose="03000500000000000000" pitchFamily="66" charset="0"/>
                <a:cs typeface="Mongolian Baiti" panose="03000500000000000000" pitchFamily="66" charset="0"/>
              </a:rPr>
              <a:t>Churn Prediction Modeling: </a:t>
            </a:r>
            <a:r>
              <a:rPr lang="en-US" sz="2000" b="0" i="0" dirty="0">
                <a:solidFill>
                  <a:srgbClr val="FFC000"/>
                </a:solidFill>
                <a:effectLst/>
                <a:latin typeface="Mongolian Baiti" panose="03000500000000000000" pitchFamily="66" charset="0"/>
                <a:cs typeface="Mongolian Baiti" panose="03000500000000000000" pitchFamily="66" charset="0"/>
              </a:rPr>
              <a:t>Develop models to predict customer churn or attrition. Employ classification algorithms like logistic regression, decision trees, or support vector machines to identify factors that contribute to customer churn and create targeted retention strategies.</a:t>
            </a:r>
          </a:p>
        </p:txBody>
      </p:sp>
      <p:sp>
        <p:nvSpPr>
          <p:cNvPr id="3" name="TextBox 2">
            <a:extLst>
              <a:ext uri="{FF2B5EF4-FFF2-40B4-BE49-F238E27FC236}">
                <a16:creationId xmlns:a16="http://schemas.microsoft.com/office/drawing/2014/main" id="{161BE544-CD1D-8E15-4EED-6CC1FF79BF92}"/>
              </a:ext>
            </a:extLst>
          </p:cNvPr>
          <p:cNvSpPr txBox="1"/>
          <p:nvPr/>
        </p:nvSpPr>
        <p:spPr>
          <a:xfrm>
            <a:off x="3824748" y="304800"/>
            <a:ext cx="4380080" cy="923330"/>
          </a:xfrm>
          <a:prstGeom prst="rect">
            <a:avLst/>
          </a:prstGeom>
          <a:noFill/>
        </p:spPr>
        <p:txBody>
          <a:bodyPr wrap="square" rtlCol="0">
            <a:spAutoFit/>
          </a:bodyPr>
          <a:lstStyle/>
          <a:p>
            <a:r>
              <a:rPr lang="en-US" sz="5400" b="1" u="sng" dirty="0">
                <a:ln w="12700">
                  <a:solidFill>
                    <a:schemeClr val="bg2">
                      <a:lumMod val="40000"/>
                      <a:lumOff val="60000"/>
                    </a:schemeClr>
                  </a:solidFill>
                  <a:prstDash val="solid"/>
                </a:ln>
                <a:solidFill>
                  <a:schemeClr val="bg2">
                    <a:lumMod val="20000"/>
                    <a:lumOff val="80000"/>
                  </a:schemeClr>
                </a:solidFill>
                <a:effectLst>
                  <a:glow rad="228600">
                    <a:schemeClr val="accent2">
                      <a:satMod val="175000"/>
                      <a:alpha val="40000"/>
                    </a:schemeClr>
                  </a:glow>
                  <a:outerShdw dist="38100" dir="2640000" algn="bl" rotWithShape="0">
                    <a:schemeClr val="accent1"/>
                  </a:outerShdw>
                </a:effectLst>
              </a:rPr>
              <a:t>MODELLING</a:t>
            </a:r>
            <a:endParaRPr lang="en-IN" sz="5400" b="1" u="sng" dirty="0">
              <a:ln w="12700">
                <a:solidFill>
                  <a:schemeClr val="bg2">
                    <a:lumMod val="40000"/>
                    <a:lumOff val="60000"/>
                  </a:schemeClr>
                </a:solidFill>
                <a:prstDash val="solid"/>
              </a:ln>
              <a:solidFill>
                <a:schemeClr val="bg2">
                  <a:lumMod val="20000"/>
                  <a:lumOff val="80000"/>
                </a:schemeClr>
              </a:solidFill>
              <a:effectLst>
                <a:glow rad="228600">
                  <a:schemeClr val="accent2">
                    <a:satMod val="175000"/>
                    <a:alpha val="40000"/>
                  </a:schemeClr>
                </a:glow>
                <a:outerShdw dist="38100" dir="2640000" algn="bl" rotWithShape="0">
                  <a:schemeClr val="accent1"/>
                </a:outerShdw>
              </a:effectLst>
            </a:endParaRPr>
          </a:p>
        </p:txBody>
      </p:sp>
    </p:spTree>
    <p:extLst>
      <p:ext uri="{BB962C8B-B14F-4D97-AF65-F5344CB8AC3E}">
        <p14:creationId xmlns:p14="http://schemas.microsoft.com/office/powerpoint/2010/main" val="4161832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1CA771-B025-026F-85B8-D9F4C31536F8}"/>
              </a:ext>
            </a:extLst>
          </p:cNvPr>
          <p:cNvSpPr txBox="1"/>
          <p:nvPr/>
        </p:nvSpPr>
        <p:spPr>
          <a:xfrm>
            <a:off x="353961" y="837547"/>
            <a:ext cx="10825317" cy="4093428"/>
          </a:xfrm>
          <a:prstGeom prst="rect">
            <a:avLst/>
          </a:prstGeom>
          <a:noFill/>
        </p:spPr>
        <p:txBody>
          <a:bodyPr wrap="square">
            <a:spAutoFit/>
          </a:bodyPr>
          <a:lstStyle/>
          <a:p>
            <a:pPr marL="342900" indent="-342900" algn="just">
              <a:buFont typeface="Wingdings" panose="05000000000000000000" pitchFamily="2" charset="2"/>
              <a:buChar char="q"/>
            </a:pPr>
            <a:endParaRPr lang="en-US" sz="2000" b="0" i="0" dirty="0">
              <a:solidFill>
                <a:srgbClr val="0EE2E2"/>
              </a:solidFill>
              <a:effectLst/>
              <a:latin typeface="Mongolian Baiti" panose="03000500000000000000" pitchFamily="66" charset="0"/>
              <a:cs typeface="Mongolian Baiti" panose="03000500000000000000" pitchFamily="66" charset="0"/>
            </a:endParaRPr>
          </a:p>
          <a:p>
            <a:pPr marL="342900" indent="-342900" algn="just">
              <a:buFont typeface="Wingdings" panose="05000000000000000000" pitchFamily="2" charset="2"/>
              <a:buChar char="q"/>
            </a:pPr>
            <a:r>
              <a:rPr lang="en-US" sz="2000" b="1" i="0" u="sng" dirty="0">
                <a:solidFill>
                  <a:schemeClr val="accent1">
                    <a:lumMod val="40000"/>
                    <a:lumOff val="60000"/>
                  </a:schemeClr>
                </a:solidFill>
                <a:effectLst/>
                <a:latin typeface="Mongolian Baiti" panose="03000500000000000000" pitchFamily="66" charset="0"/>
                <a:cs typeface="Mongolian Baiti" panose="03000500000000000000" pitchFamily="66" charset="0"/>
              </a:rPr>
              <a:t>Recommendation Systems: </a:t>
            </a:r>
            <a:r>
              <a:rPr lang="en-US" sz="2000" b="0" i="0" dirty="0">
                <a:solidFill>
                  <a:srgbClr val="FFC000"/>
                </a:solidFill>
                <a:effectLst/>
                <a:latin typeface="Mongolian Baiti" panose="03000500000000000000" pitchFamily="66" charset="0"/>
                <a:cs typeface="Mongolian Baiti" panose="03000500000000000000" pitchFamily="66" charset="0"/>
              </a:rPr>
              <a:t>Utilize collaborative filtering or content-based filtering techniques to develop recommendation systems that suggest relevant products to customers based on their preferences, purchase history, or similar customer behavior. </a:t>
            </a:r>
            <a:endParaRPr lang="en-IN" sz="2000" dirty="0">
              <a:solidFill>
                <a:srgbClr val="FFC000"/>
              </a:solidFill>
              <a:latin typeface="Mongolian Baiti" panose="03000500000000000000" pitchFamily="66" charset="0"/>
              <a:cs typeface="Mongolian Baiti" panose="03000500000000000000" pitchFamily="66" charset="0"/>
            </a:endParaRPr>
          </a:p>
          <a:p>
            <a:pPr algn="just"/>
            <a:endParaRPr lang="en-US" sz="2000" dirty="0">
              <a:solidFill>
                <a:srgbClr val="0EE2E2"/>
              </a:solidFill>
              <a:latin typeface="Mongolian Baiti" panose="03000500000000000000" pitchFamily="66" charset="0"/>
              <a:cs typeface="Mongolian Baiti" panose="03000500000000000000" pitchFamily="66" charset="0"/>
            </a:endParaRPr>
          </a:p>
          <a:p>
            <a:pPr marL="342900" indent="-342900" algn="just">
              <a:buFont typeface="Wingdings" panose="05000000000000000000" pitchFamily="2" charset="2"/>
              <a:buChar char="q"/>
            </a:pPr>
            <a:r>
              <a:rPr lang="en-US" sz="2000" b="1" i="0" dirty="0">
                <a:solidFill>
                  <a:schemeClr val="accent1">
                    <a:lumMod val="40000"/>
                    <a:lumOff val="60000"/>
                  </a:schemeClr>
                </a:solidFill>
                <a:effectLst/>
                <a:latin typeface="Mongolian Baiti" panose="03000500000000000000" pitchFamily="66" charset="0"/>
                <a:cs typeface="Mongolian Baiti" panose="03000500000000000000" pitchFamily="66" charset="0"/>
              </a:rPr>
              <a:t>Sentiment Analysis: </a:t>
            </a:r>
            <a:r>
              <a:rPr lang="en-US" sz="2000" b="0" i="0" dirty="0">
                <a:solidFill>
                  <a:srgbClr val="FFC000"/>
                </a:solidFill>
                <a:effectLst/>
                <a:latin typeface="Mongolian Baiti" panose="03000500000000000000" pitchFamily="66" charset="0"/>
                <a:cs typeface="Mongolian Baiti" panose="03000500000000000000" pitchFamily="66" charset="0"/>
              </a:rPr>
              <a:t>Apply natural language processing (NLP) techniques to analyze customer reviews, feedback, or social media data. Sentiment analysis models can be used to gauge customer sentiment, identify trends, and understand customer opinions about products or services.</a:t>
            </a:r>
          </a:p>
          <a:p>
            <a:pPr marL="342900" indent="-342900" algn="just">
              <a:buFont typeface="Wingdings" panose="05000000000000000000" pitchFamily="2" charset="2"/>
              <a:buChar char="q"/>
            </a:pPr>
            <a:endParaRPr lang="en-US" sz="2000" b="0" i="0" dirty="0">
              <a:solidFill>
                <a:srgbClr val="FFC000"/>
              </a:solidFill>
              <a:effectLst/>
              <a:latin typeface="Mongolian Baiti" panose="03000500000000000000" pitchFamily="66" charset="0"/>
              <a:cs typeface="Mongolian Baiti" panose="03000500000000000000" pitchFamily="66" charset="0"/>
            </a:endParaRPr>
          </a:p>
          <a:p>
            <a:pPr marL="342900" indent="-342900" algn="just">
              <a:buFont typeface="Wingdings" panose="05000000000000000000" pitchFamily="2" charset="2"/>
              <a:buChar char="q"/>
            </a:pPr>
            <a:r>
              <a:rPr lang="en-US" sz="2000" b="1" i="0" u="sng" dirty="0">
                <a:solidFill>
                  <a:schemeClr val="accent1">
                    <a:lumMod val="40000"/>
                    <a:lumOff val="60000"/>
                  </a:schemeClr>
                </a:solidFill>
                <a:effectLst/>
                <a:latin typeface="Mongolian Baiti" panose="03000500000000000000" pitchFamily="66" charset="0"/>
                <a:cs typeface="Mongolian Baiti" panose="03000500000000000000" pitchFamily="66" charset="0"/>
              </a:rPr>
              <a:t> Optimization Modeling: </a:t>
            </a:r>
            <a:r>
              <a:rPr lang="en-US" sz="2000" b="0" i="0" dirty="0">
                <a:solidFill>
                  <a:srgbClr val="FFC000"/>
                </a:solidFill>
                <a:effectLst/>
                <a:latin typeface="Mongolian Baiti" panose="03000500000000000000" pitchFamily="66" charset="0"/>
                <a:cs typeface="Mongolian Baiti" panose="03000500000000000000" pitchFamily="66" charset="0"/>
              </a:rPr>
              <a:t>Use mathematical optimization techniques like linear programming, integer programming, or network optimization to optimize inventory levels, pricing strategies, or supply chain operations. This modeling approach can help in maximizing profits or minimizing costs. </a:t>
            </a:r>
            <a:br>
              <a:rPr lang="en-US" sz="2000" dirty="0">
                <a:solidFill>
                  <a:srgbClr val="FFC000"/>
                </a:solidFill>
                <a:latin typeface="Mongolian Baiti" panose="03000500000000000000" pitchFamily="66" charset="0"/>
                <a:cs typeface="Mongolian Baiti" panose="03000500000000000000" pitchFamily="66" charset="0"/>
              </a:rPr>
            </a:br>
            <a:endParaRPr lang="en-IN" sz="2000" dirty="0">
              <a:solidFill>
                <a:srgbClr val="FFC000"/>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1934796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A8F1E-9A32-7DC6-3B4A-B80C876FF2D6}"/>
              </a:ext>
            </a:extLst>
          </p:cNvPr>
          <p:cNvSpPr txBox="1"/>
          <p:nvPr/>
        </p:nvSpPr>
        <p:spPr>
          <a:xfrm>
            <a:off x="599768" y="1120877"/>
            <a:ext cx="10992464" cy="5632311"/>
          </a:xfrm>
          <a:prstGeom prst="rect">
            <a:avLst/>
          </a:prstGeom>
          <a:noFill/>
        </p:spPr>
        <p:txBody>
          <a:bodyPr wrap="square" rtlCol="0">
            <a:spAutoFit/>
          </a:bodyPr>
          <a:lstStyle/>
          <a:p>
            <a:pPr marL="342900" indent="-342900">
              <a:buFont typeface="Wingdings" panose="05000000000000000000" pitchFamily="2" charset="2"/>
              <a:buChar char="v"/>
            </a:pPr>
            <a:r>
              <a:rPr lang="en-US" b="1" i="0" u="sng" dirty="0">
                <a:solidFill>
                  <a:srgbClr val="FFC000"/>
                </a:solidFill>
                <a:effectLst/>
                <a:latin typeface="Palatino Linotype" panose="02040502050505030304" pitchFamily="18" charset="0"/>
              </a:rPr>
              <a:t>Customer Segmentation Results: </a:t>
            </a:r>
          </a:p>
          <a:p>
            <a:pPr marL="800100" lvl="1" indent="-342900">
              <a:buFont typeface="Wingdings" panose="05000000000000000000" pitchFamily="2" charset="2"/>
              <a:buChar char="v"/>
            </a:pPr>
            <a:r>
              <a:rPr lang="en-US" dirty="0">
                <a:solidFill>
                  <a:schemeClr val="accent6">
                    <a:lumMod val="60000"/>
                    <a:lumOff val="40000"/>
                  </a:schemeClr>
                </a:solidFill>
                <a:latin typeface="Palatino Linotype" panose="02040502050505030304" pitchFamily="18" charset="0"/>
              </a:rPr>
              <a:t>I</a:t>
            </a:r>
            <a:r>
              <a:rPr lang="en-US" b="0" i="0" dirty="0">
                <a:solidFill>
                  <a:schemeClr val="accent6">
                    <a:lumMod val="60000"/>
                    <a:lumOff val="40000"/>
                  </a:schemeClr>
                </a:solidFill>
                <a:effectLst/>
                <a:latin typeface="Palatino Linotype" panose="02040502050505030304" pitchFamily="18" charset="0"/>
              </a:rPr>
              <a:t>dentified distinct customer segments based on demographics,     purchasing behavior, or geographic location. </a:t>
            </a:r>
          </a:p>
          <a:p>
            <a:pPr marL="800100" lvl="1" indent="-342900">
              <a:buFont typeface="Wingdings" panose="05000000000000000000" pitchFamily="2" charset="2"/>
              <a:buChar char="v"/>
            </a:pPr>
            <a:r>
              <a:rPr lang="en-US" b="0" i="0" dirty="0">
                <a:solidFill>
                  <a:schemeClr val="accent6">
                    <a:lumMod val="60000"/>
                    <a:lumOff val="40000"/>
                  </a:schemeClr>
                </a:solidFill>
                <a:effectLst/>
                <a:latin typeface="Palatino Linotype" panose="02040502050505030304" pitchFamily="18" charset="0"/>
              </a:rPr>
              <a:t>Analyzed the characteristics and preferences of each segment, such as high-value customers, frequent purchasers, or price-sensitive customers.</a:t>
            </a:r>
          </a:p>
          <a:p>
            <a:pPr marL="342900" indent="-342900">
              <a:buFont typeface="Wingdings" panose="05000000000000000000" pitchFamily="2" charset="2"/>
              <a:buChar char="v"/>
            </a:pPr>
            <a:endParaRPr lang="en-US" dirty="0">
              <a:solidFill>
                <a:schemeClr val="accent6">
                  <a:lumMod val="60000"/>
                  <a:lumOff val="40000"/>
                </a:schemeClr>
              </a:solidFill>
              <a:latin typeface="Palatino Linotype" panose="02040502050505030304" pitchFamily="18" charset="0"/>
            </a:endParaRPr>
          </a:p>
          <a:p>
            <a:pPr marL="342900" indent="-342900">
              <a:buFont typeface="Wingdings" panose="05000000000000000000" pitchFamily="2" charset="2"/>
              <a:buChar char="v"/>
            </a:pPr>
            <a:endParaRPr lang="en-US" b="0" i="0" dirty="0">
              <a:solidFill>
                <a:schemeClr val="accent1">
                  <a:lumMod val="40000"/>
                  <a:lumOff val="60000"/>
                </a:schemeClr>
              </a:solidFill>
              <a:effectLst/>
              <a:latin typeface="Palatino Linotype" panose="02040502050505030304" pitchFamily="18" charset="0"/>
            </a:endParaRPr>
          </a:p>
          <a:p>
            <a:pPr marL="342900" indent="-342900">
              <a:buFont typeface="Wingdings" panose="05000000000000000000" pitchFamily="2" charset="2"/>
              <a:buChar char="v"/>
            </a:pPr>
            <a:r>
              <a:rPr lang="en-US" b="1" i="0" u="sng" dirty="0">
                <a:solidFill>
                  <a:srgbClr val="FFC000"/>
                </a:solidFill>
                <a:effectLst/>
                <a:latin typeface="Palatino Linotype" panose="02040502050505030304" pitchFamily="18" charset="0"/>
              </a:rPr>
              <a:t>Sales Analysis Results: </a:t>
            </a:r>
          </a:p>
          <a:p>
            <a:pPr marL="800100" lvl="1" indent="-342900">
              <a:buFont typeface="Wingdings" panose="05000000000000000000" pitchFamily="2" charset="2"/>
              <a:buChar char="v"/>
            </a:pPr>
            <a:r>
              <a:rPr lang="en-US" dirty="0">
                <a:solidFill>
                  <a:schemeClr val="accent6">
                    <a:lumMod val="60000"/>
                    <a:lumOff val="40000"/>
                  </a:schemeClr>
                </a:solidFill>
                <a:latin typeface="Palatino Linotype" panose="02040502050505030304" pitchFamily="18" charset="0"/>
              </a:rPr>
              <a:t>I</a:t>
            </a:r>
            <a:r>
              <a:rPr lang="en-US" b="0" i="0" dirty="0">
                <a:solidFill>
                  <a:schemeClr val="accent6">
                    <a:lumMod val="60000"/>
                    <a:lumOff val="40000"/>
                  </a:schemeClr>
                </a:solidFill>
                <a:effectLst/>
                <a:latin typeface="Palatino Linotype" panose="02040502050505030304" pitchFamily="18" charset="0"/>
              </a:rPr>
              <a:t>dentified sales trends over time (monthly, quarterly, yearly) and identified peak seasons or periods of high demand Analyzed the performance of different product categories and identified top-selling and underperforming products </a:t>
            </a:r>
          </a:p>
          <a:p>
            <a:pPr marL="800100" lvl="1" indent="-342900">
              <a:buFont typeface="Wingdings" panose="05000000000000000000" pitchFamily="2" charset="2"/>
              <a:buChar char="v"/>
            </a:pPr>
            <a:r>
              <a:rPr lang="en-US" b="0" i="0" dirty="0">
                <a:solidFill>
                  <a:schemeClr val="accent6">
                    <a:lumMod val="60000"/>
                    <a:lumOff val="40000"/>
                  </a:schemeClr>
                </a:solidFill>
                <a:effectLst/>
                <a:latin typeface="Palatino Linotype" panose="02040502050505030304" pitchFamily="18" charset="0"/>
              </a:rPr>
              <a:t>Explored correlations between sales and factors like region, customer segment, or product attributes. </a:t>
            </a:r>
          </a:p>
          <a:p>
            <a:pPr marL="342900" indent="-342900">
              <a:buFont typeface="Wingdings" panose="05000000000000000000" pitchFamily="2" charset="2"/>
              <a:buChar char="v"/>
            </a:pPr>
            <a:endParaRPr lang="en-US" dirty="0">
              <a:solidFill>
                <a:schemeClr val="accent1">
                  <a:lumMod val="40000"/>
                  <a:lumOff val="60000"/>
                </a:schemeClr>
              </a:solidFill>
              <a:latin typeface="Palatino Linotype" panose="02040502050505030304" pitchFamily="18" charset="0"/>
            </a:endParaRPr>
          </a:p>
          <a:p>
            <a:pPr marL="342900" indent="-342900">
              <a:buFont typeface="Wingdings" panose="05000000000000000000" pitchFamily="2" charset="2"/>
              <a:buChar char="v"/>
            </a:pPr>
            <a:endParaRPr lang="en-US" b="0" i="0" dirty="0">
              <a:solidFill>
                <a:schemeClr val="accent1">
                  <a:lumMod val="40000"/>
                  <a:lumOff val="60000"/>
                </a:schemeClr>
              </a:solidFill>
              <a:effectLst/>
              <a:latin typeface="Palatino Linotype" panose="02040502050505030304" pitchFamily="18" charset="0"/>
            </a:endParaRPr>
          </a:p>
          <a:p>
            <a:pPr marL="342900" indent="-342900">
              <a:buFont typeface="Wingdings" panose="05000000000000000000" pitchFamily="2" charset="2"/>
              <a:buChar char="v"/>
            </a:pPr>
            <a:r>
              <a:rPr lang="en-US" b="1" i="0" u="sng" dirty="0">
                <a:solidFill>
                  <a:srgbClr val="FFC000"/>
                </a:solidFill>
                <a:effectLst/>
                <a:latin typeface="Palatino Linotype" panose="02040502050505030304" pitchFamily="18" charset="0"/>
              </a:rPr>
              <a:t>Profitability Analysis Results: </a:t>
            </a:r>
            <a:endParaRPr lang="en-US" b="1" i="0" u="sng" dirty="0">
              <a:solidFill>
                <a:schemeClr val="accent6">
                  <a:lumMod val="60000"/>
                  <a:lumOff val="40000"/>
                </a:schemeClr>
              </a:solidFill>
              <a:effectLst/>
              <a:latin typeface="Palatino Linotype" panose="02040502050505030304" pitchFamily="18" charset="0"/>
            </a:endParaRPr>
          </a:p>
          <a:p>
            <a:pPr marL="800100" lvl="1" indent="-342900">
              <a:buFont typeface="Wingdings" panose="05000000000000000000" pitchFamily="2" charset="2"/>
              <a:buChar char="v"/>
            </a:pPr>
            <a:r>
              <a:rPr lang="en-US" b="0" i="0" dirty="0">
                <a:solidFill>
                  <a:schemeClr val="accent6">
                    <a:lumMod val="60000"/>
                    <a:lumOff val="40000"/>
                  </a:schemeClr>
                </a:solidFill>
                <a:effectLst/>
                <a:latin typeface="Palatino Linotype" panose="02040502050505030304" pitchFamily="18" charset="0"/>
              </a:rPr>
              <a:t>Calculated profit margins for different products and product </a:t>
            </a:r>
            <a:r>
              <a:rPr lang="en-US" b="0" i="0" dirty="0" err="1">
                <a:solidFill>
                  <a:schemeClr val="accent6">
                    <a:lumMod val="60000"/>
                    <a:lumOff val="40000"/>
                  </a:schemeClr>
                </a:solidFill>
                <a:effectLst/>
                <a:latin typeface="Palatino Linotype" panose="02040502050505030304" pitchFamily="18" charset="0"/>
              </a:rPr>
              <a:t>categones</a:t>
            </a:r>
            <a:r>
              <a:rPr lang="en-US" b="0" i="0" dirty="0">
                <a:solidFill>
                  <a:schemeClr val="accent6">
                    <a:lumMod val="60000"/>
                    <a:lumOff val="40000"/>
                  </a:schemeClr>
                </a:solidFill>
                <a:effectLst/>
                <a:latin typeface="Palatino Linotype" panose="02040502050505030304" pitchFamily="18" charset="0"/>
              </a:rPr>
              <a:t> to identify the most profitable and least profitable items. </a:t>
            </a:r>
          </a:p>
          <a:p>
            <a:pPr marL="800100" lvl="1" indent="-342900">
              <a:buFont typeface="Wingdings" panose="05000000000000000000" pitchFamily="2" charset="2"/>
              <a:buChar char="v"/>
            </a:pPr>
            <a:r>
              <a:rPr lang="en-US" b="0" i="0" dirty="0">
                <a:solidFill>
                  <a:schemeClr val="accent6">
                    <a:lumMod val="60000"/>
                    <a:lumOff val="40000"/>
                  </a:schemeClr>
                </a:solidFill>
                <a:effectLst/>
                <a:latin typeface="Palatino Linotype" panose="02040502050505030304" pitchFamily="18" charset="0"/>
              </a:rPr>
              <a:t>Analyzed the impact of discounts, shipping costs, or other factors on profitability -identified opportunities to optimize pricing strategies, reduce costs, or improve overall profitability</a:t>
            </a:r>
          </a:p>
        </p:txBody>
      </p:sp>
      <p:sp>
        <p:nvSpPr>
          <p:cNvPr id="3" name="TextBox 2">
            <a:extLst>
              <a:ext uri="{FF2B5EF4-FFF2-40B4-BE49-F238E27FC236}">
                <a16:creationId xmlns:a16="http://schemas.microsoft.com/office/drawing/2014/main" id="{2A430175-7E44-5976-58C2-78DDE5DD62C9}"/>
              </a:ext>
            </a:extLst>
          </p:cNvPr>
          <p:cNvSpPr txBox="1"/>
          <p:nvPr/>
        </p:nvSpPr>
        <p:spPr>
          <a:xfrm>
            <a:off x="4090219" y="104812"/>
            <a:ext cx="3382297" cy="830997"/>
          </a:xfrm>
          <a:prstGeom prst="rect">
            <a:avLst/>
          </a:prstGeom>
          <a:noFill/>
        </p:spPr>
        <p:txBody>
          <a:bodyPr wrap="square" rtlCol="0">
            <a:spAutoFit/>
          </a:bodyPr>
          <a:lstStyle/>
          <a:p>
            <a:r>
              <a:rPr lang="en-US"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39700">
                    <a:schemeClr val="accent4">
                      <a:satMod val="175000"/>
                      <a:alpha val="40000"/>
                    </a:schemeClr>
                  </a:glow>
                </a:effectLst>
                <a:latin typeface="Palatino Linotype" panose="02040502050505030304" pitchFamily="18" charset="0"/>
              </a:rPr>
              <a:t>RESULTS</a:t>
            </a:r>
            <a:endPar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39700">
                  <a:schemeClr val="accent4">
                    <a:satMod val="175000"/>
                    <a:alpha val="40000"/>
                  </a:schemeClr>
                </a:glow>
              </a:effectLst>
              <a:latin typeface="Palatino Linotype" panose="02040502050505030304" pitchFamily="18" charset="0"/>
            </a:endParaRPr>
          </a:p>
        </p:txBody>
      </p:sp>
    </p:spTree>
    <p:extLst>
      <p:ext uri="{BB962C8B-B14F-4D97-AF65-F5344CB8AC3E}">
        <p14:creationId xmlns:p14="http://schemas.microsoft.com/office/powerpoint/2010/main" val="410333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9AA18-59D9-E033-64D7-2739AC188394}"/>
              </a:ext>
            </a:extLst>
          </p:cNvPr>
          <p:cNvSpPr txBox="1"/>
          <p:nvPr/>
        </p:nvSpPr>
        <p:spPr>
          <a:xfrm>
            <a:off x="412955" y="924233"/>
            <a:ext cx="9527458" cy="2031325"/>
          </a:xfrm>
          <a:prstGeom prst="rect">
            <a:avLst/>
          </a:prstGeom>
          <a:noFill/>
        </p:spPr>
        <p:txBody>
          <a:bodyPr wrap="square">
            <a:spAutoFit/>
          </a:bodyPr>
          <a:lstStyle/>
          <a:p>
            <a:pPr marL="342900" indent="-342900" algn="just">
              <a:buFont typeface="Wingdings" panose="05000000000000000000" pitchFamily="2" charset="2"/>
              <a:buChar char="v"/>
            </a:pPr>
            <a:r>
              <a:rPr lang="en-US" b="1" i="0" u="sng" dirty="0">
                <a:solidFill>
                  <a:srgbClr val="FFC000"/>
                </a:solidFill>
                <a:effectLst/>
                <a:latin typeface="Palatino Linotype" panose="02040502050505030304" pitchFamily="18" charset="0"/>
              </a:rPr>
              <a:t>Customer Behavior Analysis Results: </a:t>
            </a:r>
          </a:p>
          <a:p>
            <a:pPr marL="800100" lvl="1" indent="-342900" algn="just">
              <a:buFont typeface="Wingdings" panose="05000000000000000000" pitchFamily="2" charset="2"/>
              <a:buChar char="v"/>
            </a:pPr>
            <a:r>
              <a:rPr lang="en-US" dirty="0">
                <a:solidFill>
                  <a:schemeClr val="accent6">
                    <a:lumMod val="60000"/>
                    <a:lumOff val="40000"/>
                  </a:schemeClr>
                </a:solidFill>
                <a:latin typeface="Palatino Linotype" panose="02040502050505030304" pitchFamily="18" charset="0"/>
              </a:rPr>
              <a:t>Analyzed customer purchasing patterns, such as frequency, recency, and monetary value, to understand customer loyalty and lifetime value.</a:t>
            </a:r>
            <a:endParaRPr lang="en-US" b="0" i="0" dirty="0">
              <a:solidFill>
                <a:schemeClr val="accent6">
                  <a:lumMod val="60000"/>
                  <a:lumOff val="40000"/>
                </a:schemeClr>
              </a:solidFill>
              <a:effectLst/>
              <a:latin typeface="Palatino Linotype" panose="02040502050505030304" pitchFamily="18" charset="0"/>
            </a:endParaRPr>
          </a:p>
          <a:p>
            <a:pPr marL="800100" lvl="1" indent="-342900" algn="just">
              <a:buFont typeface="Wingdings" panose="05000000000000000000" pitchFamily="2" charset="2"/>
              <a:buChar char="v"/>
            </a:pPr>
            <a:r>
              <a:rPr lang="en-US" b="0" i="0" dirty="0">
                <a:solidFill>
                  <a:schemeClr val="accent6">
                    <a:lumMod val="60000"/>
                    <a:lumOff val="40000"/>
                  </a:schemeClr>
                </a:solidFill>
                <a:effectLst/>
                <a:latin typeface="Palatino Linotype" panose="02040502050505030304" pitchFamily="18" charset="0"/>
              </a:rPr>
              <a:t>Explored cross-selling and upselling opportunities based on market basket analysis and product association.</a:t>
            </a:r>
          </a:p>
          <a:p>
            <a:pPr marL="800100" lvl="1" indent="-342900" algn="just">
              <a:buFont typeface="Wingdings" panose="05000000000000000000" pitchFamily="2" charset="2"/>
              <a:buChar char="v"/>
            </a:pPr>
            <a:r>
              <a:rPr lang="en-US" dirty="0">
                <a:solidFill>
                  <a:schemeClr val="accent6">
                    <a:lumMod val="60000"/>
                    <a:lumOff val="40000"/>
                  </a:schemeClr>
                </a:solidFill>
                <a:latin typeface="Palatino Linotype" panose="02040502050505030304" pitchFamily="18" charset="0"/>
              </a:rPr>
              <a:t>Identified factors influencing customer churn and developed strategies for customer retention.</a:t>
            </a:r>
          </a:p>
        </p:txBody>
      </p:sp>
      <p:sp>
        <p:nvSpPr>
          <p:cNvPr id="4" name="TextBox 3">
            <a:extLst>
              <a:ext uri="{FF2B5EF4-FFF2-40B4-BE49-F238E27FC236}">
                <a16:creationId xmlns:a16="http://schemas.microsoft.com/office/drawing/2014/main" id="{C1335A8C-246C-C7C0-0B75-EF94179332EB}"/>
              </a:ext>
            </a:extLst>
          </p:cNvPr>
          <p:cNvSpPr txBox="1"/>
          <p:nvPr/>
        </p:nvSpPr>
        <p:spPr>
          <a:xfrm>
            <a:off x="412955" y="3603524"/>
            <a:ext cx="9527458" cy="1477328"/>
          </a:xfrm>
          <a:prstGeom prst="rect">
            <a:avLst/>
          </a:prstGeom>
          <a:noFill/>
        </p:spPr>
        <p:txBody>
          <a:bodyPr wrap="square">
            <a:spAutoFit/>
          </a:bodyPr>
          <a:lstStyle/>
          <a:p>
            <a:pPr marL="342900" indent="-342900" algn="just">
              <a:buFont typeface="Wingdings" panose="05000000000000000000" pitchFamily="2" charset="2"/>
              <a:buChar char="v"/>
            </a:pPr>
            <a:r>
              <a:rPr lang="en-US" b="1" u="sng" dirty="0">
                <a:solidFill>
                  <a:srgbClr val="FFC000"/>
                </a:solidFill>
                <a:latin typeface="Palatino Linotype" panose="02040502050505030304" pitchFamily="18" charset="0"/>
              </a:rPr>
              <a:t>Recommendations and Insights</a:t>
            </a:r>
            <a:r>
              <a:rPr lang="en-US" b="1" i="0" u="sng" dirty="0">
                <a:solidFill>
                  <a:srgbClr val="FFC000"/>
                </a:solidFill>
                <a:effectLst/>
                <a:latin typeface="Palatino Linotype" panose="02040502050505030304" pitchFamily="18" charset="0"/>
              </a:rPr>
              <a:t>: </a:t>
            </a:r>
          </a:p>
          <a:p>
            <a:pPr marL="800100" lvl="1" indent="-342900" algn="just">
              <a:buFont typeface="Wingdings" panose="05000000000000000000" pitchFamily="2" charset="2"/>
              <a:buChar char="v"/>
            </a:pPr>
            <a:r>
              <a:rPr lang="en-US" dirty="0">
                <a:solidFill>
                  <a:schemeClr val="accent6">
                    <a:lumMod val="60000"/>
                    <a:lumOff val="40000"/>
                  </a:schemeClr>
                </a:solidFill>
                <a:latin typeface="Palatino Linotype" panose="02040502050505030304" pitchFamily="18" charset="0"/>
              </a:rPr>
              <a:t>Proved actionable recommendation to improve sales, profitability, and customer satisfaction based on the analysis results.</a:t>
            </a:r>
            <a:endParaRPr lang="en-US" b="0" i="0" dirty="0">
              <a:solidFill>
                <a:schemeClr val="accent6">
                  <a:lumMod val="60000"/>
                  <a:lumOff val="40000"/>
                </a:schemeClr>
              </a:solidFill>
              <a:effectLst/>
              <a:latin typeface="Palatino Linotype" panose="02040502050505030304" pitchFamily="18" charset="0"/>
            </a:endParaRPr>
          </a:p>
          <a:p>
            <a:pPr marL="800100" lvl="1" indent="-342900" algn="just">
              <a:buFont typeface="Wingdings" panose="05000000000000000000" pitchFamily="2" charset="2"/>
              <a:buChar char="v"/>
            </a:pPr>
            <a:r>
              <a:rPr lang="en-US" b="0" i="0" dirty="0">
                <a:solidFill>
                  <a:schemeClr val="accent6">
                    <a:lumMod val="60000"/>
                    <a:lumOff val="40000"/>
                  </a:schemeClr>
                </a:solidFill>
                <a:effectLst/>
                <a:latin typeface="Palatino Linotype" panose="02040502050505030304" pitchFamily="18" charset="0"/>
              </a:rPr>
              <a:t>Proposed strategies for targeted marketing campaigns, product promotion or customer retention.</a:t>
            </a:r>
            <a:endParaRPr lang="en-US" dirty="0">
              <a:solidFill>
                <a:schemeClr val="accent6">
                  <a:lumMod val="60000"/>
                  <a:lumOff val="40000"/>
                </a:schemeClr>
              </a:solidFill>
              <a:latin typeface="Palatino Linotype" panose="02040502050505030304" pitchFamily="18" charset="0"/>
            </a:endParaRPr>
          </a:p>
        </p:txBody>
      </p:sp>
    </p:spTree>
    <p:extLst>
      <p:ext uri="{BB962C8B-B14F-4D97-AF65-F5344CB8AC3E}">
        <p14:creationId xmlns:p14="http://schemas.microsoft.com/office/powerpoint/2010/main" val="119885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539420-7164-4A59-C102-F7BB6BFACCD5}"/>
              </a:ext>
            </a:extLst>
          </p:cNvPr>
          <p:cNvSpPr txBox="1"/>
          <p:nvPr/>
        </p:nvSpPr>
        <p:spPr>
          <a:xfrm>
            <a:off x="3470787" y="119233"/>
            <a:ext cx="5250426"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b="1" dirty="0">
                <a:ln w="22225">
                  <a:solidFill>
                    <a:srgbClr val="FFC000"/>
                  </a:solidFill>
                  <a:prstDash val="solid"/>
                </a:ln>
                <a:solidFill>
                  <a:schemeClr val="bg1"/>
                </a:solidFill>
              </a:rPr>
              <a:t>SOME OF THE RESULTS</a:t>
            </a:r>
            <a:endParaRPr lang="en-IN" sz="4000" b="1" dirty="0">
              <a:ln w="22225">
                <a:solidFill>
                  <a:srgbClr val="FFC000"/>
                </a:solidFill>
                <a:prstDash val="solid"/>
              </a:ln>
              <a:solidFill>
                <a:schemeClr val="bg1"/>
              </a:solidFill>
            </a:endParaRPr>
          </a:p>
        </p:txBody>
      </p:sp>
      <p:pic>
        <p:nvPicPr>
          <p:cNvPr id="4" name="Picture 3">
            <a:extLst>
              <a:ext uri="{FF2B5EF4-FFF2-40B4-BE49-F238E27FC236}">
                <a16:creationId xmlns:a16="http://schemas.microsoft.com/office/drawing/2014/main" id="{EEE7C1B2-DB45-B5A9-5B00-E8E29DA46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844" y="859583"/>
            <a:ext cx="4355689" cy="2433089"/>
          </a:xfrm>
          <a:prstGeom prst="rect">
            <a:avLst/>
          </a:prstGeom>
          <a:ln w="38100">
            <a:solidFill>
              <a:schemeClr val="bg1">
                <a:lumMod val="95000"/>
                <a:lumOff val="5000"/>
              </a:schemeClr>
            </a:solidFill>
          </a:ln>
        </p:spPr>
      </p:pic>
      <p:pic>
        <p:nvPicPr>
          <p:cNvPr id="6" name="Picture 5">
            <a:extLst>
              <a:ext uri="{FF2B5EF4-FFF2-40B4-BE49-F238E27FC236}">
                <a16:creationId xmlns:a16="http://schemas.microsoft.com/office/drawing/2014/main" id="{DCCDD67C-DEC1-70BE-79B4-50D82CC15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845" y="3522508"/>
            <a:ext cx="4355689" cy="3186462"/>
          </a:xfrm>
          <a:prstGeom prst="rect">
            <a:avLst/>
          </a:prstGeom>
          <a:ln w="38100">
            <a:solidFill>
              <a:schemeClr val="bg1">
                <a:lumMod val="95000"/>
                <a:lumOff val="5000"/>
              </a:schemeClr>
            </a:solidFill>
          </a:ln>
        </p:spPr>
      </p:pic>
      <p:pic>
        <p:nvPicPr>
          <p:cNvPr id="8" name="Picture 7">
            <a:extLst>
              <a:ext uri="{FF2B5EF4-FFF2-40B4-BE49-F238E27FC236}">
                <a16:creationId xmlns:a16="http://schemas.microsoft.com/office/drawing/2014/main" id="{7EDDAF43-6769-DEDA-8CC0-2DC49DE78F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49" y="859583"/>
            <a:ext cx="6997778" cy="5841101"/>
          </a:xfrm>
          <a:prstGeom prst="rect">
            <a:avLst/>
          </a:prstGeom>
          <a:ln w="38100">
            <a:solidFill>
              <a:schemeClr val="bg1">
                <a:lumMod val="95000"/>
                <a:lumOff val="5000"/>
              </a:schemeClr>
            </a:solidFill>
          </a:ln>
        </p:spPr>
      </p:pic>
    </p:spTree>
    <p:extLst>
      <p:ext uri="{BB962C8B-B14F-4D97-AF65-F5344CB8AC3E}">
        <p14:creationId xmlns:p14="http://schemas.microsoft.com/office/powerpoint/2010/main" val="2144545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3922C9-AC34-811F-B8D2-733FBA694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185" y="2915423"/>
            <a:ext cx="6906329" cy="3817379"/>
          </a:xfrm>
          <a:prstGeom prst="rect">
            <a:avLst/>
          </a:prstGeom>
          <a:ln w="38100">
            <a:solidFill>
              <a:schemeClr val="bg1">
                <a:lumMod val="95000"/>
                <a:lumOff val="5000"/>
              </a:schemeClr>
            </a:solidFill>
          </a:ln>
        </p:spPr>
      </p:pic>
      <p:pic>
        <p:nvPicPr>
          <p:cNvPr id="4" name="Picture 3">
            <a:extLst>
              <a:ext uri="{FF2B5EF4-FFF2-40B4-BE49-F238E27FC236}">
                <a16:creationId xmlns:a16="http://schemas.microsoft.com/office/drawing/2014/main" id="{E6DEC77E-0D32-C05F-1E94-DCAAFAFCC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37" y="241985"/>
            <a:ext cx="6951331" cy="2400435"/>
          </a:xfrm>
          <a:prstGeom prst="rect">
            <a:avLst/>
          </a:prstGeom>
          <a:ln w="38100">
            <a:solidFill>
              <a:schemeClr val="bg1">
                <a:lumMod val="95000"/>
                <a:lumOff val="5000"/>
              </a:schemeClr>
            </a:solidFill>
          </a:ln>
        </p:spPr>
      </p:pic>
      <p:pic>
        <p:nvPicPr>
          <p:cNvPr id="5" name="Picture 4">
            <a:extLst>
              <a:ext uri="{FF2B5EF4-FFF2-40B4-BE49-F238E27FC236}">
                <a16:creationId xmlns:a16="http://schemas.microsoft.com/office/drawing/2014/main" id="{7A8B0339-35C0-554C-EF78-3FFA48D04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2868" y="255818"/>
            <a:ext cx="4526647" cy="2372768"/>
          </a:xfrm>
          <a:prstGeom prst="rect">
            <a:avLst/>
          </a:prstGeom>
          <a:ln w="38100">
            <a:solidFill>
              <a:schemeClr val="bg1">
                <a:lumMod val="95000"/>
                <a:lumOff val="5000"/>
              </a:schemeClr>
            </a:solidFill>
          </a:ln>
        </p:spPr>
      </p:pic>
      <p:pic>
        <p:nvPicPr>
          <p:cNvPr id="7" name="Picture 6">
            <a:extLst>
              <a:ext uri="{FF2B5EF4-FFF2-40B4-BE49-F238E27FC236}">
                <a16:creationId xmlns:a16="http://schemas.microsoft.com/office/drawing/2014/main" id="{A7A3281F-109C-1557-112E-EF838DAD8A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645" y="2915423"/>
            <a:ext cx="4529092" cy="3817378"/>
          </a:xfrm>
          <a:prstGeom prst="rect">
            <a:avLst/>
          </a:prstGeom>
          <a:ln w="38100">
            <a:solidFill>
              <a:schemeClr val="bg1">
                <a:lumMod val="95000"/>
                <a:lumOff val="5000"/>
              </a:schemeClr>
            </a:solidFill>
          </a:ln>
        </p:spPr>
      </p:pic>
    </p:spTree>
    <p:extLst>
      <p:ext uri="{BB962C8B-B14F-4D97-AF65-F5344CB8AC3E}">
        <p14:creationId xmlns:p14="http://schemas.microsoft.com/office/powerpoint/2010/main" val="62269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3B8F74-FC13-5198-86B4-C5B33D21C9C4}"/>
              </a:ext>
            </a:extLst>
          </p:cNvPr>
          <p:cNvSpPr txBox="1"/>
          <p:nvPr/>
        </p:nvSpPr>
        <p:spPr>
          <a:xfrm>
            <a:off x="452284" y="157317"/>
            <a:ext cx="2892651" cy="1323439"/>
          </a:xfrm>
          <a:prstGeom prst="rect">
            <a:avLst/>
          </a:prstGeom>
          <a:noFill/>
        </p:spPr>
        <p:txBody>
          <a:bodyPr wrap="none" rtlCol="0">
            <a:spAutoFit/>
          </a:bodyPr>
          <a:lstStyle/>
          <a:p>
            <a:r>
              <a:rPr lang="en-US" sz="8000" b="1" dirty="0">
                <a:ln w="13462">
                  <a:solidFill>
                    <a:schemeClr val="accent6">
                      <a:lumMod val="60000"/>
                      <a:lumOff val="40000"/>
                    </a:schemeClr>
                  </a:solidFill>
                  <a:prstDash val="solid"/>
                </a:ln>
                <a:solidFill>
                  <a:schemeClr val="accent6">
                    <a:lumMod val="75000"/>
                  </a:schemeClr>
                </a:solidFill>
                <a:effectLst>
                  <a:outerShdw dist="38100" dir="2700000" algn="bl" rotWithShape="0">
                    <a:schemeClr val="accent5"/>
                  </a:outerShdw>
                </a:effectLst>
              </a:rPr>
              <a:t>LINKS:</a:t>
            </a:r>
            <a:endParaRPr lang="en-IN" sz="8000" b="1" dirty="0">
              <a:ln w="13462">
                <a:solidFill>
                  <a:schemeClr val="accent6">
                    <a:lumMod val="60000"/>
                    <a:lumOff val="40000"/>
                  </a:schemeClr>
                </a:solidFill>
                <a:prstDash val="solid"/>
              </a:ln>
              <a:solidFill>
                <a:schemeClr val="accent6">
                  <a:lumMod val="75000"/>
                </a:schemeClr>
              </a:solidFill>
              <a:effectLst>
                <a:outerShdw dist="38100" dir="2700000" algn="bl" rotWithShape="0">
                  <a:schemeClr val="accent5"/>
                </a:outerShdw>
              </a:effectLst>
            </a:endParaRPr>
          </a:p>
        </p:txBody>
      </p:sp>
      <p:sp>
        <p:nvSpPr>
          <p:cNvPr id="3" name="TextBox 2">
            <a:extLst>
              <a:ext uri="{FF2B5EF4-FFF2-40B4-BE49-F238E27FC236}">
                <a16:creationId xmlns:a16="http://schemas.microsoft.com/office/drawing/2014/main" id="{C8864C7D-8002-E414-A70B-831FE813847A}"/>
              </a:ext>
            </a:extLst>
          </p:cNvPr>
          <p:cNvSpPr txBox="1"/>
          <p:nvPr/>
        </p:nvSpPr>
        <p:spPr>
          <a:xfrm>
            <a:off x="235975" y="1848465"/>
            <a:ext cx="11720052" cy="4247317"/>
          </a:xfrm>
          <a:prstGeom prst="rect">
            <a:avLst/>
          </a:prstGeom>
          <a:noFill/>
        </p:spPr>
        <p:txBody>
          <a:bodyPr wrap="square" rtlCol="0">
            <a:spAutoFit/>
          </a:bodyPr>
          <a:lstStyle/>
          <a:p>
            <a:r>
              <a:rPr lang="en-US" dirty="0"/>
              <a:t>GITHUB REPOSITARY :</a:t>
            </a:r>
            <a:r>
              <a:rPr lang="en-US" dirty="0">
                <a:solidFill>
                  <a:schemeClr val="accent1">
                    <a:lumMod val="60000"/>
                    <a:lumOff val="40000"/>
                  </a:schemeClr>
                </a:solidFill>
              </a:rPr>
              <a:t> </a:t>
            </a:r>
            <a:r>
              <a:rPr lang="en-US" dirty="0">
                <a:solidFill>
                  <a:schemeClr val="accent1">
                    <a:lumMod val="60000"/>
                    <a:lumOff val="40000"/>
                  </a:schemeClr>
                </a:solidFill>
                <a:hlinkClick r:id="rId2"/>
              </a:rPr>
              <a:t>https://github.com/pratibhxa/ibmdataanalytics/tree/main</a:t>
            </a:r>
            <a:endParaRPr lang="en-US" dirty="0">
              <a:solidFill>
                <a:schemeClr val="accent1">
                  <a:lumMod val="60000"/>
                  <a:lumOff val="40000"/>
                </a:schemeClr>
              </a:solidFill>
            </a:endParaRPr>
          </a:p>
          <a:p>
            <a:endParaRPr lang="en-US" dirty="0">
              <a:solidFill>
                <a:schemeClr val="accent1">
                  <a:lumMod val="60000"/>
                  <a:lumOff val="40000"/>
                </a:schemeClr>
              </a:solidFill>
            </a:endParaRPr>
          </a:p>
          <a:p>
            <a:endParaRPr lang="en-US" dirty="0">
              <a:solidFill>
                <a:schemeClr val="accent1">
                  <a:lumMod val="60000"/>
                  <a:lumOff val="40000"/>
                </a:schemeClr>
              </a:solidFill>
            </a:endParaRPr>
          </a:p>
          <a:p>
            <a:r>
              <a:rPr lang="en-US" dirty="0"/>
              <a:t>GOOGLE COLLAB : </a:t>
            </a:r>
            <a:r>
              <a:rPr lang="en-US" dirty="0">
                <a:solidFill>
                  <a:schemeClr val="accent1">
                    <a:lumMod val="60000"/>
                    <a:lumOff val="40000"/>
                  </a:schemeClr>
                </a:solidFill>
                <a:hlinkClick r:id="rId3"/>
              </a:rPr>
              <a:t>https://colab.research.google.com/drive/1OpxNLmrtxdUQVS8n2DqTmceaTHaIUymd?usp=sharing</a:t>
            </a:r>
            <a:endParaRPr lang="en-US" dirty="0">
              <a:solidFill>
                <a:schemeClr val="accent1">
                  <a:lumMod val="60000"/>
                  <a:lumOff val="40000"/>
                </a:schemeClr>
              </a:solidFill>
            </a:endParaRPr>
          </a:p>
          <a:p>
            <a:endParaRPr lang="en-US" dirty="0">
              <a:solidFill>
                <a:schemeClr val="accent1">
                  <a:lumMod val="60000"/>
                  <a:lumOff val="40000"/>
                </a:schemeClr>
              </a:solidFill>
            </a:endParaRPr>
          </a:p>
          <a:p>
            <a:endParaRPr lang="en-US" dirty="0">
              <a:solidFill>
                <a:schemeClr val="accent1">
                  <a:lumMod val="60000"/>
                  <a:lumOff val="40000"/>
                </a:schemeClr>
              </a:solidFill>
            </a:endParaRPr>
          </a:p>
          <a:p>
            <a:r>
              <a:rPr lang="en-US" dirty="0"/>
              <a:t>DRIVE: </a:t>
            </a:r>
            <a:r>
              <a:rPr lang="en-US" dirty="0">
                <a:solidFill>
                  <a:schemeClr val="accent1">
                    <a:lumMod val="60000"/>
                    <a:lumOff val="40000"/>
                  </a:schemeClr>
                </a:solidFill>
              </a:rPr>
              <a:t>https://drive.google.com/drive/folders/1urUx0crIOMs8tIvTfBj5KxqyubUzyDO7?usp=drive_link</a:t>
            </a:r>
          </a:p>
          <a:p>
            <a:endParaRPr lang="en-US" dirty="0">
              <a:solidFill>
                <a:schemeClr val="accent1">
                  <a:lumMod val="60000"/>
                  <a:lumOff val="40000"/>
                </a:schemeClr>
              </a:solidFill>
            </a:endParaRPr>
          </a:p>
          <a:p>
            <a:endParaRPr lang="en-US" dirty="0">
              <a:solidFill>
                <a:schemeClr val="accent1">
                  <a:lumMod val="60000"/>
                  <a:lumOff val="40000"/>
                </a:schemeClr>
              </a:solidFill>
            </a:endParaRPr>
          </a:p>
          <a:p>
            <a:r>
              <a:rPr lang="en-US" dirty="0"/>
              <a:t>RESEARCH : </a:t>
            </a:r>
            <a:r>
              <a:rPr lang="en-US" dirty="0">
                <a:hlinkClick r:id="rId4"/>
              </a:rPr>
              <a:t>www.wikipedia.com</a:t>
            </a:r>
            <a:endParaRPr lang="en-US" dirty="0"/>
          </a:p>
          <a:p>
            <a:r>
              <a:rPr lang="en-US" dirty="0"/>
              <a:t>                      </a:t>
            </a:r>
            <a:r>
              <a:rPr lang="en-US" dirty="0">
                <a:hlinkClick r:id="rId5"/>
              </a:rPr>
              <a:t>www.researchgate.com</a:t>
            </a:r>
            <a:endParaRPr lang="en-US" dirty="0"/>
          </a:p>
          <a:p>
            <a:r>
              <a:rPr lang="en-US" dirty="0"/>
              <a:t>                      </a:t>
            </a:r>
            <a:r>
              <a:rPr lang="en-US" dirty="0">
                <a:hlinkClick r:id="rId6"/>
              </a:rPr>
              <a:t>www.academia.edu</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33462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A8F56-692D-27E6-235A-D6018984D40B}"/>
              </a:ext>
            </a:extLst>
          </p:cNvPr>
          <p:cNvSpPr txBox="1"/>
          <p:nvPr/>
        </p:nvSpPr>
        <p:spPr>
          <a:xfrm>
            <a:off x="2044354" y="286861"/>
            <a:ext cx="8554065" cy="584775"/>
          </a:xfrm>
          <a:prstGeom prst="rect">
            <a:avLst/>
          </a:prstGeom>
          <a:noFill/>
        </p:spPr>
        <p:txBody>
          <a:bodyPr wrap="square" rtlCol="0">
            <a:spAutoFit/>
          </a:bodyPr>
          <a:lstStyle/>
          <a:p>
            <a:r>
              <a:rPr lang="en-IN" sz="3200" b="1" i="0" dirty="0">
                <a:solidFill>
                  <a:schemeClr val="accent1">
                    <a:lumMod val="40000"/>
                    <a:lumOff val="60000"/>
                  </a:schemeClr>
                </a:solidFill>
                <a:effectLst/>
                <a:highlight>
                  <a:srgbClr val="800080"/>
                </a:highlight>
                <a:latin typeface="Mongolian Baiti" panose="03000500000000000000" pitchFamily="66" charset="0"/>
                <a:cs typeface="Mongolian Baiti" panose="03000500000000000000" pitchFamily="66" charset="0"/>
              </a:rPr>
              <a:t>  PROJECT TITLE/PROBLEM STATEMENT  </a:t>
            </a:r>
            <a:endParaRPr lang="en-IN" sz="3200" b="1" dirty="0">
              <a:solidFill>
                <a:schemeClr val="accent1">
                  <a:lumMod val="40000"/>
                  <a:lumOff val="60000"/>
                </a:schemeClr>
              </a:solidFill>
              <a:highlight>
                <a:srgbClr val="800080"/>
              </a:highlight>
              <a:latin typeface="Mongolian Baiti" panose="03000500000000000000" pitchFamily="66" charset="0"/>
              <a:cs typeface="Mongolian Baiti" panose="03000500000000000000" pitchFamily="66" charset="0"/>
            </a:endParaRPr>
          </a:p>
        </p:txBody>
      </p:sp>
      <p:sp>
        <p:nvSpPr>
          <p:cNvPr id="4" name="TextBox 3">
            <a:extLst>
              <a:ext uri="{FF2B5EF4-FFF2-40B4-BE49-F238E27FC236}">
                <a16:creationId xmlns:a16="http://schemas.microsoft.com/office/drawing/2014/main" id="{EFC08856-A08E-C4A5-E175-64644F6D3904}"/>
              </a:ext>
            </a:extLst>
          </p:cNvPr>
          <p:cNvSpPr txBox="1"/>
          <p:nvPr/>
        </p:nvSpPr>
        <p:spPr>
          <a:xfrm>
            <a:off x="3073259" y="1261090"/>
            <a:ext cx="5593198" cy="461665"/>
          </a:xfrm>
          <a:prstGeom prst="rect">
            <a:avLst/>
          </a:prstGeom>
          <a:noFill/>
        </p:spPr>
        <p:txBody>
          <a:bodyPr wrap="none" rtlCol="0">
            <a:spAutoFit/>
          </a:bodyPr>
          <a:lstStyle/>
          <a:p>
            <a:r>
              <a:rPr lang="en-US" sz="2400" b="1" i="0" u="sng" dirty="0">
                <a:solidFill>
                  <a:schemeClr val="accent5">
                    <a:lumMod val="60000"/>
                    <a:lumOff val="40000"/>
                  </a:schemeClr>
                </a:solidFill>
                <a:effectLst/>
                <a:latin typeface="roboto" panose="02000000000000000000" pitchFamily="2" charset="0"/>
              </a:rPr>
              <a:t>Analysis of Sample Superstore Dataset</a:t>
            </a:r>
            <a:endParaRPr lang="en-IN" sz="2400" b="1" u="sng" dirty="0">
              <a:solidFill>
                <a:schemeClr val="accent5">
                  <a:lumMod val="60000"/>
                  <a:lumOff val="40000"/>
                </a:schemeClr>
              </a:solidFill>
            </a:endParaRPr>
          </a:p>
        </p:txBody>
      </p:sp>
      <p:sp>
        <p:nvSpPr>
          <p:cNvPr id="5" name="TextBox 4">
            <a:extLst>
              <a:ext uri="{FF2B5EF4-FFF2-40B4-BE49-F238E27FC236}">
                <a16:creationId xmlns:a16="http://schemas.microsoft.com/office/drawing/2014/main" id="{998E68B6-14B7-B6F5-AAEB-AAEBD874769E}"/>
              </a:ext>
            </a:extLst>
          </p:cNvPr>
          <p:cNvSpPr txBox="1"/>
          <p:nvPr/>
        </p:nvSpPr>
        <p:spPr>
          <a:xfrm>
            <a:off x="560439" y="2123767"/>
            <a:ext cx="10923638" cy="4154984"/>
          </a:xfrm>
          <a:prstGeom prst="rect">
            <a:avLst/>
          </a:prstGeom>
          <a:noFill/>
        </p:spPr>
        <p:txBody>
          <a:bodyPr wrap="square" rtlCol="0">
            <a:spAutoFit/>
          </a:bodyPr>
          <a:lstStyle/>
          <a:p>
            <a:pPr algn="just"/>
            <a:r>
              <a:rPr lang="en-US" sz="2400" i="0" dirty="0">
                <a:solidFill>
                  <a:schemeClr val="accent6">
                    <a:lumMod val="60000"/>
                    <a:lumOff val="40000"/>
                  </a:schemeClr>
                </a:solidFill>
                <a:effectLst/>
                <a:latin typeface="Cambria" panose="02040503050406030204" pitchFamily="18" charset="0"/>
                <a:ea typeface="Cambria" panose="02040503050406030204" pitchFamily="18" charset="0"/>
                <a:cs typeface="Mongolian Baiti" panose="03000500000000000000" pitchFamily="66"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sz="2400" dirty="0">
              <a:solidFill>
                <a:schemeClr val="accent6">
                  <a:lumMod val="60000"/>
                  <a:lumOff val="40000"/>
                </a:schemeClr>
              </a:solidFill>
              <a:latin typeface="Cambria" panose="02040503050406030204" pitchFamily="18" charset="0"/>
              <a:ea typeface="Cambria" panose="02040503050406030204" pitchFamily="18" charset="0"/>
              <a:cs typeface="Mongolian Baiti" panose="03000500000000000000" pitchFamily="66" charset="0"/>
            </a:endParaRPr>
          </a:p>
        </p:txBody>
      </p:sp>
    </p:spTree>
    <p:extLst>
      <p:ext uri="{BB962C8B-B14F-4D97-AF65-F5344CB8AC3E}">
        <p14:creationId xmlns:p14="http://schemas.microsoft.com/office/powerpoint/2010/main" val="11805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D41F3-3535-56F4-CB67-44A7C02F381A}"/>
              </a:ext>
            </a:extLst>
          </p:cNvPr>
          <p:cNvSpPr txBox="1"/>
          <p:nvPr/>
        </p:nvSpPr>
        <p:spPr>
          <a:xfrm>
            <a:off x="4568426" y="179030"/>
            <a:ext cx="2268571" cy="646331"/>
          </a:xfrm>
          <a:prstGeom prst="rect">
            <a:avLst/>
          </a:prstGeom>
          <a:noFill/>
        </p:spPr>
        <p:txBody>
          <a:bodyPr wrap="none" rtlCol="0">
            <a:spAutoFit/>
          </a:bodyPr>
          <a:lstStyle/>
          <a:p>
            <a:pPr algn="ctr"/>
            <a:r>
              <a:rPr lang="en-IN" sz="3600" b="1" dirty="0">
                <a:solidFill>
                  <a:schemeClr val="accent4">
                    <a:lumMod val="60000"/>
                    <a:lumOff val="40000"/>
                  </a:schemeClr>
                </a:solidFill>
                <a:effectLst>
                  <a:glow rad="228600">
                    <a:schemeClr val="accent2">
                      <a:satMod val="175000"/>
                      <a:alpha val="40000"/>
                    </a:schemeClr>
                  </a:glow>
                  <a:outerShdw blurRad="38100" dist="38100" dir="2700000" algn="tl">
                    <a:srgbClr val="000000">
                      <a:alpha val="43137"/>
                    </a:srgbClr>
                  </a:outerShdw>
                </a:effectLst>
                <a:latin typeface="Montserrat" panose="02000505000000020004" pitchFamily="2" charset="0"/>
              </a:rPr>
              <a:t>AGENDA</a:t>
            </a:r>
          </a:p>
        </p:txBody>
      </p:sp>
      <p:sp>
        <p:nvSpPr>
          <p:cNvPr id="3" name="TextBox 2">
            <a:extLst>
              <a:ext uri="{FF2B5EF4-FFF2-40B4-BE49-F238E27FC236}">
                <a16:creationId xmlns:a16="http://schemas.microsoft.com/office/drawing/2014/main" id="{9A200A3D-50E4-6614-4F38-ABC983FB059F}"/>
              </a:ext>
            </a:extLst>
          </p:cNvPr>
          <p:cNvSpPr txBox="1"/>
          <p:nvPr/>
        </p:nvSpPr>
        <p:spPr>
          <a:xfrm>
            <a:off x="599768" y="1081548"/>
            <a:ext cx="8524568" cy="923330"/>
          </a:xfrm>
          <a:prstGeom prst="rect">
            <a:avLst/>
          </a:prstGeom>
          <a:noFill/>
        </p:spPr>
        <p:txBody>
          <a:bodyPr wrap="square" rtlCol="0">
            <a:spAutoFit/>
          </a:bodyPr>
          <a:lstStyle/>
          <a:p>
            <a:pPr marL="342900" indent="-342900">
              <a:buFont typeface="Wingdings" panose="05000000000000000000" pitchFamily="2" charset="2"/>
              <a:buChar char="ü"/>
            </a:pPr>
            <a:r>
              <a:rPr lang="en-US" b="1" i="0" dirty="0">
                <a:solidFill>
                  <a:srgbClr val="FFC000"/>
                </a:solidFill>
                <a:effectLst/>
                <a:latin typeface="Cambria" panose="02040503050406030204" pitchFamily="18" charset="0"/>
                <a:ea typeface="Cambria" panose="02040503050406030204" pitchFamily="18" charset="0"/>
              </a:rPr>
              <a:t>Introduction to the Sample Superstore Dataset</a:t>
            </a:r>
            <a:r>
              <a:rPr lang="en-US" b="0" i="0" dirty="0">
                <a:solidFill>
                  <a:srgbClr val="FFC000"/>
                </a:solidFill>
                <a:effectLst/>
                <a:latin typeface="Cambria" panose="02040503050406030204" pitchFamily="18" charset="0"/>
                <a:ea typeface="Cambria" panose="02040503050406030204" pitchFamily="18" charset="0"/>
              </a:rPr>
              <a:t>: </a:t>
            </a:r>
          </a:p>
          <a:p>
            <a:pPr marL="742950" lvl="1" indent="-285750" algn="just">
              <a:buFont typeface="Wingdings" panose="05000000000000000000" pitchFamily="2" charset="2"/>
              <a:buChar char="Ø"/>
            </a:pPr>
            <a:r>
              <a:rPr lang="en-US" dirty="0">
                <a:solidFill>
                  <a:schemeClr val="accent5">
                    <a:lumMod val="20000"/>
                    <a:lumOff val="80000"/>
                  </a:schemeClr>
                </a:solidFill>
                <a:latin typeface="Cambria" panose="02040503050406030204" pitchFamily="18" charset="0"/>
                <a:ea typeface="Cambria" panose="02040503050406030204" pitchFamily="18" charset="0"/>
              </a:rPr>
              <a:t>     </a:t>
            </a:r>
            <a:r>
              <a:rPr lang="en-US" b="0" i="0" dirty="0">
                <a:solidFill>
                  <a:schemeClr val="accent5">
                    <a:lumMod val="20000"/>
                    <a:lumOff val="80000"/>
                  </a:schemeClr>
                </a:solidFill>
                <a:effectLst/>
                <a:latin typeface="Cambria" panose="02040503050406030204" pitchFamily="18" charset="0"/>
                <a:ea typeface="Cambria" panose="02040503050406030204" pitchFamily="18" charset="0"/>
              </a:rPr>
              <a:t>Overview of the dataset structure and variables. </a:t>
            </a:r>
          </a:p>
          <a:p>
            <a:pPr marL="742950" lvl="1" indent="-285750">
              <a:buFont typeface="Wingdings" panose="05000000000000000000" pitchFamily="2" charset="2"/>
              <a:buChar char="Ø"/>
            </a:pPr>
            <a:r>
              <a:rPr lang="en-US" dirty="0">
                <a:solidFill>
                  <a:schemeClr val="accent5">
                    <a:lumMod val="20000"/>
                    <a:lumOff val="80000"/>
                  </a:schemeClr>
                </a:solidFill>
                <a:latin typeface="Cambria" panose="02040503050406030204" pitchFamily="18" charset="0"/>
                <a:ea typeface="Cambria" panose="02040503050406030204" pitchFamily="18" charset="0"/>
              </a:rPr>
              <a:t>     </a:t>
            </a:r>
            <a:r>
              <a:rPr lang="en-US" b="0" i="0" dirty="0">
                <a:solidFill>
                  <a:schemeClr val="accent5">
                    <a:lumMod val="20000"/>
                    <a:lumOff val="80000"/>
                  </a:schemeClr>
                </a:solidFill>
                <a:effectLst/>
                <a:latin typeface="Cambria" panose="02040503050406030204" pitchFamily="18" charset="0"/>
                <a:ea typeface="Cambria" panose="02040503050406030204" pitchFamily="18" charset="0"/>
              </a:rPr>
              <a:t>Understanding the business context and objectives of the  project</a:t>
            </a:r>
            <a:r>
              <a:rPr lang="en-US" b="0" i="0" dirty="0">
                <a:solidFill>
                  <a:srgbClr val="FFC000"/>
                </a:solidFill>
                <a:effectLst/>
                <a:latin typeface="Cambria" panose="02040503050406030204" pitchFamily="18" charset="0"/>
                <a:ea typeface="Cambria" panose="02040503050406030204" pitchFamily="18" charset="0"/>
              </a:rPr>
              <a:t>.</a:t>
            </a:r>
            <a:endParaRPr lang="en-IN" dirty="0">
              <a:solidFill>
                <a:srgbClr val="FFC000"/>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F99D297F-92AC-D226-6886-5F9FCFA40762}"/>
              </a:ext>
            </a:extLst>
          </p:cNvPr>
          <p:cNvSpPr txBox="1"/>
          <p:nvPr/>
        </p:nvSpPr>
        <p:spPr>
          <a:xfrm>
            <a:off x="599768" y="2134837"/>
            <a:ext cx="10205884" cy="1200329"/>
          </a:xfrm>
          <a:prstGeom prst="rect">
            <a:avLst/>
          </a:prstGeom>
          <a:noFill/>
        </p:spPr>
        <p:txBody>
          <a:bodyPr wrap="square" rtlCol="0">
            <a:spAutoFit/>
          </a:bodyPr>
          <a:lstStyle/>
          <a:p>
            <a:pPr marL="285750" indent="-285750">
              <a:buFont typeface="Wingdings" panose="05000000000000000000" pitchFamily="2" charset="2"/>
              <a:buChar char="ü"/>
            </a:pPr>
            <a:r>
              <a:rPr lang="en-US" b="1" i="0" dirty="0">
                <a:solidFill>
                  <a:srgbClr val="FFC000"/>
                </a:solidFill>
                <a:effectLst/>
                <a:latin typeface="Cambria" panose="02040503050406030204" pitchFamily="18" charset="0"/>
                <a:ea typeface="Cambria" panose="02040503050406030204" pitchFamily="18" charset="0"/>
              </a:rPr>
              <a:t>Data Exploration and Cleaning: </a:t>
            </a:r>
          </a:p>
          <a:p>
            <a:pPr marL="742950" lvl="1" indent="-285750">
              <a:buFont typeface="Wingdings" panose="05000000000000000000" pitchFamily="2" charset="2"/>
              <a:buChar char="Ø"/>
            </a:pPr>
            <a:r>
              <a:rPr lang="en-US" b="0" i="0" dirty="0">
                <a:solidFill>
                  <a:schemeClr val="accent5">
                    <a:lumMod val="20000"/>
                    <a:lumOff val="80000"/>
                  </a:schemeClr>
                </a:solidFill>
                <a:effectLst/>
                <a:latin typeface="Cambria" panose="02040503050406030204" pitchFamily="18" charset="0"/>
                <a:ea typeface="Cambria" panose="02040503050406030204" pitchFamily="18" charset="0"/>
              </a:rPr>
              <a:t> Exploring the dataset to identify missing values, outliers, and inconsistencies.</a:t>
            </a:r>
          </a:p>
          <a:p>
            <a:pPr marL="742950" lvl="1" indent="-285750">
              <a:buFont typeface="Wingdings" panose="05000000000000000000" pitchFamily="2" charset="2"/>
              <a:buChar char="Ø"/>
            </a:pPr>
            <a:r>
              <a:rPr lang="en-US" b="0" i="0" dirty="0">
                <a:solidFill>
                  <a:schemeClr val="accent5">
                    <a:lumMod val="20000"/>
                    <a:lumOff val="80000"/>
                  </a:schemeClr>
                </a:solidFill>
                <a:effectLst/>
                <a:latin typeface="Cambria" panose="02040503050406030204" pitchFamily="18" charset="0"/>
                <a:ea typeface="Cambria" panose="02040503050406030204" pitchFamily="18" charset="0"/>
              </a:rPr>
              <a:t> Cleaning the dataset by addressing missing values, outliers, and inconsistencies. </a:t>
            </a:r>
            <a:br>
              <a:rPr lang="en-US" dirty="0">
                <a:solidFill>
                  <a:schemeClr val="accent5">
                    <a:lumMod val="20000"/>
                    <a:lumOff val="80000"/>
                  </a:schemeClr>
                </a:solidFill>
                <a:latin typeface="Cambria" panose="02040503050406030204" pitchFamily="18" charset="0"/>
                <a:ea typeface="Cambria" panose="02040503050406030204" pitchFamily="18" charset="0"/>
              </a:rPr>
            </a:br>
            <a:endParaRPr lang="en-IN" dirty="0">
              <a:solidFill>
                <a:schemeClr val="accent5">
                  <a:lumMod val="20000"/>
                  <a:lumOff val="80000"/>
                </a:schemeClr>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EB13E0D4-7CF9-BFED-FBC0-36BFB0DBD6B5}"/>
              </a:ext>
            </a:extLst>
          </p:cNvPr>
          <p:cNvSpPr txBox="1"/>
          <p:nvPr/>
        </p:nvSpPr>
        <p:spPr>
          <a:xfrm>
            <a:off x="599769" y="3295044"/>
            <a:ext cx="11189108" cy="3139321"/>
          </a:xfrm>
          <a:prstGeom prst="rect">
            <a:avLst/>
          </a:prstGeom>
          <a:noFill/>
        </p:spPr>
        <p:txBody>
          <a:bodyPr wrap="square" rtlCol="0">
            <a:spAutoFit/>
          </a:bodyPr>
          <a:lstStyle/>
          <a:p>
            <a:pPr marL="285750" indent="-285750" algn="just">
              <a:buFont typeface="Wingdings" panose="05000000000000000000" pitchFamily="2" charset="2"/>
              <a:buChar char="ü"/>
            </a:pPr>
            <a:r>
              <a:rPr lang="en-IN" b="1" i="0" dirty="0">
                <a:solidFill>
                  <a:srgbClr val="FFC000"/>
                </a:solidFill>
                <a:effectLst/>
                <a:latin typeface="Cambria" panose="02040503050406030204" pitchFamily="18" charset="0"/>
                <a:ea typeface="Cambria" panose="02040503050406030204" pitchFamily="18" charset="0"/>
              </a:rPr>
              <a:t> Descriptive Analytics:</a:t>
            </a:r>
          </a:p>
          <a:p>
            <a:pPr marL="742950" lvl="1" indent="-285750" algn="just">
              <a:buFont typeface="Wingdings" panose="05000000000000000000" pitchFamily="2" charset="2"/>
              <a:buChar char="Ø"/>
            </a:pPr>
            <a:r>
              <a:rPr lang="en-IN" b="0" i="0" dirty="0">
                <a:solidFill>
                  <a:schemeClr val="accent5">
                    <a:lumMod val="20000"/>
                    <a:lumOff val="80000"/>
                  </a:schemeClr>
                </a:solidFill>
                <a:effectLst/>
                <a:latin typeface="Cambria" panose="02040503050406030204" pitchFamily="18" charset="0"/>
                <a:ea typeface="Cambria" panose="02040503050406030204" pitchFamily="18" charset="0"/>
              </a:rPr>
              <a:t>Performing basic statistical analysis to summarize and describe the dataset. </a:t>
            </a:r>
          </a:p>
          <a:p>
            <a:pPr marL="742950" lvl="1" indent="-285750" algn="just">
              <a:buFont typeface="Wingdings" panose="05000000000000000000" pitchFamily="2" charset="2"/>
              <a:buChar char="Ø"/>
            </a:pPr>
            <a:r>
              <a:rPr lang="en-IN" b="0" i="0" dirty="0">
                <a:solidFill>
                  <a:schemeClr val="accent5">
                    <a:lumMod val="20000"/>
                    <a:lumOff val="80000"/>
                  </a:schemeClr>
                </a:solidFill>
                <a:effectLst/>
                <a:latin typeface="Cambria" panose="02040503050406030204" pitchFamily="18" charset="0"/>
                <a:ea typeface="Cambria" panose="02040503050406030204" pitchFamily="18" charset="0"/>
              </a:rPr>
              <a:t>Generating descriptive statistics, such as mean, median, mode, standard deviation, etc., for relevant variables.</a:t>
            </a:r>
          </a:p>
          <a:p>
            <a:pPr marL="742950" lvl="1" indent="-285750" algn="just">
              <a:buFont typeface="Wingdings" panose="05000000000000000000" pitchFamily="2" charset="2"/>
              <a:buChar char="Ø"/>
            </a:pPr>
            <a:r>
              <a:rPr lang="en-IN" b="0" i="0" dirty="0">
                <a:solidFill>
                  <a:schemeClr val="accent5">
                    <a:lumMod val="20000"/>
                    <a:lumOff val="80000"/>
                  </a:schemeClr>
                </a:solidFill>
                <a:effectLst/>
                <a:latin typeface="Cambria" panose="02040503050406030204" pitchFamily="18" charset="0"/>
                <a:ea typeface="Cambria" panose="02040503050406030204" pitchFamily="18" charset="0"/>
              </a:rPr>
              <a:t>Visualizing data using charts, graphs, and histograms to gain initial insights.</a:t>
            </a:r>
            <a:endParaRPr lang="en-IN" b="0" i="0" dirty="0">
              <a:solidFill>
                <a:srgbClr val="FFC000"/>
              </a:solidFill>
              <a:effectLst/>
              <a:latin typeface="Cambria" panose="02040503050406030204" pitchFamily="18" charset="0"/>
              <a:ea typeface="Cambria" panose="02040503050406030204" pitchFamily="18" charset="0"/>
            </a:endParaRPr>
          </a:p>
          <a:p>
            <a:pPr algn="just"/>
            <a:endParaRPr lang="en-IN" dirty="0">
              <a:solidFill>
                <a:srgbClr val="FFC000"/>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ü"/>
            </a:pPr>
            <a:r>
              <a:rPr lang="en-IN" b="0" i="0" dirty="0">
                <a:solidFill>
                  <a:srgbClr val="FFC000"/>
                </a:solidFill>
                <a:effectLst/>
                <a:latin typeface="Cambria" panose="02040503050406030204" pitchFamily="18" charset="0"/>
                <a:ea typeface="Cambria" panose="02040503050406030204" pitchFamily="18" charset="0"/>
              </a:rPr>
              <a:t> </a:t>
            </a:r>
            <a:r>
              <a:rPr lang="en-IN" b="1" i="0" dirty="0">
                <a:solidFill>
                  <a:srgbClr val="FFC000"/>
                </a:solidFill>
                <a:effectLst/>
                <a:latin typeface="Cambria" panose="02040503050406030204" pitchFamily="18" charset="0"/>
                <a:ea typeface="Cambria" panose="02040503050406030204" pitchFamily="18" charset="0"/>
              </a:rPr>
              <a:t>Customer Segmentation: </a:t>
            </a:r>
          </a:p>
          <a:p>
            <a:pPr marL="742950" lvl="1" indent="-285750" algn="just">
              <a:buFont typeface="Wingdings" panose="05000000000000000000" pitchFamily="2" charset="2"/>
              <a:buChar char="Ø"/>
            </a:pPr>
            <a:r>
              <a:rPr lang="en-IN" b="0" i="0" dirty="0">
                <a:solidFill>
                  <a:schemeClr val="accent5">
                    <a:lumMod val="20000"/>
                    <a:lumOff val="80000"/>
                  </a:schemeClr>
                </a:solidFill>
                <a:effectLst/>
                <a:latin typeface="Cambria" panose="02040503050406030204" pitchFamily="18" charset="0"/>
                <a:ea typeface="Cambria" panose="02040503050406030204" pitchFamily="18" charset="0"/>
              </a:rPr>
              <a:t>Conducting customer segmentation based on various customer attributes (e.g., demographics, purchase behaviour, etc.).</a:t>
            </a:r>
          </a:p>
          <a:p>
            <a:pPr marL="742950" lvl="1" indent="-285750" algn="just">
              <a:buFont typeface="Wingdings" panose="05000000000000000000" pitchFamily="2" charset="2"/>
              <a:buChar char="Ø"/>
            </a:pPr>
            <a:r>
              <a:rPr lang="en-IN" b="0" i="0" dirty="0">
                <a:solidFill>
                  <a:schemeClr val="accent5">
                    <a:lumMod val="20000"/>
                    <a:lumOff val="80000"/>
                  </a:schemeClr>
                </a:solidFill>
                <a:effectLst/>
                <a:latin typeface="Cambria" panose="02040503050406030204" pitchFamily="18" charset="0"/>
                <a:ea typeface="Cambria" panose="02040503050406030204" pitchFamily="18" charset="0"/>
              </a:rPr>
              <a:t> Applying clustering algorithms (e.g., K-means clustering) to identify distinct customer segments.</a:t>
            </a:r>
          </a:p>
          <a:p>
            <a:pPr marL="742950" lvl="1" indent="-285750" algn="just">
              <a:buFont typeface="Wingdings" panose="05000000000000000000" pitchFamily="2" charset="2"/>
              <a:buChar char="Ø"/>
            </a:pPr>
            <a:r>
              <a:rPr lang="en-IN" b="0" i="0" dirty="0">
                <a:solidFill>
                  <a:schemeClr val="accent5">
                    <a:lumMod val="20000"/>
                    <a:lumOff val="80000"/>
                  </a:schemeClr>
                </a:solidFill>
                <a:effectLst/>
                <a:latin typeface="Cambria" panose="02040503050406030204" pitchFamily="18" charset="0"/>
                <a:ea typeface="Cambria" panose="02040503050406030204" pitchFamily="18" charset="0"/>
              </a:rPr>
              <a:t> </a:t>
            </a:r>
            <a:r>
              <a:rPr lang="en-IN" b="0" i="0" dirty="0" err="1">
                <a:solidFill>
                  <a:schemeClr val="accent5">
                    <a:lumMod val="20000"/>
                    <a:lumOff val="80000"/>
                  </a:schemeClr>
                </a:solidFill>
                <a:effectLst/>
                <a:latin typeface="Cambria" panose="02040503050406030204" pitchFamily="18" charset="0"/>
                <a:ea typeface="Cambria" panose="02040503050406030204" pitchFamily="18" charset="0"/>
              </a:rPr>
              <a:t>Analyzing</a:t>
            </a:r>
            <a:r>
              <a:rPr lang="en-IN" b="0" i="0" dirty="0">
                <a:solidFill>
                  <a:schemeClr val="accent5">
                    <a:lumMod val="20000"/>
                    <a:lumOff val="80000"/>
                  </a:schemeClr>
                </a:solidFill>
                <a:effectLst/>
                <a:latin typeface="Cambria" panose="02040503050406030204" pitchFamily="18" charset="0"/>
                <a:ea typeface="Cambria" panose="02040503050406030204" pitchFamily="18" charset="0"/>
              </a:rPr>
              <a:t> the characteristics and preferences of each segment.</a:t>
            </a:r>
            <a:endParaRPr lang="en-IN" dirty="0">
              <a:solidFill>
                <a:schemeClr val="accent5">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1831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C46A16-A21B-AAE6-0CF4-127666351383}"/>
              </a:ext>
            </a:extLst>
          </p:cNvPr>
          <p:cNvSpPr txBox="1"/>
          <p:nvPr/>
        </p:nvSpPr>
        <p:spPr>
          <a:xfrm>
            <a:off x="285134" y="127820"/>
            <a:ext cx="11631563" cy="6463308"/>
          </a:xfrm>
          <a:prstGeom prst="rect">
            <a:avLst/>
          </a:prstGeom>
          <a:noFill/>
        </p:spPr>
        <p:txBody>
          <a:bodyPr wrap="square" rtlCol="0">
            <a:spAutoFit/>
          </a:bodyPr>
          <a:lstStyle/>
          <a:p>
            <a:pPr marL="285750" indent="-285750" algn="just">
              <a:buFont typeface="Wingdings" panose="05000000000000000000" pitchFamily="2" charset="2"/>
              <a:buChar char="ü"/>
            </a:pPr>
            <a:r>
              <a:rPr lang="en-US" b="1" dirty="0">
                <a:solidFill>
                  <a:srgbClr val="FFC000"/>
                </a:solidFill>
                <a:latin typeface="Cambria" panose="02040503050406030204" pitchFamily="18" charset="0"/>
                <a:ea typeface="Cambria" panose="02040503050406030204" pitchFamily="18" charset="0"/>
              </a:rPr>
              <a:t> Sales Analysis: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Analyzing sales trends over time (e.g., monthly, quarterly, yearly) to identify patterns and seasonality.</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Examining the performance of different product categories and sub-categories.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Investigating the correlation between sales and other factors (e.g., region, customer segment, etc.).</a:t>
            </a:r>
          </a:p>
          <a:p>
            <a:pPr algn="just"/>
            <a:endParaRPr lang="en-US"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ü"/>
            </a:pPr>
            <a:r>
              <a:rPr lang="en-US" b="1" dirty="0">
                <a:solidFill>
                  <a:srgbClr val="FFC000"/>
                </a:solidFill>
                <a:latin typeface="Cambria" panose="02040503050406030204" pitchFamily="18" charset="0"/>
                <a:ea typeface="Cambria" panose="02040503050406030204" pitchFamily="18" charset="0"/>
              </a:rPr>
              <a:t>Profitability Analysis: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Calculating profit margins for different products and product categories.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Identifying the most profitable and least profitable products.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Analyzing the impact of discounts, shipping costs, and other factors on profitability</a:t>
            </a:r>
          </a:p>
          <a:p>
            <a:pPr algn="just"/>
            <a:endParaRPr lang="en-US"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ü"/>
            </a:pPr>
            <a:r>
              <a:rPr lang="en-US" b="1" dirty="0">
                <a:solidFill>
                  <a:srgbClr val="FFC000"/>
                </a:solidFill>
                <a:latin typeface="Cambria" panose="02040503050406030204" pitchFamily="18" charset="0"/>
                <a:ea typeface="Cambria" panose="02040503050406030204" pitchFamily="18" charset="0"/>
              </a:rPr>
              <a:t> Customer Behavior Analysis: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Examining customer purchasing patterns, such as frequency, recency, and monetary value.</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Analyzing customer loyalty and retention rates.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Investigating factors influencing customer churn and identifying potential strategies for customer retention.</a:t>
            </a:r>
          </a:p>
          <a:p>
            <a:pPr algn="just"/>
            <a:endParaRPr lang="en-US"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ü"/>
            </a:pPr>
            <a:r>
              <a:rPr lang="en-US" b="1" dirty="0">
                <a:solidFill>
                  <a:srgbClr val="FFC000"/>
                </a:solidFill>
                <a:latin typeface="Cambria" panose="02040503050406030204" pitchFamily="18" charset="0"/>
                <a:ea typeface="Cambria" panose="02040503050406030204" pitchFamily="18" charset="0"/>
              </a:rPr>
              <a:t> Recommendations and Insights: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Summarizing the key findings and insights from the analysis.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Providing actionable recommendations to improve sales, profitability, and customer satisfaction.</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Presenting the results in a clear and concise manner using visualizations and data-driven insights.</a:t>
            </a:r>
          </a:p>
          <a:p>
            <a:pPr lvl="1" algn="just"/>
            <a:endParaRPr lang="en-US"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ü"/>
            </a:pPr>
            <a:r>
              <a:rPr lang="en-US" b="1" dirty="0">
                <a:solidFill>
                  <a:srgbClr val="FFC000"/>
                </a:solidFill>
                <a:latin typeface="Cambria" panose="02040503050406030204" pitchFamily="18" charset="0"/>
                <a:ea typeface="Cambria" panose="02040503050406030204" pitchFamily="18" charset="0"/>
              </a:rPr>
              <a:t> Conclusion:</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Concluding the analysis project and summarizing the key takeaways.</a:t>
            </a:r>
          </a:p>
          <a:p>
            <a:pPr marL="742950" lvl="1"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rPr>
              <a:t>Reflecting on the limitations of the analysis and potential areas for further exploration.</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251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A233D6-7305-5A21-FE24-5F813E6ACFB4}"/>
              </a:ext>
            </a:extLst>
          </p:cNvPr>
          <p:cNvSpPr txBox="1"/>
          <p:nvPr/>
        </p:nvSpPr>
        <p:spPr>
          <a:xfrm>
            <a:off x="3539612" y="127856"/>
            <a:ext cx="6941573" cy="707886"/>
          </a:xfrm>
          <a:prstGeom prst="rect">
            <a:avLst/>
          </a:prstGeom>
          <a:noFill/>
        </p:spPr>
        <p:txBody>
          <a:bodyPr wrap="square">
            <a:spAutoFit/>
          </a:bodyPr>
          <a:lstStyle/>
          <a:p>
            <a:r>
              <a:rPr lang="en-IN"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228600">
                    <a:schemeClr val="accent4">
                      <a:satMod val="175000"/>
                      <a:alpha val="40000"/>
                    </a:schemeClr>
                  </a:glow>
                </a:effectLst>
                <a:latin typeface="Mongolian Baiti" panose="03000500000000000000" pitchFamily="66" charset="0"/>
                <a:cs typeface="Mongolian Baiti" panose="03000500000000000000" pitchFamily="66" charset="0"/>
              </a:rPr>
              <a:t>PROJECT OVERVIEW</a:t>
            </a:r>
          </a:p>
        </p:txBody>
      </p:sp>
      <p:sp>
        <p:nvSpPr>
          <p:cNvPr id="5" name="TextBox 4">
            <a:extLst>
              <a:ext uri="{FF2B5EF4-FFF2-40B4-BE49-F238E27FC236}">
                <a16:creationId xmlns:a16="http://schemas.microsoft.com/office/drawing/2014/main" id="{C3C1B4E6-9341-0679-C3B9-3160669FB853}"/>
              </a:ext>
            </a:extLst>
          </p:cNvPr>
          <p:cNvSpPr txBox="1"/>
          <p:nvPr/>
        </p:nvSpPr>
        <p:spPr>
          <a:xfrm>
            <a:off x="255638" y="835742"/>
            <a:ext cx="11680723" cy="6463308"/>
          </a:xfrm>
          <a:prstGeom prst="rect">
            <a:avLst/>
          </a:prstGeom>
          <a:noFill/>
        </p:spPr>
        <p:txBody>
          <a:bodyPr wrap="square">
            <a:spAutoFit/>
          </a:bodyPr>
          <a:lstStyle/>
          <a:p>
            <a:pPr algn="just"/>
            <a:r>
              <a:rPr lang="en-IN" dirty="0">
                <a:solidFill>
                  <a:schemeClr val="accent6">
                    <a:lumMod val="60000"/>
                    <a:lumOff val="40000"/>
                  </a:schemeClr>
                </a:solidFill>
                <a:latin typeface="Palatino Linotype" panose="02040502050505030304" pitchFamily="18" charset="0"/>
              </a:rPr>
              <a:t>The Analysis of Sample Superstore Dataset project aims to leverage data analytics techniques to gain insights into the sales data of Sample Superstore, a retail company. The project involves </a:t>
            </a:r>
            <a:r>
              <a:rPr lang="en-IN" dirty="0" err="1">
                <a:solidFill>
                  <a:schemeClr val="accent6">
                    <a:lumMod val="60000"/>
                    <a:lumOff val="40000"/>
                  </a:schemeClr>
                </a:solidFill>
                <a:latin typeface="Palatino Linotype" panose="02040502050505030304" pitchFamily="18" charset="0"/>
              </a:rPr>
              <a:t>analyzing</a:t>
            </a:r>
            <a:r>
              <a:rPr lang="en-IN" dirty="0">
                <a:solidFill>
                  <a:schemeClr val="accent6">
                    <a:lumMod val="60000"/>
                    <a:lumOff val="40000"/>
                  </a:schemeClr>
                </a:solidFill>
                <a:latin typeface="Palatino Linotype" panose="02040502050505030304" pitchFamily="18" charset="0"/>
              </a:rPr>
              <a:t> a provided dataset containing information about customers, products, and transactions over a specific period.</a:t>
            </a:r>
          </a:p>
          <a:p>
            <a:pPr algn="just"/>
            <a:endParaRPr lang="en-IN" dirty="0">
              <a:latin typeface="Palatino Linotype" panose="02040502050505030304" pitchFamily="18" charset="0"/>
            </a:endParaRPr>
          </a:p>
          <a:p>
            <a:pPr algn="just"/>
            <a:r>
              <a:rPr lang="en-IN" b="1" dirty="0">
                <a:solidFill>
                  <a:srgbClr val="08B8B4"/>
                </a:solidFill>
                <a:latin typeface="Palatino Linotype" panose="02040502050505030304" pitchFamily="18" charset="0"/>
              </a:rPr>
              <a:t>The primary objectives of the project are as follows:</a:t>
            </a:r>
            <a:endParaRPr lang="en-IN" dirty="0">
              <a:latin typeface="Palatino Linotype" panose="02040502050505030304" pitchFamily="18" charset="0"/>
            </a:endParaRPr>
          </a:p>
          <a:p>
            <a:pPr marL="285750" indent="-285750" algn="just">
              <a:buFont typeface="Wingdings" panose="05000000000000000000" pitchFamily="2" charset="2"/>
              <a:buChar char="v"/>
            </a:pPr>
            <a:r>
              <a:rPr lang="en-IN" b="1" dirty="0">
                <a:solidFill>
                  <a:srgbClr val="08B8B4"/>
                </a:solidFill>
                <a:latin typeface="Palatino Linotype" panose="02040502050505030304" pitchFamily="18" charset="0"/>
              </a:rPr>
              <a:t> Data Exploration and Cleaning:</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Explore the dataset to understand its structure and variables.</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Identify and handle missing values, outliers, and inconsistencies. </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Prepare the dataset for further analysis.</a:t>
            </a:r>
          </a:p>
          <a:p>
            <a:pPr algn="just"/>
            <a:endParaRPr lang="en-IN" b="1" dirty="0">
              <a:solidFill>
                <a:srgbClr val="08B8B4"/>
              </a:solidFill>
              <a:latin typeface="Palatino Linotype" panose="02040502050505030304" pitchFamily="18" charset="0"/>
            </a:endParaRPr>
          </a:p>
          <a:p>
            <a:pPr marL="285750" indent="-285750" algn="just">
              <a:buFont typeface="Wingdings" panose="05000000000000000000" pitchFamily="2" charset="2"/>
              <a:buChar char="v"/>
            </a:pPr>
            <a:r>
              <a:rPr lang="en-IN" b="1" dirty="0">
                <a:solidFill>
                  <a:srgbClr val="08B8B4"/>
                </a:solidFill>
                <a:latin typeface="Palatino Linotype" panose="02040502050505030304" pitchFamily="18" charset="0"/>
              </a:rPr>
              <a:t> Descriptive Analytics:</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Perform basic statistical analysis to summarize and describe the dataset</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Generate descriptive statistics, such as mean, median, mode, and standard deviation, for relevant variables.</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Visualize data using charts, graphs, and histograms to gain initial insights.</a:t>
            </a:r>
          </a:p>
          <a:p>
            <a:pPr marL="742950" lvl="1" indent="-285750" algn="just">
              <a:buFont typeface="Arial" panose="020B0604020202020204" pitchFamily="34" charset="0"/>
              <a:buChar char="•"/>
            </a:pPr>
            <a:endParaRPr lang="en-IN" b="1" dirty="0">
              <a:solidFill>
                <a:srgbClr val="08B8B4"/>
              </a:solidFill>
              <a:latin typeface="Palatino Linotype" panose="02040502050505030304" pitchFamily="18" charset="0"/>
            </a:endParaRPr>
          </a:p>
          <a:p>
            <a:pPr marL="285750" indent="-285750" algn="just">
              <a:buFont typeface="Wingdings" panose="05000000000000000000" pitchFamily="2" charset="2"/>
              <a:buChar char="v"/>
            </a:pPr>
            <a:r>
              <a:rPr lang="en-IN" b="1" dirty="0">
                <a:solidFill>
                  <a:srgbClr val="08B8B4"/>
                </a:solidFill>
                <a:latin typeface="Palatino Linotype" panose="02040502050505030304" pitchFamily="18" charset="0"/>
              </a:rPr>
              <a:t>Customer Segmentation:</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Conduct customer segmentation based on various customer attributes, such as demographics and purchase behaviour.</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Apply clustering algorithms (e.g., K-means clustering) to identify distinct customer segments.</a:t>
            </a:r>
          </a:p>
          <a:p>
            <a:pPr marL="742950" lvl="1" indent="-285750" algn="just">
              <a:buFont typeface="Arial" panose="020B0604020202020204" pitchFamily="34" charset="0"/>
              <a:buChar char="•"/>
            </a:pPr>
            <a:r>
              <a:rPr lang="en-IN" dirty="0" err="1">
                <a:solidFill>
                  <a:schemeClr val="accent6">
                    <a:lumMod val="60000"/>
                    <a:lumOff val="40000"/>
                  </a:schemeClr>
                </a:solidFill>
                <a:latin typeface="Palatino Linotype" panose="02040502050505030304" pitchFamily="18" charset="0"/>
              </a:rPr>
              <a:t>Analyze</a:t>
            </a:r>
            <a:r>
              <a:rPr lang="en-IN" dirty="0">
                <a:solidFill>
                  <a:schemeClr val="accent6">
                    <a:lumMod val="60000"/>
                    <a:lumOff val="40000"/>
                  </a:schemeClr>
                </a:solidFill>
                <a:latin typeface="Palatino Linotype" panose="02040502050505030304" pitchFamily="18" charset="0"/>
              </a:rPr>
              <a:t> the characteristics and preferences of each segment.</a:t>
            </a:r>
          </a:p>
          <a:p>
            <a:pPr lvl="1" algn="just"/>
            <a:endParaRPr lang="en-IN" dirty="0">
              <a:solidFill>
                <a:schemeClr val="accent6">
                  <a:lumMod val="60000"/>
                  <a:lumOff val="40000"/>
                </a:schemeClr>
              </a:solidFill>
              <a:latin typeface="Palatino Linotype" panose="02040502050505030304" pitchFamily="18" charset="0"/>
            </a:endParaRPr>
          </a:p>
          <a:p>
            <a:pPr marL="742950" lvl="1" indent="-285750" algn="just">
              <a:buFont typeface="Arial" panose="020B0604020202020204" pitchFamily="34" charset="0"/>
              <a:buChar char="•"/>
            </a:pPr>
            <a:endParaRPr lang="en-IN" dirty="0">
              <a:solidFill>
                <a:schemeClr val="accent6">
                  <a:lumMod val="60000"/>
                  <a:lumOff val="40000"/>
                </a:schemeClr>
              </a:solidFill>
              <a:latin typeface="Palatino Linotype" panose="02040502050505030304" pitchFamily="18" charset="0"/>
            </a:endParaRPr>
          </a:p>
        </p:txBody>
      </p:sp>
    </p:spTree>
    <p:extLst>
      <p:ext uri="{BB962C8B-B14F-4D97-AF65-F5344CB8AC3E}">
        <p14:creationId xmlns:p14="http://schemas.microsoft.com/office/powerpoint/2010/main" val="301231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D21B6C-913D-BE8A-1578-2196B9A60CD7}"/>
              </a:ext>
            </a:extLst>
          </p:cNvPr>
          <p:cNvSpPr txBox="1"/>
          <p:nvPr/>
        </p:nvSpPr>
        <p:spPr>
          <a:xfrm>
            <a:off x="162232" y="235680"/>
            <a:ext cx="11488994" cy="5632311"/>
          </a:xfrm>
          <a:prstGeom prst="rect">
            <a:avLst/>
          </a:prstGeom>
          <a:noFill/>
        </p:spPr>
        <p:txBody>
          <a:bodyPr wrap="square">
            <a:spAutoFit/>
          </a:bodyPr>
          <a:lstStyle/>
          <a:p>
            <a:pPr algn="just"/>
            <a:endParaRPr lang="en-IN" dirty="0">
              <a:latin typeface="Palatino Linotype" panose="02040502050505030304" pitchFamily="18" charset="0"/>
            </a:endParaRPr>
          </a:p>
          <a:p>
            <a:pPr marL="285750" indent="-285750" algn="just">
              <a:buFont typeface="Wingdings" panose="05000000000000000000" pitchFamily="2" charset="2"/>
              <a:buChar char="v"/>
            </a:pPr>
            <a:r>
              <a:rPr lang="en-IN" dirty="0">
                <a:latin typeface="Palatino Linotype" panose="02040502050505030304" pitchFamily="18" charset="0"/>
              </a:rPr>
              <a:t> </a:t>
            </a:r>
            <a:r>
              <a:rPr lang="en-IN" b="1" dirty="0">
                <a:solidFill>
                  <a:srgbClr val="08B8B4"/>
                </a:solidFill>
                <a:latin typeface="Palatino Linotype" panose="02040502050505030304" pitchFamily="18" charset="0"/>
              </a:rPr>
              <a:t>Sales Analysis:</a:t>
            </a:r>
            <a:endParaRPr lang="en-IN" b="1" dirty="0">
              <a:solidFill>
                <a:schemeClr val="accent6">
                  <a:lumMod val="60000"/>
                  <a:lumOff val="40000"/>
                </a:schemeClr>
              </a:solidFill>
              <a:latin typeface="Palatino Linotype" panose="02040502050505030304" pitchFamily="18" charset="0"/>
            </a:endParaRP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Analyse sales trends over time (e.g., monthly, quarterly, yearly) to identify patterns and seasonality.</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Examine the performance of different product categories and sub-categories.</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Investigate the correlation between sales and other factors, such as region and customer segment.</a:t>
            </a:r>
          </a:p>
          <a:p>
            <a:pPr marL="742950" lvl="1" indent="-285750" algn="just">
              <a:buFont typeface="Arial" panose="020B0604020202020204" pitchFamily="34" charset="0"/>
              <a:buChar char="•"/>
            </a:pPr>
            <a:endParaRPr lang="en-IN" dirty="0">
              <a:latin typeface="Palatino Linotype" panose="02040502050505030304" pitchFamily="18" charset="0"/>
            </a:endParaRPr>
          </a:p>
          <a:p>
            <a:pPr marL="285750" indent="-285750" algn="just">
              <a:buFont typeface="Wingdings" panose="05000000000000000000" pitchFamily="2" charset="2"/>
              <a:buChar char="v"/>
            </a:pPr>
            <a:r>
              <a:rPr lang="en-IN" b="1" dirty="0">
                <a:solidFill>
                  <a:srgbClr val="08B8B4"/>
                </a:solidFill>
                <a:latin typeface="Palatino Linotype" panose="02040502050505030304" pitchFamily="18" charset="0"/>
              </a:rPr>
              <a:t> Profitability Analysis:</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Calculate profit margins for different products and product categories.</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Identify the most profitable and least profitable products.</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Analyse the impact of discounts, shipping costs, and other factors on profitability.</a:t>
            </a:r>
          </a:p>
          <a:p>
            <a:pPr lvl="1" algn="just"/>
            <a:endParaRPr lang="en-IN" b="1" dirty="0">
              <a:solidFill>
                <a:srgbClr val="08B8B4"/>
              </a:solidFill>
              <a:latin typeface="Palatino Linotype" panose="02040502050505030304" pitchFamily="18" charset="0"/>
            </a:endParaRPr>
          </a:p>
          <a:p>
            <a:pPr marL="285750" indent="-285750" algn="just">
              <a:buFont typeface="Wingdings" panose="05000000000000000000" pitchFamily="2" charset="2"/>
              <a:buChar char="v"/>
            </a:pPr>
            <a:r>
              <a:rPr lang="en-IN" b="1" dirty="0">
                <a:solidFill>
                  <a:srgbClr val="08B8B4"/>
                </a:solidFill>
                <a:latin typeface="Palatino Linotype" panose="02040502050505030304" pitchFamily="18" charset="0"/>
              </a:rPr>
              <a:t> Customer Behaviour Analysis:</a:t>
            </a:r>
            <a:endParaRPr lang="en-IN" b="1" dirty="0">
              <a:solidFill>
                <a:schemeClr val="accent6">
                  <a:lumMod val="60000"/>
                  <a:lumOff val="40000"/>
                </a:schemeClr>
              </a:solidFill>
              <a:latin typeface="Palatino Linotype" panose="02040502050505030304" pitchFamily="18" charset="0"/>
            </a:endParaRP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Examine customer purchasing patterns, including frequency, recency, and monetary value.</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Analyse customer loyalty and retention rates.</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Investigate factors influencing customer churn and identify potential strategies for customer retention</a:t>
            </a:r>
            <a:r>
              <a:rPr lang="en-IN" dirty="0">
                <a:latin typeface="Palatino Linotype" panose="02040502050505030304" pitchFamily="18" charset="0"/>
              </a:rPr>
              <a:t>.</a:t>
            </a:r>
          </a:p>
          <a:p>
            <a:pPr lvl="1" algn="just"/>
            <a:endParaRPr lang="en-IN" dirty="0">
              <a:latin typeface="Palatino Linotype" panose="02040502050505030304" pitchFamily="18" charset="0"/>
            </a:endParaRPr>
          </a:p>
          <a:p>
            <a:pPr marL="285750" indent="-285750" algn="just">
              <a:buFont typeface="Wingdings" panose="05000000000000000000" pitchFamily="2" charset="2"/>
              <a:buChar char="v"/>
            </a:pPr>
            <a:r>
              <a:rPr lang="en-IN" b="1" dirty="0">
                <a:solidFill>
                  <a:srgbClr val="08B8B4"/>
                </a:solidFill>
                <a:latin typeface="Palatino Linotype" panose="02040502050505030304" pitchFamily="18" charset="0"/>
              </a:rPr>
              <a:t>Recommendations and Insights:</a:t>
            </a:r>
            <a:endParaRPr lang="en-IN" b="1" dirty="0">
              <a:solidFill>
                <a:schemeClr val="accent6">
                  <a:lumMod val="60000"/>
                  <a:lumOff val="40000"/>
                </a:schemeClr>
              </a:solidFill>
              <a:latin typeface="Palatino Linotype" panose="02040502050505030304" pitchFamily="18" charset="0"/>
            </a:endParaRP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Summarize the key findings and insights from the analysis.</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Provide actionable recommendations to improve sales, profitability, and customer satisfaction.</a:t>
            </a:r>
          </a:p>
          <a:p>
            <a:pPr marL="742950" lvl="1" indent="-285750" algn="just">
              <a:buFont typeface="Arial" panose="020B0604020202020204" pitchFamily="34" charset="0"/>
              <a:buChar char="•"/>
            </a:pPr>
            <a:r>
              <a:rPr lang="en-IN" dirty="0">
                <a:solidFill>
                  <a:schemeClr val="accent6">
                    <a:lumMod val="60000"/>
                    <a:lumOff val="40000"/>
                  </a:schemeClr>
                </a:solidFill>
                <a:latin typeface="Palatino Linotype" panose="02040502050505030304" pitchFamily="18" charset="0"/>
              </a:rPr>
              <a:t>Present the results in a clear and concise manner using visualizations and data-driven insights.</a:t>
            </a:r>
          </a:p>
        </p:txBody>
      </p:sp>
    </p:spTree>
    <p:extLst>
      <p:ext uri="{BB962C8B-B14F-4D97-AF65-F5344CB8AC3E}">
        <p14:creationId xmlns:p14="http://schemas.microsoft.com/office/powerpoint/2010/main" val="387725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84FD92-DC0B-FBF2-0852-C97987F636FD}"/>
              </a:ext>
            </a:extLst>
          </p:cNvPr>
          <p:cNvSpPr txBox="1"/>
          <p:nvPr/>
        </p:nvSpPr>
        <p:spPr>
          <a:xfrm>
            <a:off x="353960" y="973393"/>
            <a:ext cx="11523407" cy="5632311"/>
          </a:xfrm>
          <a:prstGeom prst="rect">
            <a:avLst/>
          </a:prstGeom>
          <a:noFill/>
        </p:spPr>
        <p:txBody>
          <a:bodyPr wrap="square" rtlCol="0">
            <a:spAutoFit/>
          </a:bodyPr>
          <a:lstStyle/>
          <a:p>
            <a:pPr algn="just"/>
            <a:r>
              <a:rPr lang="en-US" sz="2000" b="1" i="0" dirty="0">
                <a:solidFill>
                  <a:schemeClr val="bg2">
                    <a:lumMod val="40000"/>
                    <a:lumOff val="60000"/>
                  </a:schemeClr>
                </a:solidFill>
                <a:effectLst/>
                <a:latin typeface="Cambria" panose="02040503050406030204" pitchFamily="18" charset="0"/>
                <a:ea typeface="Cambria" panose="02040503050406030204" pitchFamily="18" charset="0"/>
              </a:rPr>
              <a:t>The end users of the Analysis of Sample Superstore Dataset project can include various stakeholders within the Sample Superstore company. These stakeholders may include: </a:t>
            </a:r>
          </a:p>
          <a:p>
            <a:pPr marL="285750" indent="-285750" algn="just">
              <a:buFont typeface="Wingdings" panose="05000000000000000000" pitchFamily="2" charset="2"/>
              <a:buChar char="q"/>
            </a:pPr>
            <a:endParaRPr lang="en-US" sz="2000" b="0" i="0" dirty="0">
              <a:solidFill>
                <a:srgbClr val="FFC000"/>
              </a:solidFill>
              <a:effectLst/>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q"/>
            </a:pPr>
            <a:r>
              <a:rPr lang="en-US" sz="2000" b="1" i="0" dirty="0">
                <a:solidFill>
                  <a:schemeClr val="bg2">
                    <a:lumMod val="40000"/>
                    <a:lumOff val="60000"/>
                  </a:schemeClr>
                </a:solidFill>
                <a:effectLst/>
                <a:latin typeface="Cambria" panose="02040503050406030204" pitchFamily="18" charset="0"/>
                <a:ea typeface="Cambria" panose="02040503050406030204" pitchFamily="18" charset="0"/>
              </a:rPr>
              <a:t>Management Team: </a:t>
            </a:r>
            <a:r>
              <a:rPr lang="en-US" sz="2000" b="0" i="0" dirty="0">
                <a:solidFill>
                  <a:srgbClr val="FFC000"/>
                </a:solidFill>
                <a:effectLst/>
                <a:latin typeface="Cambria" panose="02040503050406030204" pitchFamily="18" charset="0"/>
                <a:ea typeface="Cambria" panose="020405030504060302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pPr marL="342900" indent="-342900" algn="just">
              <a:buFont typeface="Wingdings" panose="05000000000000000000" pitchFamily="2" charset="2"/>
              <a:buChar char="q"/>
            </a:pPr>
            <a:endParaRPr lang="en-US" sz="2000" b="1" i="0" dirty="0">
              <a:solidFill>
                <a:schemeClr val="bg2">
                  <a:lumMod val="40000"/>
                  <a:lumOff val="60000"/>
                </a:schemeClr>
              </a:solidFill>
              <a:effectLst/>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q"/>
            </a:pPr>
            <a:r>
              <a:rPr lang="en-US" sz="2000" b="1" i="0" dirty="0">
                <a:solidFill>
                  <a:schemeClr val="bg2">
                    <a:lumMod val="40000"/>
                    <a:lumOff val="60000"/>
                  </a:schemeClr>
                </a:solidFill>
                <a:effectLst/>
                <a:latin typeface="Cambria" panose="02040503050406030204" pitchFamily="18" charset="0"/>
                <a:ea typeface="Cambria" panose="02040503050406030204" pitchFamily="18" charset="0"/>
              </a:rPr>
              <a:t>Business Analysts: </a:t>
            </a:r>
            <a:r>
              <a:rPr lang="en-US" sz="2000" b="0" i="0" dirty="0">
                <a:solidFill>
                  <a:srgbClr val="FFC000"/>
                </a:solidFill>
                <a:effectLst/>
                <a:latin typeface="Cambria" panose="02040503050406030204" pitchFamily="18" charset="0"/>
                <a:ea typeface="Cambria" panose="020405030504060302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 </a:t>
            </a:r>
          </a:p>
          <a:p>
            <a:pPr marL="342900" indent="-342900" algn="just">
              <a:buFont typeface="Wingdings" panose="05000000000000000000" pitchFamily="2" charset="2"/>
              <a:buChar char="q"/>
            </a:pPr>
            <a:endParaRPr lang="en-US" sz="2000" b="0" i="0" dirty="0">
              <a:solidFill>
                <a:srgbClr val="FFC000"/>
              </a:solidFill>
              <a:effectLst/>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q"/>
            </a:pPr>
            <a:r>
              <a:rPr lang="en-US" sz="2000" b="1" i="0" dirty="0">
                <a:solidFill>
                  <a:schemeClr val="bg2">
                    <a:lumMod val="40000"/>
                    <a:lumOff val="60000"/>
                  </a:schemeClr>
                </a:solidFill>
                <a:effectLst/>
                <a:latin typeface="Cambria" panose="02040503050406030204" pitchFamily="18" charset="0"/>
                <a:ea typeface="Cambria" panose="02040503050406030204" pitchFamily="18" charset="0"/>
              </a:rPr>
              <a:t>Marketing Team: </a:t>
            </a:r>
            <a:r>
              <a:rPr lang="en-US" sz="2000" b="0" i="0" dirty="0">
                <a:solidFill>
                  <a:srgbClr val="FFC000"/>
                </a:solidFill>
                <a:effectLst/>
                <a:latin typeface="Cambria" panose="02040503050406030204" pitchFamily="18" charset="0"/>
                <a:ea typeface="Cambria" panose="020405030504060302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 </a:t>
            </a:r>
          </a:p>
          <a:p>
            <a:pPr marL="342900" indent="-342900" algn="just">
              <a:buFont typeface="Wingdings" panose="05000000000000000000" pitchFamily="2" charset="2"/>
              <a:buChar char="q"/>
            </a:pPr>
            <a:endParaRPr lang="en-US" sz="2000" b="0" i="0" dirty="0">
              <a:solidFill>
                <a:srgbClr val="FFC000"/>
              </a:solidFill>
              <a:effectLst/>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q"/>
            </a:pPr>
            <a:r>
              <a:rPr lang="en-US" sz="2000" b="1" i="0" dirty="0">
                <a:solidFill>
                  <a:schemeClr val="bg2">
                    <a:lumMod val="40000"/>
                    <a:lumOff val="60000"/>
                  </a:schemeClr>
                </a:solidFill>
                <a:effectLst/>
                <a:latin typeface="Cambria" panose="02040503050406030204" pitchFamily="18" charset="0"/>
                <a:ea typeface="Cambria" panose="02040503050406030204" pitchFamily="18" charset="0"/>
              </a:rPr>
              <a:t> Sales Team: </a:t>
            </a:r>
            <a:r>
              <a:rPr lang="en-US" sz="2000" b="0" i="0" dirty="0">
                <a:solidFill>
                  <a:srgbClr val="FFC000"/>
                </a:solidFill>
                <a:effectLst/>
                <a:latin typeface="Cambria" panose="02040503050406030204" pitchFamily="18" charset="0"/>
                <a:ea typeface="Cambria" panose="020405030504060302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endParaRPr lang="en-IN" sz="2000" dirty="0">
              <a:solidFill>
                <a:srgbClr val="FFC000"/>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7E529108-C70A-782C-17CF-8D6828FAA327}"/>
              </a:ext>
            </a:extLst>
          </p:cNvPr>
          <p:cNvSpPr txBox="1"/>
          <p:nvPr/>
        </p:nvSpPr>
        <p:spPr>
          <a:xfrm>
            <a:off x="353960" y="252296"/>
            <a:ext cx="9847119" cy="646331"/>
          </a:xfrm>
          <a:prstGeom prst="rect">
            <a:avLst/>
          </a:prstGeom>
          <a:noFill/>
        </p:spPr>
        <p:txBody>
          <a:bodyPr wrap="none" rtlCol="0">
            <a:spAutoFit/>
          </a:bodyPr>
          <a:lstStyle/>
          <a:p>
            <a:r>
              <a:rPr lang="en-US" sz="3600" b="1" i="0" dirty="0">
                <a:ln w="12700">
                  <a:solidFill>
                    <a:schemeClr val="accent1">
                      <a:lumMod val="60000"/>
                      <a:lumOff val="40000"/>
                    </a:schemeClr>
                  </a:solidFill>
                  <a:prstDash val="solid"/>
                </a:ln>
                <a:solidFill>
                  <a:schemeClr val="accent1">
                    <a:lumMod val="60000"/>
                    <a:lumOff val="40000"/>
                  </a:schemeClr>
                </a:solidFill>
                <a:effectLst>
                  <a:glow rad="228600">
                    <a:schemeClr val="accent1">
                      <a:satMod val="175000"/>
                      <a:alpha val="40000"/>
                    </a:schemeClr>
                  </a:glow>
                  <a:innerShdw blurRad="177800">
                    <a:schemeClr val="accent3">
                      <a:lumMod val="50000"/>
                    </a:schemeClr>
                  </a:innerShdw>
                </a:effectLst>
                <a:latin typeface="Mongolian Baiti" panose="03000500000000000000" pitchFamily="66" charset="0"/>
                <a:cs typeface="Mongolian Baiti" panose="03000500000000000000" pitchFamily="66" charset="0"/>
              </a:rPr>
              <a:t>WHO ARE THE END USERS OF THIS PROJECT?</a:t>
            </a:r>
            <a:endParaRPr lang="en-IN" sz="3600" b="1" dirty="0">
              <a:ln w="12700">
                <a:solidFill>
                  <a:schemeClr val="accent1">
                    <a:lumMod val="60000"/>
                    <a:lumOff val="40000"/>
                  </a:schemeClr>
                </a:solidFill>
                <a:prstDash val="solid"/>
              </a:ln>
              <a:solidFill>
                <a:schemeClr val="accent1">
                  <a:lumMod val="60000"/>
                  <a:lumOff val="40000"/>
                </a:schemeClr>
              </a:solidFill>
              <a:effectLst>
                <a:glow rad="228600">
                  <a:schemeClr val="accent1">
                    <a:satMod val="175000"/>
                    <a:alpha val="40000"/>
                  </a:schemeClr>
                </a:glow>
                <a:innerShdw blurRad="177800">
                  <a:schemeClr val="accent3">
                    <a:lumMod val="50000"/>
                  </a:schemeClr>
                </a:innerShdw>
              </a:effectLst>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328067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12E918-605D-1521-4A8D-FED2ED2EF974}"/>
              </a:ext>
            </a:extLst>
          </p:cNvPr>
          <p:cNvSpPr txBox="1"/>
          <p:nvPr/>
        </p:nvSpPr>
        <p:spPr>
          <a:xfrm>
            <a:off x="550605" y="924233"/>
            <a:ext cx="10579511" cy="4708981"/>
          </a:xfrm>
          <a:prstGeom prst="rect">
            <a:avLst/>
          </a:prstGeom>
          <a:noFill/>
        </p:spPr>
        <p:txBody>
          <a:bodyPr wrap="square">
            <a:spAutoFit/>
          </a:bodyPr>
          <a:lstStyle/>
          <a:p>
            <a:pPr marL="285750" indent="-285750" algn="just">
              <a:buFont typeface="Wingdings" panose="05000000000000000000" pitchFamily="2" charset="2"/>
              <a:buChar char="q"/>
            </a:pPr>
            <a:r>
              <a:rPr lang="en-US" sz="2000" b="1" i="0" dirty="0">
                <a:solidFill>
                  <a:schemeClr val="accent2">
                    <a:lumMod val="60000"/>
                    <a:lumOff val="40000"/>
                  </a:schemeClr>
                </a:solidFill>
                <a:effectLst/>
                <a:latin typeface="Cambria" panose="02040503050406030204" pitchFamily="18" charset="0"/>
                <a:ea typeface="Cambria" panose="02040503050406030204" pitchFamily="18" charset="0"/>
              </a:rPr>
              <a:t>Operations Team: </a:t>
            </a:r>
            <a:r>
              <a:rPr lang="en-US" sz="2000" b="0" i="0" dirty="0">
                <a:solidFill>
                  <a:srgbClr val="FFC000"/>
                </a:solidFill>
                <a:effectLst/>
                <a:latin typeface="Cambria" panose="02040503050406030204" pitchFamily="18" charset="0"/>
                <a:ea typeface="Cambria" panose="020405030504060302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pPr marL="285750" indent="-285750" algn="just">
              <a:buFont typeface="Wingdings" panose="05000000000000000000" pitchFamily="2" charset="2"/>
              <a:buChar char="q"/>
            </a:pPr>
            <a:endParaRPr lang="en-US" sz="2000" b="0" i="0" dirty="0">
              <a:solidFill>
                <a:srgbClr val="FFC000"/>
              </a:solidFill>
              <a:effectLst/>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endParaRPr lang="en-US" sz="2000" b="0" i="0" dirty="0">
              <a:solidFill>
                <a:srgbClr val="FFC000"/>
              </a:solidFill>
              <a:effectLst/>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US" sz="2000" b="1" i="0" dirty="0">
                <a:solidFill>
                  <a:schemeClr val="accent2">
                    <a:lumMod val="60000"/>
                    <a:lumOff val="40000"/>
                  </a:schemeClr>
                </a:solidFill>
                <a:effectLst/>
                <a:latin typeface="Cambria" panose="02040503050406030204" pitchFamily="18" charset="0"/>
                <a:ea typeface="Cambria" panose="02040503050406030204" pitchFamily="18" charset="0"/>
              </a:rPr>
              <a:t>Finance Team: </a:t>
            </a:r>
            <a:r>
              <a:rPr lang="en-US" sz="2000" b="0" i="0" dirty="0">
                <a:solidFill>
                  <a:srgbClr val="FFC000"/>
                </a:solidFill>
                <a:effectLst/>
                <a:latin typeface="Cambria" panose="02040503050406030204" pitchFamily="18" charset="0"/>
                <a:ea typeface="Cambria" panose="02040503050406030204" pitchFamily="18" charset="0"/>
              </a:rPr>
              <a:t>The finance team can benefit from the project's analysis of profitability and cost factors. The insights can help them identify cost-saving opportunities, evaluate the impact of discounts and shipping costs, and optimize pricing strategies. </a:t>
            </a:r>
          </a:p>
          <a:p>
            <a:pPr marL="285750" indent="-285750" algn="just">
              <a:buFont typeface="Wingdings" panose="05000000000000000000" pitchFamily="2" charset="2"/>
              <a:buChar char="q"/>
            </a:pPr>
            <a:endParaRPr lang="en-US" sz="2000" dirty="0">
              <a:solidFill>
                <a:srgbClr val="FFC000"/>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endParaRPr lang="en-US" sz="2000" b="0" i="0" dirty="0">
              <a:solidFill>
                <a:srgbClr val="FFC000"/>
              </a:solidFill>
              <a:effectLst/>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US" sz="2000" b="1" i="0" dirty="0">
                <a:solidFill>
                  <a:schemeClr val="accent2">
                    <a:lumMod val="60000"/>
                    <a:lumOff val="40000"/>
                  </a:schemeClr>
                </a:solidFill>
                <a:effectLst/>
                <a:latin typeface="Cambria" panose="02040503050406030204" pitchFamily="18" charset="0"/>
                <a:ea typeface="Cambria" panose="02040503050406030204" pitchFamily="18" charset="0"/>
              </a:rPr>
              <a:t>Data Analysts/Scientists: </a:t>
            </a:r>
            <a:r>
              <a:rPr lang="en-US" sz="2000" b="0" i="0" dirty="0">
                <a:solidFill>
                  <a:srgbClr val="FFC000"/>
                </a:solidFill>
                <a:effectLst/>
                <a:latin typeface="Cambria" panose="02040503050406030204" pitchFamily="18" charset="0"/>
                <a:ea typeface="Cambria" panose="020405030504060302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3449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AD692-4F4D-6260-F67B-06E5F83F3C8F}"/>
              </a:ext>
            </a:extLst>
          </p:cNvPr>
          <p:cNvSpPr txBox="1"/>
          <p:nvPr/>
        </p:nvSpPr>
        <p:spPr>
          <a:xfrm>
            <a:off x="368710" y="1012723"/>
            <a:ext cx="11454580" cy="5539978"/>
          </a:xfrm>
          <a:prstGeom prst="rect">
            <a:avLst/>
          </a:prstGeom>
          <a:noFill/>
        </p:spPr>
        <p:txBody>
          <a:bodyPr wrap="square" rtlCol="0">
            <a:spAutoFit/>
          </a:bodyPr>
          <a:lstStyle/>
          <a:p>
            <a:pPr algn="just"/>
            <a:r>
              <a:rPr lang="en-US" sz="2400" b="1" dirty="0">
                <a:solidFill>
                  <a:srgbClr val="FFFF00"/>
                </a:solidFill>
                <a:latin typeface="Cambria" panose="02040503050406030204" pitchFamily="18" charset="0"/>
                <a:ea typeface="Cambria" panose="02040503050406030204" pitchFamily="18" charset="0"/>
              </a:rPr>
              <a:t>Solution:</a:t>
            </a:r>
          </a:p>
          <a:p>
            <a:pPr algn="just"/>
            <a:r>
              <a:rPr lang="en-US" dirty="0">
                <a:latin typeface="Cambria" panose="02040503050406030204" pitchFamily="18" charset="0"/>
                <a:ea typeface="Cambria" panose="020405030504060302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pPr algn="just"/>
            <a:endParaRPr lang="en-US" dirty="0">
              <a:latin typeface="Cambria" panose="02040503050406030204" pitchFamily="18" charset="0"/>
              <a:ea typeface="Cambria" panose="02040503050406030204" pitchFamily="18" charset="0"/>
            </a:endParaRPr>
          </a:p>
          <a:p>
            <a:pPr algn="just"/>
            <a:r>
              <a:rPr lang="en-US" sz="2400" b="1" dirty="0">
                <a:solidFill>
                  <a:srgbClr val="FFFF00"/>
                </a:solidFill>
                <a:latin typeface="Cambria" panose="02040503050406030204" pitchFamily="18" charset="0"/>
                <a:ea typeface="Cambria" panose="02040503050406030204" pitchFamily="18" charset="0"/>
              </a:rPr>
              <a:t>Value Proposition:</a:t>
            </a:r>
          </a:p>
          <a:p>
            <a:pPr marL="285750" indent="-285750" algn="just">
              <a:buFont typeface="Wingdings" panose="05000000000000000000" pitchFamily="2" charset="2"/>
              <a:buChar char="Ø"/>
            </a:pPr>
            <a:r>
              <a:rPr lang="en-US" b="1" dirty="0">
                <a:solidFill>
                  <a:srgbClr val="92D050"/>
                </a:solidFill>
                <a:latin typeface="Cambria" panose="02040503050406030204" pitchFamily="18" charset="0"/>
                <a:ea typeface="Cambria" panose="02040503050406030204" pitchFamily="18" charset="0"/>
              </a:rPr>
              <a:t>Actionable Insights: </a:t>
            </a:r>
            <a:r>
              <a:rPr lang="en-US" dirty="0">
                <a:latin typeface="Cambria" panose="02040503050406030204" pitchFamily="18" charset="0"/>
                <a:ea typeface="Cambria" panose="020405030504060302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lgn="just">
              <a:buFont typeface="Wingdings" panose="05000000000000000000" pitchFamily="2" charset="2"/>
              <a:buChar char="Ø"/>
            </a:pPr>
            <a:endParaRPr lang="en-US" b="1" dirty="0">
              <a:solidFill>
                <a:srgbClr val="92D050"/>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solidFill>
                  <a:srgbClr val="92D050"/>
                </a:solidFill>
                <a:latin typeface="Cambria" panose="02040503050406030204" pitchFamily="18" charset="0"/>
                <a:ea typeface="Cambria" panose="02040503050406030204" pitchFamily="18" charset="0"/>
              </a:rPr>
              <a:t>Improved Sales and Customer Satisfaction: </a:t>
            </a:r>
            <a:r>
              <a:rPr lang="en-US" dirty="0">
                <a:latin typeface="Cambria" panose="02040503050406030204" pitchFamily="18" charset="0"/>
                <a:ea typeface="Cambria" panose="020405030504060302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solidFill>
                  <a:srgbClr val="92D050"/>
                </a:solidFill>
                <a:latin typeface="Cambria" panose="02040503050406030204" pitchFamily="18" charset="0"/>
                <a:ea typeface="Cambria" panose="02040503050406030204" pitchFamily="18" charset="0"/>
              </a:rPr>
              <a:t>Cost Optimization: </a:t>
            </a:r>
            <a:r>
              <a:rPr lang="en-US" dirty="0">
                <a:latin typeface="Cambria" panose="02040503050406030204" pitchFamily="18" charset="0"/>
                <a:ea typeface="Cambria" panose="02040503050406030204" pitchFamily="18" charset="0"/>
              </a:rPr>
              <a:t>Our profitability analysis highlights the most and least profitable products and identifies factors impacting profitability. This empowers the management team to optimize pricing, manage discounts, and streamline operations for cost savings.</a:t>
            </a:r>
            <a:endParaRPr lang="en-IN"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C13A469-35DB-6BF7-1F9F-F4A8AFB9A8D5}"/>
              </a:ext>
            </a:extLst>
          </p:cNvPr>
          <p:cNvSpPr txBox="1"/>
          <p:nvPr/>
        </p:nvSpPr>
        <p:spPr>
          <a:xfrm>
            <a:off x="710915" y="97114"/>
            <a:ext cx="10347384" cy="1200329"/>
          </a:xfrm>
          <a:prstGeom prst="rect">
            <a:avLst/>
          </a:prstGeom>
          <a:noFill/>
        </p:spPr>
        <p:txBody>
          <a:bodyPr wrap="none" rtlCol="0">
            <a:spAutoFit/>
          </a:bodyPr>
          <a:lstStyle/>
          <a:p>
            <a:r>
              <a:rPr lang="en-US" sz="3600" b="1" dirty="0">
                <a:ln w="22225">
                  <a:noFill/>
                  <a:prstDash val="solid"/>
                </a:ln>
                <a:solidFill>
                  <a:schemeClr val="accent6">
                    <a:lumMod val="60000"/>
                    <a:lumOff val="40000"/>
                  </a:schemeClr>
                </a:solidFill>
                <a:effectLst>
                  <a:glow rad="139700">
                    <a:schemeClr val="accent6">
                      <a:satMod val="175000"/>
                      <a:alpha val="40000"/>
                    </a:schemeClr>
                  </a:glow>
                </a:effectLst>
                <a:latin typeface="Mongolian Baiti" panose="03000500000000000000" pitchFamily="66" charset="0"/>
                <a:cs typeface="Mongolian Baiti" panose="03000500000000000000" pitchFamily="66" charset="0"/>
              </a:rPr>
              <a:t>YOUR SOLUTION AND ITS VALUE PROPOSITION</a:t>
            </a:r>
          </a:p>
          <a:p>
            <a:endParaRPr lang="en-IN" sz="3600" b="1" dirty="0">
              <a:ln w="22225">
                <a:noFill/>
                <a:prstDash val="solid"/>
              </a:ln>
              <a:solidFill>
                <a:schemeClr val="accent6">
                  <a:lumMod val="60000"/>
                  <a:lumOff val="40000"/>
                </a:schemeClr>
              </a:solidFill>
              <a:effectLst>
                <a:glow rad="139700">
                  <a:schemeClr val="accent6">
                    <a:satMod val="175000"/>
                    <a:alpha val="40000"/>
                  </a:schemeClr>
                </a:glow>
              </a:effectLst>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2346568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203</TotalTime>
  <Words>2488</Words>
  <Application>Microsoft Office PowerPoint</Application>
  <PresentationFormat>Widescreen</PresentationFormat>
  <Paragraphs>192</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Aharoni</vt:lpstr>
      <vt:lpstr>Arial</vt:lpstr>
      <vt:lpstr>Calibri</vt:lpstr>
      <vt:lpstr>Calibri Light</vt:lpstr>
      <vt:lpstr>Cambria</vt:lpstr>
      <vt:lpstr>Mongolian Baiti</vt:lpstr>
      <vt:lpstr>Montserrat</vt:lpstr>
      <vt:lpstr>Palatino Linotype</vt:lpstr>
      <vt:lpstr>roboto</vt:lpstr>
      <vt:lpstr>Wingdings</vt:lpstr>
      <vt:lpstr>Celestial</vt:lpstr>
      <vt:lpstr>STUDENT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Gopesh Vardhan Singh</dc:creator>
  <cp:lastModifiedBy>Gopesh Vardhan Singh</cp:lastModifiedBy>
  <cp:revision>16</cp:revision>
  <dcterms:created xsi:type="dcterms:W3CDTF">2023-07-24T10:09:30Z</dcterms:created>
  <dcterms:modified xsi:type="dcterms:W3CDTF">2023-07-24T13:32:46Z</dcterms:modified>
</cp:coreProperties>
</file>