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Fira Sans Extra Condensed" panose="020F0502020204030204" pitchFamily="34" charset="0"/>
      <p:regular r:id="rId20"/>
      <p:bold r:id="rId21"/>
      <p:italic r:id="rId22"/>
      <p:boldItalic r:id="rId23"/>
    </p:embeddedFont>
    <p:embeddedFont>
      <p:font typeface="Helvetica Neue" panose="020B0604020202020204" charset="0"/>
      <p:regular r:id="rId24"/>
      <p:bold r:id="rId25"/>
      <p:italic r:id="rId26"/>
      <p:boldItalic r:id="rId27"/>
    </p:embeddedFont>
    <p:embeddedFont>
      <p:font typeface="Lato" panose="020F0502020204030203" pitchFamily="34" charset="0"/>
      <p:regular r:id="rId28"/>
      <p:bold r:id="rId29"/>
      <p:italic r:id="rId30"/>
      <p:boldItalic r:id="rId31"/>
    </p:embeddedFont>
    <p:embeddedFont>
      <p:font typeface="Montserrat" panose="02000505000000020004" pitchFamily="2" charset="0"/>
      <p:regular r:id="rId32"/>
      <p:bold r:id="rId33"/>
      <p:italic r:id="rId34"/>
      <p:boldItalic r:id="rId35"/>
    </p:embeddedFont>
    <p:embeddedFont>
      <p:font typeface="Nunito Medium" panose="020B0604020202020204" charset="0"/>
      <p:regular r:id="rId36"/>
    </p:embeddedFont>
    <p:embeddedFont>
      <p:font typeface="Open Sans" panose="020B0606030504020204" pitchFamily="34" charset="0"/>
      <p:regular r:id="rId37"/>
      <p:bold r:id="rId38"/>
      <p:italic r:id="rId39"/>
      <p:boldItalic r:id="rId40"/>
    </p:embeddedFont>
    <p:embeddedFont>
      <p:font typeface="Oswald Light" panose="020F0502020204030204" pitchFamily="2" charset="0"/>
      <p:regular r:id="rId41"/>
      <p:bold r:id="rId42"/>
    </p:embeddedFont>
    <p:embeddedFont>
      <p:font typeface="Raleway" pitchFamily="2" charset="0"/>
      <p:regular r:id="rId43"/>
      <p:bold r:id="rId44"/>
      <p:italic r:id="rId45"/>
      <p:boldItalic r:id="rId46"/>
    </p:embeddedFont>
    <p:embeddedFont>
      <p:font typeface="Roboto" panose="02000000000000000000" pitchFamily="2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84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936">
          <p15:clr>
            <a:srgbClr val="747775"/>
          </p15:clr>
        </p15:guide>
        <p15:guide id="4" pos="252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4" roundtripDataSignature="AMtx7miyAj02LjGCE0GrZCs2evpI+4Bc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1EDE36-2210-4140-B68C-54EC92417216}">
  <a:tblStyle styleId="{4B1EDE36-2210-4140-B68C-54EC924172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370" y="77"/>
      </p:cViewPr>
      <p:guideLst>
        <p:guide orient="horz" pos="1584"/>
        <p:guide pos="2880"/>
        <p:guide orient="horz" pos="936"/>
        <p:guide pos="2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font" Target="fonts/font23.fntdata"/><Relationship Id="rId47" Type="http://schemas.openxmlformats.org/officeDocument/2006/relationships/font" Target="fonts/font28.fntdata"/><Relationship Id="rId50" Type="http://schemas.openxmlformats.org/officeDocument/2006/relationships/font" Target="fonts/font31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0.fntdata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font" Target="fonts/font26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font" Target="fonts/font2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font" Target="fonts/font24.fntdata"/><Relationship Id="rId48" Type="http://schemas.openxmlformats.org/officeDocument/2006/relationships/font" Target="fonts/font29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46" Type="http://schemas.openxmlformats.org/officeDocument/2006/relationships/font" Target="fonts/font27.fntdata"/><Relationship Id="rId20" Type="http://schemas.openxmlformats.org/officeDocument/2006/relationships/font" Target="fonts/font1.fntdata"/><Relationship Id="rId41" Type="http://schemas.openxmlformats.org/officeDocument/2006/relationships/font" Target="fonts/font22.fntdata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49" Type="http://schemas.openxmlformats.org/officeDocument/2006/relationships/font" Target="fonts/font30.fntdata"/><Relationship Id="rId5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d3d1a5626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3d3d1a5626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3d3d1a5626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3d3d1a5626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39ccac1fa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39ccac1fa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3d3d1a5626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3d3d1a5626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3d3d1a5626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3d3d1a5626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3d3d1a5626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3d3d1a5626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3d3d1a5626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3d3d1a5626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9" name="Google Shape;26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778"/>
            <a:ext cx="4572300" cy="34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81a22848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381a22848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d3d1a562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d3d1a562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d3d1a562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d3d1a562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d3d1a5626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3d3d1a5626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d3d1a562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d3d1a562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d3d1a562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d3d1a562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3d3d1a5626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3d3d1a5626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3d4cef3cc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3d4cef3cc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g trình bày chứa tiêu đề 1">
  <p:cSld name="TITLE_2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1"/>
          <p:cNvSpPr txBox="1">
            <a:spLocks noGrp="1"/>
          </p:cNvSpPr>
          <p:nvPr>
            <p:ph type="ctrTitle"/>
          </p:nvPr>
        </p:nvSpPr>
        <p:spPr>
          <a:xfrm>
            <a:off x="4570500" y="1531888"/>
            <a:ext cx="4116300" cy="15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 b="1">
                <a:solidFill>
                  <a:srgbClr val="11111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51"/>
          <p:cNvSpPr txBox="1">
            <a:spLocks noGrp="1"/>
          </p:cNvSpPr>
          <p:nvPr>
            <p:ph type="subTitle" idx="1"/>
          </p:nvPr>
        </p:nvSpPr>
        <p:spPr>
          <a:xfrm>
            <a:off x="4570503" y="3235113"/>
            <a:ext cx="41163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" name="Google Shape;72;p60"/>
          <p:cNvGrpSpPr/>
          <p:nvPr/>
        </p:nvGrpSpPr>
        <p:grpSpPr>
          <a:xfrm>
            <a:off x="830394" y="1191277"/>
            <a:ext cx="745763" cy="45826"/>
            <a:chOff x="4580561" y="2589004"/>
            <a:chExt cx="1064464" cy="25200"/>
          </a:xfrm>
        </p:grpSpPr>
        <p:sp>
          <p:nvSpPr>
            <p:cNvPr id="73" name="Google Shape;73;p6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6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6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76" name="Google Shape;76;p60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7" name="Google Shape;77;p60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81" name="Google Shape;81;p6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62"/>
          <p:cNvGrpSpPr/>
          <p:nvPr/>
        </p:nvGrpSpPr>
        <p:grpSpPr>
          <a:xfrm>
            <a:off x="830394" y="4169151"/>
            <a:ext cx="745763" cy="45826"/>
            <a:chOff x="4580561" y="2589004"/>
            <a:chExt cx="1064464" cy="25200"/>
          </a:xfrm>
        </p:grpSpPr>
        <p:sp>
          <p:nvSpPr>
            <p:cNvPr id="84" name="Google Shape;84;p6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6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62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62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6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4"/>
          <p:cNvSpPr txBox="1">
            <a:spLocks noGrp="1"/>
          </p:cNvSpPr>
          <p:nvPr>
            <p:ph type="body" idx="1"/>
          </p:nvPr>
        </p:nvSpPr>
        <p:spPr>
          <a:xfrm>
            <a:off x="450503" y="4447448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rmAutofit/>
          </a:bodyPr>
          <a:lstStyle>
            <a:lvl1pPr marL="457200" lvl="0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marL="914400" lvl="1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marL="1371600" lvl="2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marL="1828800" lvl="3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marL="2286000" lvl="4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marL="2743200" lvl="5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64"/>
          <p:cNvSpPr txBox="1">
            <a:spLocks noGrp="1"/>
          </p:cNvSpPr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64"/>
          <p:cNvSpPr txBox="1">
            <a:spLocks noGrp="1"/>
          </p:cNvSpPr>
          <p:nvPr>
            <p:ph type="body" idx="2"/>
          </p:nvPr>
        </p:nvSpPr>
        <p:spPr>
          <a:xfrm>
            <a:off x="450503" y="2708696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5pPr>
            <a:lvl6pPr marL="2743200" lvl="5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64"/>
          <p:cNvSpPr txBox="1">
            <a:spLocks noGrp="1"/>
          </p:cNvSpPr>
          <p:nvPr>
            <p:ph type="sldNum" idx="12"/>
          </p:nvPr>
        </p:nvSpPr>
        <p:spPr>
          <a:xfrm>
            <a:off x="4500562" y="49053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rm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5"/>
          <p:cNvSpPr txBox="1">
            <a:spLocks noGrp="1"/>
          </p:cNvSpPr>
          <p:nvPr>
            <p:ph type="sldNum" idx="12"/>
          </p:nvPr>
        </p:nvSpPr>
        <p:spPr>
          <a:xfrm>
            <a:off x="4447476" y="4878958"/>
            <a:ext cx="2400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825" tIns="32825" rIns="32825" bIns="32825" anchor="t" anchorCtr="0">
            <a:norm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5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15;p5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5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5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Google Shape;20;p53"/>
          <p:cNvGrpSpPr/>
          <p:nvPr/>
        </p:nvGrpSpPr>
        <p:grpSpPr>
          <a:xfrm>
            <a:off x="830394" y="1191277"/>
            <a:ext cx="745763" cy="45826"/>
            <a:chOff x="4580561" y="2589004"/>
            <a:chExt cx="1064464" cy="25200"/>
          </a:xfrm>
        </p:grpSpPr>
        <p:sp>
          <p:nvSpPr>
            <p:cNvPr id="21" name="Google Shape;21;p5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5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5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" name="Google Shape;24;p5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5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54"/>
          <p:cNvGrpSpPr/>
          <p:nvPr/>
        </p:nvGrpSpPr>
        <p:grpSpPr>
          <a:xfrm>
            <a:off x="830394" y="1191277"/>
            <a:ext cx="745763" cy="45826"/>
            <a:chOff x="4580561" y="2589004"/>
            <a:chExt cx="1064464" cy="25200"/>
          </a:xfrm>
        </p:grpSpPr>
        <p:sp>
          <p:nvSpPr>
            <p:cNvPr id="28" name="Google Shape;28;p5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5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5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" name="Google Shape;34;p55"/>
          <p:cNvGrpSpPr/>
          <p:nvPr/>
        </p:nvGrpSpPr>
        <p:grpSpPr>
          <a:xfrm>
            <a:off x="830394" y="1191277"/>
            <a:ext cx="745763" cy="45826"/>
            <a:chOff x="4580561" y="2589004"/>
            <a:chExt cx="1064464" cy="25200"/>
          </a:xfrm>
        </p:grpSpPr>
        <p:sp>
          <p:nvSpPr>
            <p:cNvPr id="35" name="Google Shape;35;p5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5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5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8" name="Google Shape;38;p5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56"/>
          <p:cNvGrpSpPr/>
          <p:nvPr/>
        </p:nvGrpSpPr>
        <p:grpSpPr>
          <a:xfrm>
            <a:off x="830394" y="1191277"/>
            <a:ext cx="745763" cy="45826"/>
            <a:chOff x="4580561" y="2589004"/>
            <a:chExt cx="1064464" cy="25200"/>
          </a:xfrm>
        </p:grpSpPr>
        <p:sp>
          <p:nvSpPr>
            <p:cNvPr id="43" name="Google Shape;43;p5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5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56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56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5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57"/>
          <p:cNvGrpSpPr/>
          <p:nvPr/>
        </p:nvGrpSpPr>
        <p:grpSpPr>
          <a:xfrm>
            <a:off x="830394" y="1191277"/>
            <a:ext cx="745763" cy="45826"/>
            <a:chOff x="4580561" y="2589004"/>
            <a:chExt cx="1064464" cy="25200"/>
          </a:xfrm>
        </p:grpSpPr>
        <p:sp>
          <p:nvSpPr>
            <p:cNvPr id="52" name="Google Shape;52;p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5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5" name="Google Shape;55;p5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58"/>
          <p:cNvGrpSpPr/>
          <p:nvPr/>
        </p:nvGrpSpPr>
        <p:grpSpPr>
          <a:xfrm>
            <a:off x="830394" y="1191277"/>
            <a:ext cx="745763" cy="45826"/>
            <a:chOff x="4580561" y="2589004"/>
            <a:chExt cx="1064464" cy="25200"/>
          </a:xfrm>
        </p:grpSpPr>
        <p:sp>
          <p:nvSpPr>
            <p:cNvPr id="59" name="Google Shape;59;p5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58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2" name="Google Shape;62;p58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9"/>
          <p:cNvGrpSpPr/>
          <p:nvPr/>
        </p:nvGrpSpPr>
        <p:grpSpPr>
          <a:xfrm>
            <a:off x="830394" y="4169151"/>
            <a:ext cx="745763" cy="45826"/>
            <a:chOff x="4580561" y="2589004"/>
            <a:chExt cx="1064464" cy="25200"/>
          </a:xfrm>
        </p:grpSpPr>
        <p:sp>
          <p:nvSpPr>
            <p:cNvPr id="66" name="Google Shape;66;p5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5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5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5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345550" y="1824225"/>
            <a:ext cx="9029100" cy="18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Logistics Performance Analytics</a:t>
            </a:r>
            <a:r>
              <a:rPr lang="en" sz="4900" dirty="0">
                <a:solidFill>
                  <a:schemeClr val="lt1"/>
                </a:solidFill>
              </a:rPr>
              <a:t> </a:t>
            </a:r>
            <a:endParaRPr sz="49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accent2"/>
                </a:solidFill>
              </a:rPr>
              <a:t>Analyzing supply chain’s inefficiencies – Cargo Smart Company</a:t>
            </a:r>
            <a:endParaRPr sz="2700"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4000" dirty="0">
              <a:solidFill>
                <a:srgbClr val="2F4B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"/>
          <p:cNvSpPr txBox="1">
            <a:spLocks noGrp="1"/>
          </p:cNvSpPr>
          <p:nvPr>
            <p:ph type="title" idx="4294967295"/>
          </p:nvPr>
        </p:nvSpPr>
        <p:spPr>
          <a:xfrm>
            <a:off x="345550" y="801425"/>
            <a:ext cx="53733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820">
                <a:solidFill>
                  <a:schemeClr val="accent1"/>
                </a:solidFill>
              </a:rPr>
              <a:t>Project</a:t>
            </a:r>
            <a:endParaRPr sz="2820" b="1">
              <a:solidFill>
                <a:schemeClr val="accent1"/>
              </a:solidFill>
            </a:endParaRPr>
          </a:p>
        </p:txBody>
      </p:sp>
      <p:cxnSp>
        <p:nvCxnSpPr>
          <p:cNvPr id="104" name="Google Shape;104;p1"/>
          <p:cNvCxnSpPr/>
          <p:nvPr/>
        </p:nvCxnSpPr>
        <p:spPr>
          <a:xfrm>
            <a:off x="421750" y="1440400"/>
            <a:ext cx="55377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d3d1a5626_0_104"/>
          <p:cNvSpPr txBox="1"/>
          <p:nvPr/>
        </p:nvSpPr>
        <p:spPr>
          <a:xfrm>
            <a:off x="174575" y="111325"/>
            <a:ext cx="412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2. Inventory management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6" name="Google Shape;196;g23d3d1a5626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83" y="588325"/>
            <a:ext cx="5708841" cy="33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23d3d1a5626_0_104"/>
          <p:cNvSpPr txBox="1"/>
          <p:nvPr/>
        </p:nvSpPr>
        <p:spPr>
          <a:xfrm>
            <a:off x="6023225" y="1415025"/>
            <a:ext cx="26463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The company is frequently having </a:t>
            </a:r>
            <a:r>
              <a:rPr lang="en" sz="1200" b="1" u="sng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excessive inventory</a:t>
            </a:r>
            <a:r>
              <a:rPr lang="en" sz="12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or overstocked</a:t>
            </a:r>
            <a:endParaRPr sz="12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8" name="Google Shape;198;g23d3d1a5626_0_104"/>
          <p:cNvCxnSpPr/>
          <p:nvPr/>
        </p:nvCxnSpPr>
        <p:spPr>
          <a:xfrm>
            <a:off x="4830250" y="1645575"/>
            <a:ext cx="0" cy="79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g23d3d1a5626_0_104"/>
          <p:cNvCxnSpPr>
            <a:endCxn id="197" idx="1"/>
          </p:cNvCxnSpPr>
          <p:nvPr/>
        </p:nvCxnSpPr>
        <p:spPr>
          <a:xfrm rot="10800000" flipH="1">
            <a:off x="4840325" y="1748325"/>
            <a:ext cx="1182900" cy="333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g23d3d1a5626_0_104"/>
          <p:cNvSpPr txBox="1"/>
          <p:nvPr/>
        </p:nvSpPr>
        <p:spPr>
          <a:xfrm>
            <a:off x="6023225" y="2918800"/>
            <a:ext cx="27378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Inventory fluctuates</a:t>
            </a: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strongly at times, even though </a:t>
            </a:r>
            <a:r>
              <a:rPr lang="en" sz="1200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customers’ demand </a:t>
            </a: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is </a:t>
            </a:r>
            <a:r>
              <a:rPr lang="en" sz="1200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quite stable</a:t>
            </a:r>
            <a:endParaRPr u="sng">
              <a:solidFill>
                <a:schemeClr val="accent3"/>
              </a:solidFill>
            </a:endParaRPr>
          </a:p>
        </p:txBody>
      </p:sp>
      <p:cxnSp>
        <p:nvCxnSpPr>
          <p:cNvPr id="201" name="Google Shape;201;g23d3d1a5626_0_104"/>
          <p:cNvCxnSpPr>
            <a:endCxn id="200" idx="1"/>
          </p:cNvCxnSpPr>
          <p:nvPr/>
        </p:nvCxnSpPr>
        <p:spPr>
          <a:xfrm>
            <a:off x="3910625" y="2495950"/>
            <a:ext cx="2112600" cy="819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g23d3d1a5626_0_104"/>
          <p:cNvCxnSpPr>
            <a:endCxn id="200" idx="1"/>
          </p:cNvCxnSpPr>
          <p:nvPr/>
        </p:nvCxnSpPr>
        <p:spPr>
          <a:xfrm>
            <a:off x="2648225" y="2799850"/>
            <a:ext cx="3375000" cy="516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3" name="Google Shape;203;g23d3d1a5626_0_104"/>
          <p:cNvSpPr/>
          <p:nvPr/>
        </p:nvSpPr>
        <p:spPr>
          <a:xfrm>
            <a:off x="1098750" y="4133400"/>
            <a:ext cx="6946500" cy="681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6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company is facing the challenge of not being able to maintain a stable warehouse inventory to meet the ordering demand of customers</a:t>
            </a:r>
            <a:endParaRPr sz="1600" b="1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g23d3d1a5626_0_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25" y="408864"/>
            <a:ext cx="4645200" cy="319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23d3d1a5626_0_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9400" y="150075"/>
            <a:ext cx="4217472" cy="3248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g23d3d1a5626_0_112"/>
          <p:cNvCxnSpPr/>
          <p:nvPr/>
        </p:nvCxnSpPr>
        <p:spPr>
          <a:xfrm rot="10800000">
            <a:off x="7141300" y="1215925"/>
            <a:ext cx="3000" cy="18156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11" name="Google Shape;211;g23d3d1a5626_0_112"/>
          <p:cNvSpPr txBox="1"/>
          <p:nvPr/>
        </p:nvSpPr>
        <p:spPr>
          <a:xfrm>
            <a:off x="174575" y="35125"/>
            <a:ext cx="412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3. Delay shipment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g23d3d1a5626_0_112"/>
          <p:cNvSpPr txBox="1"/>
          <p:nvPr/>
        </p:nvSpPr>
        <p:spPr>
          <a:xfrm>
            <a:off x="4838075" y="3216350"/>
            <a:ext cx="41856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Most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product departments have LSRs </a:t>
            </a:r>
            <a:r>
              <a:rPr lang="en" sz="13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around the 40% mark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except for</a:t>
            </a:r>
            <a:r>
              <a:rPr lang="en" sz="13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technology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whose rates go up to more than</a:t>
            </a:r>
            <a:r>
              <a:rPr lang="en" sz="13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50%.</a:t>
            </a:r>
            <a:endParaRPr sz="130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g23d3d1a5626_0_112"/>
          <p:cNvSpPr txBox="1"/>
          <p:nvPr/>
        </p:nvSpPr>
        <p:spPr>
          <a:xfrm>
            <a:off x="215825" y="3416450"/>
            <a:ext cx="4185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LSR range from</a:t>
            </a:r>
            <a:r>
              <a:rPr lang="en" sz="13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40% to 50%</a:t>
            </a:r>
            <a:endParaRPr sz="130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g23d3d1a5626_0_112"/>
          <p:cNvSpPr/>
          <p:nvPr/>
        </p:nvSpPr>
        <p:spPr>
          <a:xfrm>
            <a:off x="508350" y="4059925"/>
            <a:ext cx="8127300" cy="785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6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high late shipment rate of average 40% over a long time which remains concerning and indicates inefficiencies in the shipping system that need improvement</a:t>
            </a:r>
            <a:endParaRPr sz="1600" b="1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39ccac1fab_0_45"/>
          <p:cNvSpPr txBox="1"/>
          <p:nvPr/>
        </p:nvSpPr>
        <p:spPr>
          <a:xfrm>
            <a:off x="7325" y="59825"/>
            <a:ext cx="84507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company is facing </a:t>
            </a:r>
            <a:r>
              <a:rPr lang="en" sz="16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three main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supply chain issues that need to be addressed</a:t>
            </a:r>
            <a:endParaRPr sz="1600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g239ccac1fab_0_45"/>
          <p:cNvSpPr txBox="1"/>
          <p:nvPr/>
        </p:nvSpPr>
        <p:spPr>
          <a:xfrm>
            <a:off x="576000" y="2637175"/>
            <a:ext cx="2247600" cy="586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Supply chain inefficiencies</a:t>
            </a:r>
            <a:endParaRPr b="1" i="0" u="none" strike="noStrike" cap="none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g239ccac1fab_0_45"/>
          <p:cNvSpPr txBox="1"/>
          <p:nvPr/>
        </p:nvSpPr>
        <p:spPr>
          <a:xfrm>
            <a:off x="3199400" y="1597602"/>
            <a:ext cx="1822500" cy="633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3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Ineffective inventory management</a:t>
            </a:r>
            <a:endParaRPr sz="1300" b="1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g239ccac1fab_0_45"/>
          <p:cNvSpPr txBox="1"/>
          <p:nvPr/>
        </p:nvSpPr>
        <p:spPr>
          <a:xfrm>
            <a:off x="3199575" y="3592325"/>
            <a:ext cx="1822500" cy="633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3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Ineffective shipment system</a:t>
            </a:r>
            <a:endParaRPr sz="1300" b="1" i="0" u="none" strike="noStrike" cap="none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g239ccac1fab_0_45"/>
          <p:cNvSpPr txBox="1"/>
          <p:nvPr/>
        </p:nvSpPr>
        <p:spPr>
          <a:xfrm>
            <a:off x="6066850" y="2310277"/>
            <a:ext cx="1822500" cy="633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Overstock and understock</a:t>
            </a:r>
            <a:endParaRPr sz="13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g239ccac1fab_0_45"/>
          <p:cNvSpPr txBox="1"/>
          <p:nvPr/>
        </p:nvSpPr>
        <p:spPr>
          <a:xfrm>
            <a:off x="6066850" y="821250"/>
            <a:ext cx="1822500" cy="633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Supplier network disruption</a:t>
            </a:r>
            <a:endParaRPr sz="1300" b="1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g239ccac1fab_0_45"/>
          <p:cNvSpPr txBox="1"/>
          <p:nvPr/>
        </p:nvSpPr>
        <p:spPr>
          <a:xfrm>
            <a:off x="6066850" y="3592325"/>
            <a:ext cx="1822500" cy="633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High late </a:t>
            </a:r>
            <a:endParaRPr sz="13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shipment rate</a:t>
            </a:r>
            <a:endParaRPr sz="13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6" name="Google Shape;226;g239ccac1fab_0_45"/>
          <p:cNvCxnSpPr>
            <a:stCxn id="221" idx="3"/>
            <a:endCxn id="224" idx="1"/>
          </p:cNvCxnSpPr>
          <p:nvPr/>
        </p:nvCxnSpPr>
        <p:spPr>
          <a:xfrm rot="10800000" flipH="1">
            <a:off x="5021900" y="1137702"/>
            <a:ext cx="1044900" cy="776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g239ccac1fab_0_45"/>
          <p:cNvCxnSpPr>
            <a:stCxn id="223" idx="1"/>
            <a:endCxn id="221" idx="3"/>
          </p:cNvCxnSpPr>
          <p:nvPr/>
        </p:nvCxnSpPr>
        <p:spPr>
          <a:xfrm rot="10800000">
            <a:off x="5021950" y="1913977"/>
            <a:ext cx="1044900" cy="712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g239ccac1fab_0_45"/>
          <p:cNvCxnSpPr>
            <a:stCxn id="225" idx="1"/>
            <a:endCxn id="222" idx="3"/>
          </p:cNvCxnSpPr>
          <p:nvPr/>
        </p:nvCxnSpPr>
        <p:spPr>
          <a:xfrm rot="10800000">
            <a:off x="5021950" y="3908825"/>
            <a:ext cx="1044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g239ccac1fab_0_45"/>
          <p:cNvCxnSpPr>
            <a:stCxn id="220" idx="3"/>
            <a:endCxn id="221" idx="1"/>
          </p:cNvCxnSpPr>
          <p:nvPr/>
        </p:nvCxnSpPr>
        <p:spPr>
          <a:xfrm rot="10800000" flipH="1">
            <a:off x="2823600" y="1914025"/>
            <a:ext cx="375900" cy="1016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g239ccac1fab_0_45"/>
          <p:cNvCxnSpPr>
            <a:stCxn id="222" idx="1"/>
            <a:endCxn id="220" idx="3"/>
          </p:cNvCxnSpPr>
          <p:nvPr/>
        </p:nvCxnSpPr>
        <p:spPr>
          <a:xfrm rot="10800000">
            <a:off x="2823675" y="2930525"/>
            <a:ext cx="375900" cy="97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g239ccac1fab_0_45"/>
          <p:cNvCxnSpPr/>
          <p:nvPr/>
        </p:nvCxnSpPr>
        <p:spPr>
          <a:xfrm>
            <a:off x="-1" y="524432"/>
            <a:ext cx="9144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6" name="Google Shape;236;g23d3d1a5626_1_2"/>
          <p:cNvCxnSpPr/>
          <p:nvPr/>
        </p:nvCxnSpPr>
        <p:spPr>
          <a:xfrm>
            <a:off x="-1" y="524432"/>
            <a:ext cx="91440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7" name="Google Shape;237;g23d3d1a5626_1_2"/>
          <p:cNvSpPr txBox="1"/>
          <p:nvPr/>
        </p:nvSpPr>
        <p:spPr>
          <a:xfrm>
            <a:off x="3091732" y="2121638"/>
            <a:ext cx="55503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" sz="5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Proposal</a:t>
            </a:r>
            <a:endParaRPr sz="5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g23d3d1a5626_1_2"/>
          <p:cNvSpPr/>
          <p:nvPr/>
        </p:nvSpPr>
        <p:spPr>
          <a:xfrm>
            <a:off x="1151378" y="1890337"/>
            <a:ext cx="1372800" cy="137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4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lang="en" sz="45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33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g23d3d1a5626_1_2"/>
          <p:cNvSpPr txBox="1"/>
          <p:nvPr/>
        </p:nvSpPr>
        <p:spPr>
          <a:xfrm>
            <a:off x="400053" y="100981"/>
            <a:ext cx="19218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>
              <a:buSzPts val="900"/>
            </a:pPr>
            <a:r>
              <a:rPr lang="en-IN" sz="2000" dirty="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Cargo Smart</a:t>
            </a:r>
            <a:endParaRPr lang="en-IN" sz="2200" dirty="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g23d3d1a5626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588325"/>
            <a:ext cx="5771549" cy="337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23d3d1a5626_1_9"/>
          <p:cNvSpPr txBox="1"/>
          <p:nvPr/>
        </p:nvSpPr>
        <p:spPr>
          <a:xfrm>
            <a:off x="174575" y="111325"/>
            <a:ext cx="4128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g23d3d1a5626_1_9"/>
          <p:cNvSpPr txBox="1"/>
          <p:nvPr/>
        </p:nvSpPr>
        <p:spPr>
          <a:xfrm>
            <a:off x="174575" y="111325"/>
            <a:ext cx="412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1. Supplier disruption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g23d3d1a5626_1_9"/>
          <p:cNvSpPr txBox="1"/>
          <p:nvPr/>
        </p:nvSpPr>
        <p:spPr>
          <a:xfrm>
            <a:off x="436900" y="3893400"/>
            <a:ext cx="5453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Over time, the tendency to join shopping online rise sharply in the LATAM, then in turn to Europe, Pacific Asia, North America and Africa. This </a:t>
            </a:r>
            <a:r>
              <a:rPr lang="en" sz="12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trend continues to repeat</a:t>
            </a:r>
            <a:r>
              <a:rPr lang="en" sz="12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from the LATAM</a:t>
            </a:r>
            <a:endParaRPr sz="120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8" name="Google Shape;248;g23d3d1a5626_1_9"/>
          <p:cNvCxnSpPr/>
          <p:nvPr/>
        </p:nvCxnSpPr>
        <p:spPr>
          <a:xfrm>
            <a:off x="485050" y="3900575"/>
            <a:ext cx="5082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" name="Google Shape;249;g23d3d1a5626_1_9"/>
          <p:cNvSpPr txBox="1"/>
          <p:nvPr/>
        </p:nvSpPr>
        <p:spPr>
          <a:xfrm>
            <a:off x="6246700" y="588325"/>
            <a:ext cx="2814600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In </a:t>
            </a:r>
            <a:r>
              <a:rPr lang="en" sz="1200" b="1" u="sng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short term</a:t>
            </a:r>
            <a:r>
              <a:rPr lang="en" sz="12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, the company should focus on suppliers in the likely </a:t>
            </a:r>
            <a:r>
              <a:rPr lang="en" sz="1200" b="1" u="sng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growing customer group in Asia</a:t>
            </a:r>
            <a:r>
              <a:rPr lang="en" sz="12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, especially those that provide emerging </a:t>
            </a:r>
            <a:r>
              <a:rPr lang="en" sz="1200" b="1" u="sng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product departments</a:t>
            </a:r>
            <a:r>
              <a:rPr lang="en" sz="12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such as technology.</a:t>
            </a:r>
            <a:endParaRPr sz="12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g23d3d1a5626_1_9"/>
          <p:cNvSpPr txBox="1"/>
          <p:nvPr/>
        </p:nvSpPr>
        <p:spPr>
          <a:xfrm>
            <a:off x="6246700" y="2421375"/>
            <a:ext cx="28146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In the </a:t>
            </a:r>
            <a:r>
              <a:rPr lang="en" sz="1200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long term</a:t>
            </a: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, the next main customer group is likely to be from </a:t>
            </a:r>
            <a:r>
              <a:rPr lang="en" sz="1200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North America</a:t>
            </a: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, the company needs to take advantage of the time to </a:t>
            </a:r>
            <a:r>
              <a:rPr lang="en" sz="1200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redesign the supplier network </a:t>
            </a: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to </a:t>
            </a:r>
            <a:r>
              <a:rPr lang="en" sz="1200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recalling</a:t>
            </a: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old best selling departments</a:t>
            </a:r>
            <a:endParaRPr u="sng">
              <a:solidFill>
                <a:schemeClr val="accent3"/>
              </a:solidFill>
            </a:endParaRPr>
          </a:p>
        </p:txBody>
      </p:sp>
      <p:cxnSp>
        <p:nvCxnSpPr>
          <p:cNvPr id="251" name="Google Shape;251;g23d3d1a5626_1_9"/>
          <p:cNvCxnSpPr>
            <a:endCxn id="249" idx="1"/>
          </p:cNvCxnSpPr>
          <p:nvPr/>
        </p:nvCxnSpPr>
        <p:spPr>
          <a:xfrm rot="10800000" flipH="1">
            <a:off x="5668900" y="1029325"/>
            <a:ext cx="577800" cy="1329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" name="Google Shape;252;g23d3d1a5626_1_9"/>
          <p:cNvCxnSpPr>
            <a:endCxn id="249" idx="1"/>
          </p:cNvCxnSpPr>
          <p:nvPr/>
        </p:nvCxnSpPr>
        <p:spPr>
          <a:xfrm rot="10800000" flipH="1">
            <a:off x="2667700" y="1029325"/>
            <a:ext cx="3579000" cy="769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Google Shape;253;g23d3d1a5626_1_9"/>
          <p:cNvCxnSpPr>
            <a:endCxn id="250" idx="1"/>
          </p:cNvCxnSpPr>
          <p:nvPr/>
        </p:nvCxnSpPr>
        <p:spPr>
          <a:xfrm>
            <a:off x="3304300" y="2496075"/>
            <a:ext cx="2942400" cy="641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Google Shape;258;g23d3d1a5626_1_30"/>
          <p:cNvGraphicFramePr/>
          <p:nvPr/>
        </p:nvGraphicFramePr>
        <p:xfrm>
          <a:off x="952500" y="769625"/>
          <a:ext cx="7239000" cy="3931800"/>
        </p:xfrm>
        <a:graphic>
          <a:graphicData uri="http://schemas.openxmlformats.org/drawingml/2006/table">
            <a:tbl>
              <a:tblPr>
                <a:noFill/>
                <a:tableStyleId>{4B1EDE36-2210-4140-B68C-54EC92417216}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Call to action</a:t>
                      </a:r>
                      <a:endParaRPr b="1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Objective</a:t>
                      </a:r>
                      <a:endParaRPr b="1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Forecasting demand</a:t>
                      </a:r>
                      <a:endParaRPr>
                        <a:solidFill>
                          <a:schemeClr val="accen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Analyzing historical sales data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Tracking market trends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Employing predictive analytics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Anticipate future demand, allowing to maintain an optimal inventory level.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Setting up controlling indicators for each product</a:t>
                      </a:r>
                      <a:endParaRPr>
                        <a:solidFill>
                          <a:schemeClr val="accen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Reorder points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Lead time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Sales velocity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Desired safety stock levels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Ensuring the company replenishes stock in a timely manner without risking overstocking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Predicting the product life cycle for each region (if possible)</a:t>
                      </a:r>
                      <a:endParaRPr>
                        <a:solidFill>
                          <a:schemeClr val="accen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Calculate the appropriate amount of inventory and chose the right product for each market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9" name="Google Shape;259;g23d3d1a5626_1_30"/>
          <p:cNvSpPr txBox="1"/>
          <p:nvPr/>
        </p:nvSpPr>
        <p:spPr>
          <a:xfrm>
            <a:off x="174575" y="111325"/>
            <a:ext cx="4128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g23d3d1a5626_1_30"/>
          <p:cNvSpPr txBox="1"/>
          <p:nvPr/>
        </p:nvSpPr>
        <p:spPr>
          <a:xfrm>
            <a:off x="174575" y="111325"/>
            <a:ext cx="412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2. Inventory management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3d3d1a5626_1_18"/>
          <p:cNvSpPr txBox="1"/>
          <p:nvPr/>
        </p:nvSpPr>
        <p:spPr>
          <a:xfrm>
            <a:off x="174575" y="111325"/>
            <a:ext cx="412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3. Delay shipment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66" name="Google Shape;266;g23d3d1a5626_1_18"/>
          <p:cNvGraphicFramePr/>
          <p:nvPr/>
        </p:nvGraphicFramePr>
        <p:xfrm>
          <a:off x="586725" y="674020"/>
          <a:ext cx="7970550" cy="4289835"/>
        </p:xfrm>
        <a:graphic>
          <a:graphicData uri="http://schemas.openxmlformats.org/drawingml/2006/table">
            <a:tbl>
              <a:tblPr>
                <a:noFill/>
                <a:tableStyleId>{4B1EDE36-2210-4140-B68C-54EC92417216}</a:tableStyleId>
              </a:tblPr>
              <a:tblGrid>
                <a:gridCol w="265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4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Call to action</a:t>
                      </a:r>
                      <a:endParaRPr b="1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Objective</a:t>
                      </a:r>
                      <a:endParaRPr b="1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The  markets near the warehouse (North America, LATAM, Western Europe,...)</a:t>
                      </a:r>
                      <a:endParaRPr>
                        <a:solidFill>
                          <a:schemeClr val="accen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Redesigned transportation route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Adopting a cross-docking strategy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Take advantage of Less - than - truckload  transportation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Reduce the turnaround time 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Reduce shipping time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4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The  markets far away from the warehouse (Asia Pacific, SEA,...)</a:t>
                      </a:r>
                      <a:endParaRPr>
                        <a:solidFill>
                          <a:schemeClr val="accen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Establishing a warehouse in a strategic logistics hub like Singapore in Asia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Expand the company's control on global reach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Reduce the turnaround time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Reduce the shipping time to those markets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6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Both</a:t>
                      </a:r>
                      <a:endParaRPr>
                        <a:solidFill>
                          <a:schemeClr val="accen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Collaboration with local logistics companies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Leverage their local existing resources and expertise to optimize cost and supply chain 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9"/>
          <p:cNvSpPr/>
          <p:nvPr/>
        </p:nvSpPr>
        <p:spPr>
          <a:xfrm>
            <a:off x="13" y="0"/>
            <a:ext cx="91440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9"/>
          <p:cNvSpPr txBox="1"/>
          <p:nvPr/>
        </p:nvSpPr>
        <p:spPr>
          <a:xfrm>
            <a:off x="209325" y="1999400"/>
            <a:ext cx="61422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3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3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81a228482_0_45"/>
          <p:cNvSpPr txBox="1"/>
          <p:nvPr/>
        </p:nvSpPr>
        <p:spPr>
          <a:xfrm>
            <a:off x="954969" y="2185932"/>
            <a:ext cx="2241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" sz="4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Agenda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g2381a228482_0_45"/>
          <p:cNvSpPr/>
          <p:nvPr/>
        </p:nvSpPr>
        <p:spPr>
          <a:xfrm>
            <a:off x="4322078" y="3729190"/>
            <a:ext cx="577200" cy="57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lang="en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g2381a228482_0_45"/>
          <p:cNvSpPr/>
          <p:nvPr/>
        </p:nvSpPr>
        <p:spPr>
          <a:xfrm>
            <a:off x="4322078" y="921526"/>
            <a:ext cx="577200" cy="57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g2381a228482_0_45"/>
          <p:cNvSpPr txBox="1"/>
          <p:nvPr/>
        </p:nvSpPr>
        <p:spPr>
          <a:xfrm>
            <a:off x="5082350" y="1036950"/>
            <a:ext cx="3710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Briefing Recap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g2381a228482_0_45"/>
          <p:cNvSpPr txBox="1"/>
          <p:nvPr/>
        </p:nvSpPr>
        <p:spPr>
          <a:xfrm>
            <a:off x="5153800" y="3838479"/>
            <a:ext cx="14328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Proposal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g2381a228482_0_45"/>
          <p:cNvSpPr txBox="1"/>
          <p:nvPr/>
        </p:nvSpPr>
        <p:spPr>
          <a:xfrm>
            <a:off x="5153800" y="1404012"/>
            <a:ext cx="35508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12700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•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Business performance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700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•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Customer and Product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700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•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Inventory management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" name="Google Shape;115;g2381a228482_0_45"/>
          <p:cNvCxnSpPr/>
          <p:nvPr/>
        </p:nvCxnSpPr>
        <p:spPr>
          <a:xfrm>
            <a:off x="-1" y="524432"/>
            <a:ext cx="9144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6" name="Google Shape;116;g2381a228482_0_45"/>
          <p:cNvSpPr txBox="1"/>
          <p:nvPr/>
        </p:nvSpPr>
        <p:spPr>
          <a:xfrm>
            <a:off x="400053" y="100981"/>
            <a:ext cx="19218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>
              <a:buSzPts val="900"/>
            </a:pPr>
            <a:r>
              <a:rPr lang="en-IN" sz="2000" dirty="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Cargo Smart</a:t>
            </a:r>
            <a:endParaRPr lang="en-IN" sz="2200" dirty="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17" name="Google Shape;117;g2381a228482_0_45"/>
          <p:cNvSpPr/>
          <p:nvPr/>
        </p:nvSpPr>
        <p:spPr>
          <a:xfrm>
            <a:off x="4322078" y="2281340"/>
            <a:ext cx="577200" cy="57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lang="en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g2381a228482_0_45"/>
          <p:cNvSpPr txBox="1"/>
          <p:nvPr/>
        </p:nvSpPr>
        <p:spPr>
          <a:xfrm>
            <a:off x="5153800" y="2390625"/>
            <a:ext cx="3710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Business Intelligence Analysis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g2381a228482_0_45"/>
          <p:cNvSpPr txBox="1"/>
          <p:nvPr/>
        </p:nvSpPr>
        <p:spPr>
          <a:xfrm>
            <a:off x="5162300" y="2774012"/>
            <a:ext cx="35508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12700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•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Business downturn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700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•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Overstock and understock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700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•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Delay shipment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g23d3d1a5626_0_50"/>
          <p:cNvCxnSpPr/>
          <p:nvPr/>
        </p:nvCxnSpPr>
        <p:spPr>
          <a:xfrm>
            <a:off x="-1" y="524432"/>
            <a:ext cx="91440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5" name="Google Shape;125;g23d3d1a5626_0_50"/>
          <p:cNvSpPr txBox="1"/>
          <p:nvPr/>
        </p:nvSpPr>
        <p:spPr>
          <a:xfrm>
            <a:off x="3091732" y="2121638"/>
            <a:ext cx="55503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" sz="54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Briefing Recap</a:t>
            </a:r>
            <a:endParaRPr sz="5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g23d3d1a5626_0_50"/>
          <p:cNvSpPr/>
          <p:nvPr/>
        </p:nvSpPr>
        <p:spPr>
          <a:xfrm>
            <a:off x="1151378" y="1890337"/>
            <a:ext cx="1372800" cy="137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4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sz="33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g23d3d1a5626_0_50"/>
          <p:cNvSpPr txBox="1"/>
          <p:nvPr/>
        </p:nvSpPr>
        <p:spPr>
          <a:xfrm>
            <a:off x="400053" y="100981"/>
            <a:ext cx="19218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Cargo Smart</a:t>
            </a:r>
            <a:endParaRPr sz="2200" b="0" i="0" u="none" strike="noStrike" cap="none" dirty="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d3d1a5626_0_15"/>
          <p:cNvSpPr txBox="1"/>
          <p:nvPr/>
        </p:nvSpPr>
        <p:spPr>
          <a:xfrm>
            <a:off x="215000" y="190950"/>
            <a:ext cx="412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1. Business performance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g23d3d1a5626_0_15"/>
          <p:cNvSpPr txBox="1"/>
          <p:nvPr/>
        </p:nvSpPr>
        <p:spPr>
          <a:xfrm>
            <a:off x="451550" y="3250625"/>
            <a:ext cx="3891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However, both net sales and profit </a:t>
            </a:r>
            <a:r>
              <a:rPr lang="en" sz="12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dropped sharply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in Q4/2017</a:t>
            </a:r>
            <a:endParaRPr sz="100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g23d3d1a5626_0_15"/>
          <p:cNvSpPr txBox="1"/>
          <p:nvPr/>
        </p:nvSpPr>
        <p:spPr>
          <a:xfrm>
            <a:off x="4732350" y="190950"/>
            <a:ext cx="412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2. Customer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5" name="Google Shape;135;g23d3d1a5626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550" y="709575"/>
            <a:ext cx="4000208" cy="24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23d3d1a5626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212" y="667950"/>
            <a:ext cx="3805428" cy="2125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g23d3d1a5626_0_15"/>
          <p:cNvCxnSpPr/>
          <p:nvPr/>
        </p:nvCxnSpPr>
        <p:spPr>
          <a:xfrm rot="10800000">
            <a:off x="7098425" y="1172150"/>
            <a:ext cx="0" cy="13992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38" name="Google Shape;138;g23d3d1a5626_0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4200" y="2793800"/>
            <a:ext cx="3729300" cy="218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g23d3d1a5626_1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13" y="751200"/>
            <a:ext cx="4203576" cy="310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23d3d1a5626_1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6012" y="751200"/>
            <a:ext cx="4705463" cy="297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23d3d1a5626_1_51"/>
          <p:cNvSpPr txBox="1"/>
          <p:nvPr/>
        </p:nvSpPr>
        <p:spPr>
          <a:xfrm>
            <a:off x="222450" y="207325"/>
            <a:ext cx="412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3. Product 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g23d3d1a5626_1_51"/>
          <p:cNvSpPr txBox="1"/>
          <p:nvPr/>
        </p:nvSpPr>
        <p:spPr>
          <a:xfrm>
            <a:off x="359625" y="3772250"/>
            <a:ext cx="37620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These three departments alone account for more than </a:t>
            </a:r>
            <a:r>
              <a:rPr lang="en" sz="15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70%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of orders</a:t>
            </a:r>
            <a:endParaRPr sz="100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g23d3d1a5626_1_51"/>
          <p:cNvSpPr txBox="1"/>
          <p:nvPr/>
        </p:nvSpPr>
        <p:spPr>
          <a:xfrm>
            <a:off x="4501275" y="3795350"/>
            <a:ext cx="4128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There are no product names out of the top 9 could reach 1000 orders</a:t>
            </a:r>
            <a:endParaRPr sz="100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8" name="Google Shape;148;g23d3d1a5626_1_51"/>
          <p:cNvCxnSpPr/>
          <p:nvPr/>
        </p:nvCxnSpPr>
        <p:spPr>
          <a:xfrm rot="10800000">
            <a:off x="7452100" y="1505725"/>
            <a:ext cx="0" cy="19494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g23d3d1a5626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125" y="513693"/>
            <a:ext cx="3802575" cy="200090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23d3d1a5626_0_38"/>
          <p:cNvSpPr txBox="1"/>
          <p:nvPr/>
        </p:nvSpPr>
        <p:spPr>
          <a:xfrm>
            <a:off x="215000" y="9975"/>
            <a:ext cx="412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4. Inventory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g23d3d1a5626_0_38"/>
          <p:cNvSpPr txBox="1"/>
          <p:nvPr/>
        </p:nvSpPr>
        <p:spPr>
          <a:xfrm>
            <a:off x="2762500" y="743275"/>
            <a:ext cx="1824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 which, most of the orders are shipped from the US</a:t>
            </a:r>
            <a:endParaRPr sz="8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6" name="Google Shape;156;g23d3d1a5626_0_38"/>
          <p:cNvCxnSpPr>
            <a:endCxn id="155" idx="2"/>
          </p:cNvCxnSpPr>
          <p:nvPr/>
        </p:nvCxnSpPr>
        <p:spPr>
          <a:xfrm rot="10800000" flipH="1">
            <a:off x="2672800" y="1312675"/>
            <a:ext cx="1002000" cy="461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7" name="Google Shape;157;g23d3d1a5626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1750" y="89050"/>
            <a:ext cx="3495700" cy="248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23d3d1a5626_0_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9275" y="2551425"/>
            <a:ext cx="4356999" cy="2355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23d3d1a5626_0_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0100" y="2619775"/>
            <a:ext cx="4357000" cy="228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g23d3d1a5626_0_64"/>
          <p:cNvCxnSpPr/>
          <p:nvPr/>
        </p:nvCxnSpPr>
        <p:spPr>
          <a:xfrm>
            <a:off x="-1" y="524432"/>
            <a:ext cx="91440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g23d3d1a5626_0_64"/>
          <p:cNvSpPr txBox="1"/>
          <p:nvPr/>
        </p:nvSpPr>
        <p:spPr>
          <a:xfrm>
            <a:off x="3091732" y="2121638"/>
            <a:ext cx="5550300" cy="12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" sz="39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Business Intelligence Analysis</a:t>
            </a:r>
            <a:endParaRPr sz="39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g23d3d1a5626_0_64"/>
          <p:cNvSpPr/>
          <p:nvPr/>
        </p:nvSpPr>
        <p:spPr>
          <a:xfrm>
            <a:off x="1151378" y="1890337"/>
            <a:ext cx="1372800" cy="137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4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lang="en" sz="45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33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g23d3d1a5626_0_64"/>
          <p:cNvSpPr txBox="1"/>
          <p:nvPr/>
        </p:nvSpPr>
        <p:spPr>
          <a:xfrm>
            <a:off x="400053" y="100981"/>
            <a:ext cx="19218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>
              <a:buSzPts val="900"/>
            </a:pPr>
            <a:r>
              <a:rPr lang="en-IN" sz="2000" dirty="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Cargo Smart</a:t>
            </a:r>
            <a:endParaRPr lang="en-IN" sz="2200" dirty="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3d3d1a5626_0_96"/>
          <p:cNvSpPr/>
          <p:nvPr/>
        </p:nvSpPr>
        <p:spPr>
          <a:xfrm>
            <a:off x="1098750" y="4133400"/>
            <a:ext cx="6946500" cy="681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6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absence of the old leading - best selling departments (Apparel, Fanshop, Footwear, Golf), was closely linked to this downturn.</a:t>
            </a:r>
            <a:endParaRPr sz="1600" b="1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g23d3d1a5626_0_96"/>
          <p:cNvSpPr txBox="1"/>
          <p:nvPr/>
        </p:nvSpPr>
        <p:spPr>
          <a:xfrm>
            <a:off x="6377550" y="1492800"/>
            <a:ext cx="2619900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u="sng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Apparel, Fanshop, Footwear and Golf</a:t>
            </a:r>
            <a:r>
              <a:rPr lang="en" sz="12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which were instrumental to business’s success has suddenly plummeted and </a:t>
            </a:r>
            <a:r>
              <a:rPr lang="en" sz="1200" u="sng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almost disappeared.</a:t>
            </a:r>
            <a:endParaRPr sz="1200" u="sng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g23d3d1a5626_0_96"/>
          <p:cNvSpPr txBox="1"/>
          <p:nvPr/>
        </p:nvSpPr>
        <p:spPr>
          <a:xfrm>
            <a:off x="174575" y="111325"/>
            <a:ext cx="412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1. Business downturn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5" name="Google Shape;175;g23d3d1a5626_0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400" y="588325"/>
            <a:ext cx="6060150" cy="33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23d3d1a5626_0_96"/>
          <p:cNvSpPr txBox="1"/>
          <p:nvPr/>
        </p:nvSpPr>
        <p:spPr>
          <a:xfrm>
            <a:off x="6399550" y="2590975"/>
            <a:ext cx="26613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Meanwhile, the product departments such as </a:t>
            </a:r>
            <a:r>
              <a:rPr lang="en" sz="1200" b="1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Technology and Discs Shop </a:t>
            </a: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showed </a:t>
            </a:r>
            <a:r>
              <a:rPr lang="en" sz="1200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potential growth </a:t>
            </a:r>
            <a:endParaRPr u="sng">
              <a:solidFill>
                <a:schemeClr val="accent3"/>
              </a:solidFill>
            </a:endParaRPr>
          </a:p>
        </p:txBody>
      </p:sp>
      <p:cxnSp>
        <p:nvCxnSpPr>
          <p:cNvPr id="177" name="Google Shape;177;g23d3d1a5626_0_96"/>
          <p:cNvCxnSpPr>
            <a:stCxn id="175" idx="3"/>
          </p:cNvCxnSpPr>
          <p:nvPr/>
        </p:nvCxnSpPr>
        <p:spPr>
          <a:xfrm flipH="1">
            <a:off x="5830750" y="2254550"/>
            <a:ext cx="568800" cy="189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g23d3d1a5626_0_96"/>
          <p:cNvCxnSpPr>
            <a:stCxn id="176" idx="1"/>
          </p:cNvCxnSpPr>
          <p:nvPr/>
        </p:nvCxnSpPr>
        <p:spPr>
          <a:xfrm rot="10800000">
            <a:off x="5881150" y="2889925"/>
            <a:ext cx="518400" cy="98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23d4cef3ccd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" y="513900"/>
            <a:ext cx="6324600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23d4cef3ccd_0_10"/>
          <p:cNvSpPr/>
          <p:nvPr/>
        </p:nvSpPr>
        <p:spPr>
          <a:xfrm>
            <a:off x="1098750" y="4133400"/>
            <a:ext cx="6946500" cy="681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6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This decline was not due to changing customer preferences, but rather a supply chain disruption from supplier network</a:t>
            </a:r>
            <a:endParaRPr sz="1600" b="1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g23d4cef3ccd_0_10"/>
          <p:cNvSpPr txBox="1"/>
          <p:nvPr/>
        </p:nvSpPr>
        <p:spPr>
          <a:xfrm>
            <a:off x="6377550" y="976625"/>
            <a:ext cx="2619900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Inventories of </a:t>
            </a:r>
            <a:r>
              <a:rPr lang="en" sz="1200" b="1" u="sng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Apparel, Fanshop, Footwear and Golf </a:t>
            </a:r>
            <a:r>
              <a:rPr lang="en" sz="1200" b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almost disappeared even though there was no sign of a sharp decrease before.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g23d4cef3ccd_0_10"/>
          <p:cNvSpPr txBox="1"/>
          <p:nvPr/>
        </p:nvSpPr>
        <p:spPr>
          <a:xfrm>
            <a:off x="174575" y="111325"/>
            <a:ext cx="412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1. Business downturn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g23d4cef3ccd_0_10"/>
          <p:cNvSpPr txBox="1"/>
          <p:nvPr/>
        </p:nvSpPr>
        <p:spPr>
          <a:xfrm>
            <a:off x="6399550" y="2209975"/>
            <a:ext cx="27960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New departments like </a:t>
            </a:r>
            <a:r>
              <a:rPr lang="en" sz="12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Technology </a:t>
            </a: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suddenly had an </a:t>
            </a:r>
            <a:r>
              <a:rPr lang="en" sz="12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increase</a:t>
            </a: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in inventory follow by a gradual decrease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88" name="Google Shape;188;g23d4cef3ccd_0_10"/>
          <p:cNvCxnSpPr>
            <a:stCxn id="185" idx="1"/>
          </p:cNvCxnSpPr>
          <p:nvPr/>
        </p:nvCxnSpPr>
        <p:spPr>
          <a:xfrm flipH="1">
            <a:off x="909450" y="1417625"/>
            <a:ext cx="5468100" cy="663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g23d4cef3ccd_0_10"/>
          <p:cNvCxnSpPr>
            <a:stCxn id="185" idx="1"/>
          </p:cNvCxnSpPr>
          <p:nvPr/>
        </p:nvCxnSpPr>
        <p:spPr>
          <a:xfrm flipH="1">
            <a:off x="5052450" y="1417625"/>
            <a:ext cx="1325100" cy="896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g23d4cef3ccd_0_10"/>
          <p:cNvCxnSpPr>
            <a:stCxn id="187" idx="1"/>
          </p:cNvCxnSpPr>
          <p:nvPr/>
        </p:nvCxnSpPr>
        <p:spPr>
          <a:xfrm flipH="1">
            <a:off x="5658850" y="2607025"/>
            <a:ext cx="740700" cy="606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FFFFFF"/>
      </a:dk1>
      <a:lt1>
        <a:srgbClr val="FFFFFF"/>
      </a:lt1>
      <a:dk2>
        <a:srgbClr val="1A1A1A"/>
      </a:dk2>
      <a:lt2>
        <a:srgbClr val="E9EDEE"/>
      </a:lt2>
      <a:accent1>
        <a:srgbClr val="FC4F00"/>
      </a:accent1>
      <a:accent2>
        <a:srgbClr val="F79540"/>
      </a:accent2>
      <a:accent3>
        <a:srgbClr val="F5C869"/>
      </a:accent3>
      <a:accent4>
        <a:srgbClr val="F5ABB9"/>
      </a:accent4>
      <a:accent5>
        <a:srgbClr val="B71375"/>
      </a:accent5>
      <a:accent6>
        <a:srgbClr val="8B1874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707</Words>
  <Application>Microsoft Office PowerPoint</Application>
  <PresentationFormat>On-screen Show (16:9)</PresentationFormat>
  <Paragraphs>96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Open Sans</vt:lpstr>
      <vt:lpstr>Helvetica Neue</vt:lpstr>
      <vt:lpstr>Raleway</vt:lpstr>
      <vt:lpstr>Roboto</vt:lpstr>
      <vt:lpstr>Montserrat</vt:lpstr>
      <vt:lpstr>Oswald Light</vt:lpstr>
      <vt:lpstr>Nunito Medium</vt:lpstr>
      <vt:lpstr>Fira Sans Extra Condensed</vt:lpstr>
      <vt:lpstr>Lato</vt:lpstr>
      <vt:lpstr>Arial</vt:lpstr>
      <vt:lpstr>Streamline</vt:lpstr>
      <vt:lpstr>Logistics Performance Analytics  Analyzing supply chain’s inefficiencies – Cargo Smart Company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PRATIK BEHERA</cp:lastModifiedBy>
  <cp:revision>2</cp:revision>
  <dcterms:modified xsi:type="dcterms:W3CDTF">2025-09-26T04:19:28Z</dcterms:modified>
</cp:coreProperties>
</file>