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3" r:id="rId11"/>
    <p:sldId id="2146847064"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ik Pawar" initials="PP" lastIdx="1" clrIdx="0">
    <p:extLst>
      <p:ext uri="{19B8F6BF-5375-455C-9EA6-DF929625EA0E}">
        <p15:presenceInfo xmlns:p15="http://schemas.microsoft.com/office/powerpoint/2012/main" userId="9feb0e569f777c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atik-028/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09947" y="4223208"/>
            <a:ext cx="9287766"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Pratik Madhukar Pawar</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Pratik Madhukar Pawar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Sinhgad</a:t>
            </a:r>
            <a:r>
              <a:rPr lang="en-US" sz="2000" b="1" dirty="0">
                <a:solidFill>
                  <a:schemeClr val="accent1">
                    <a:lumMod val="75000"/>
                  </a:schemeClr>
                </a:solidFill>
                <a:latin typeface="Arial"/>
                <a:cs typeface="Arial"/>
              </a:rPr>
              <a:t> College of Engineering ,        Computer Engineering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2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https://github.com/pratik-028/Steganography.git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41391"/>
            <a:ext cx="11029615" cy="4673324"/>
          </a:xfrm>
        </p:spPr>
        <p:txBody>
          <a:bodyPr/>
          <a:lstStyle/>
          <a:p>
            <a:pPr>
              <a:buFont typeface="Wingdings" panose="05000000000000000000" pitchFamily="2" charset="2"/>
              <a:buChar char="§"/>
            </a:pPr>
            <a:r>
              <a:rPr lang="en-US" sz="2800" dirty="0"/>
              <a:t>Integration with cloud storage platforms for secure cloud data transmission</a:t>
            </a:r>
          </a:p>
          <a:p>
            <a:pPr>
              <a:buFont typeface="Wingdings" panose="05000000000000000000" pitchFamily="2" charset="2"/>
              <a:buChar char="§"/>
            </a:pPr>
            <a:r>
              <a:rPr lang="en-US" sz="2800" dirty="0"/>
              <a:t>Implementing advanced encryption algorithms for added security</a:t>
            </a:r>
          </a:p>
          <a:p>
            <a:pPr>
              <a:buFont typeface="Wingdings" panose="05000000000000000000" pitchFamily="2" charset="2"/>
              <a:buChar char="§"/>
            </a:pPr>
            <a:r>
              <a:rPr lang="en-US" sz="2800" dirty="0"/>
              <a:t>Creating a graphical user interface (GUI) for better user experience</a:t>
            </a:r>
          </a:p>
          <a:p>
            <a:pPr>
              <a:buFont typeface="Wingdings" panose="05000000000000000000" pitchFamily="2" charset="2"/>
              <a:buChar char="§"/>
            </a:pPr>
            <a:r>
              <a:rPr lang="en-US" sz="2800" dirty="0"/>
              <a:t>Integrating watermarking for content authentication</a:t>
            </a:r>
          </a:p>
          <a:p>
            <a:pPr>
              <a:buFont typeface="Wingdings" panose="05000000000000000000" pitchFamily="2" charset="2"/>
              <a:buChar char="§"/>
            </a:pPr>
            <a:r>
              <a:rPr lang="en-US" sz="2800" dirty="0"/>
              <a:t>Automating testing and validation of hidden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With the increasing number of cyber threats, data breaches, and unauthorized access, securing sensitive information has become a critical challenge. Traditional encryption methods alone may not always be sufficient, making it necessary to explore alternative techniques. This project leverages steganography to embed confidential data within images, providing an additional layer of security for data transmission. By concealing information within media files, it ensures that sensitive data remains undetectable to unauthorized users.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800" dirty="0"/>
              <a:t>Python Programming Language (Python 3.13.1)</a:t>
            </a:r>
          </a:p>
          <a:p>
            <a:r>
              <a:rPr lang="en-US" sz="2800" dirty="0"/>
              <a:t>OpenCV Library for image processing</a:t>
            </a:r>
          </a:p>
          <a:p>
            <a:r>
              <a:rPr lang="en-US" sz="2800" dirty="0"/>
              <a:t>OS Library for file handling</a:t>
            </a:r>
          </a:p>
          <a:p>
            <a:r>
              <a:rPr lang="en-US" sz="2800" dirty="0"/>
              <a:t>Developed using PyCharm IDE on Windows 11</a:t>
            </a:r>
          </a:p>
          <a:p>
            <a:r>
              <a:rPr lang="en-US" sz="2800"/>
              <a:t>RAM : </a:t>
            </a:r>
            <a:r>
              <a:rPr lang="en-US" sz="2800" dirty="0"/>
              <a:t>8 GB</a:t>
            </a:r>
          </a:p>
          <a:p>
            <a:r>
              <a:rPr lang="en-US" sz="2800" dirty="0"/>
              <a:t>Processor : Intel i5</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683080" cy="4995079"/>
          </a:xfrm>
        </p:spPr>
        <p:txBody>
          <a:bodyPr>
            <a:noAutofit/>
          </a:bodyPr>
          <a:lstStyle/>
          <a:p>
            <a:pPr>
              <a:buFont typeface="Wingdings" panose="05000000000000000000" pitchFamily="2" charset="2"/>
              <a:buChar char="§"/>
            </a:pPr>
            <a:r>
              <a:rPr lang="en-IN" sz="2800" dirty="0"/>
              <a:t>Combines encryption with steganography for enhanced data security</a:t>
            </a:r>
          </a:p>
          <a:p>
            <a:pPr>
              <a:buFont typeface="Wingdings" panose="05000000000000000000" pitchFamily="2" charset="2"/>
              <a:buChar char="§"/>
            </a:pPr>
            <a:r>
              <a:rPr lang="en-IN" sz="2800" dirty="0"/>
              <a:t>Lightweight code that runs efficiently without heavy resource usage</a:t>
            </a:r>
          </a:p>
          <a:p>
            <a:pPr>
              <a:buFont typeface="Wingdings" panose="05000000000000000000" pitchFamily="2" charset="2"/>
              <a:buChar char="§"/>
            </a:pPr>
            <a:r>
              <a:rPr lang="en-IN" sz="2800" dirty="0"/>
              <a:t>Cross-platform compatibility due to Python’s flexibility</a:t>
            </a:r>
          </a:p>
          <a:p>
            <a:pPr>
              <a:buFont typeface="Wingdings" panose="05000000000000000000" pitchFamily="2" charset="2"/>
              <a:buChar char="§"/>
            </a:pPr>
            <a:r>
              <a:rPr lang="en-IN" sz="2800" dirty="0"/>
              <a:t>Clear and structured code for easy maintenance and future upgrades</a:t>
            </a:r>
          </a:p>
          <a:p>
            <a:pPr>
              <a:buFont typeface="Wingdings" panose="05000000000000000000" pitchFamily="2" charset="2"/>
              <a:buChar char="§"/>
            </a:pPr>
            <a:r>
              <a:rPr lang="en-IN" sz="2800" dirty="0"/>
              <a:t>Saves encrypted images and passcodes securely</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dirty="0">
                <a:solidFill>
                  <a:schemeClr val="accent1"/>
                </a:solidFill>
              </a:rPr>
              <a:t>End users</a:t>
            </a:r>
          </a:p>
        </p:txBody>
      </p:sp>
      <p:sp>
        <p:nvSpPr>
          <p:cNvPr id="10" name="Content Placeholder 9">
            <a:extLst>
              <a:ext uri="{FF2B5EF4-FFF2-40B4-BE49-F238E27FC236}">
                <a16:creationId xmlns:a16="http://schemas.microsoft.com/office/drawing/2014/main" id="{CC08A21B-4F5A-7955-833A-ED39ACB9F094}"/>
              </a:ext>
            </a:extLst>
          </p:cNvPr>
          <p:cNvSpPr>
            <a:spLocks noGrp="1"/>
          </p:cNvSpPr>
          <p:nvPr>
            <p:ph idx="1"/>
          </p:nvPr>
        </p:nvSpPr>
        <p:spPr>
          <a:xfrm>
            <a:off x="474126" y="1832314"/>
            <a:ext cx="10922550" cy="4323530"/>
          </a:xfrm>
        </p:spPr>
        <p:txBody>
          <a:bodyPr>
            <a:noAutofit/>
          </a:bodyPr>
          <a:lstStyle/>
          <a:p>
            <a:r>
              <a:rPr lang="en-US" sz="2400" b="1" dirty="0"/>
              <a:t>Government Agencies</a:t>
            </a:r>
            <a:r>
              <a:rPr lang="en-US" sz="2400" dirty="0"/>
              <a:t> – To securely transmit classified or sensitive documents.</a:t>
            </a:r>
          </a:p>
          <a:p>
            <a:r>
              <a:rPr lang="en-US" sz="2400" b="1" dirty="0"/>
              <a:t>Military &amp; Defense Organizations</a:t>
            </a:r>
            <a:r>
              <a:rPr lang="en-US" sz="2400" dirty="0"/>
              <a:t> – For covert communication and secure intelligence sharing.</a:t>
            </a:r>
          </a:p>
          <a:p>
            <a:r>
              <a:rPr lang="en-US" sz="2400" b="1" dirty="0"/>
              <a:t>Journalists &amp; Whistleblowers</a:t>
            </a:r>
            <a:r>
              <a:rPr lang="en-US" sz="2400" dirty="0"/>
              <a:t> – To hide confidential information from surveillance and censorship.</a:t>
            </a:r>
          </a:p>
          <a:p>
            <a:r>
              <a:rPr lang="en-US" sz="2400" b="1" dirty="0"/>
              <a:t>Banking &amp; Financial Institutions</a:t>
            </a:r>
            <a:r>
              <a:rPr lang="en-US" sz="2400" dirty="0"/>
              <a:t> – For protecting sensitive transactional data from cyber threats.</a:t>
            </a:r>
          </a:p>
          <a:p>
            <a:r>
              <a:rPr lang="en-US" sz="2400" b="1" dirty="0"/>
              <a:t>Forensic Experts &amp; Law Enforcement</a:t>
            </a:r>
            <a:r>
              <a:rPr lang="en-US" sz="2400" dirty="0"/>
              <a:t> – To hide and retrieve crucial evidence securely</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DFE79-4E30-21D4-7E9E-600480B93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3339B-EF4B-9B59-BEB3-C60BB82A1F18}"/>
              </a:ext>
            </a:extLst>
          </p:cNvPr>
          <p:cNvSpPr>
            <a:spLocks noGrp="1"/>
          </p:cNvSpPr>
          <p:nvPr>
            <p:ph type="title"/>
          </p:nvPr>
        </p:nvSpPr>
        <p:spPr>
          <a:xfrm>
            <a:off x="581192" y="259200"/>
            <a:ext cx="11029616" cy="988332"/>
          </a:xfrm>
        </p:spPr>
        <p:txBody>
          <a:bodyPr>
            <a:normAutofit/>
          </a:bodyPr>
          <a:lstStyle/>
          <a:p>
            <a:r>
              <a:rPr lang="en-IN" sz="3200" dirty="0">
                <a:solidFill>
                  <a:schemeClr val="accent1"/>
                </a:solidFill>
              </a:rPr>
              <a:t>Results</a:t>
            </a:r>
          </a:p>
        </p:txBody>
      </p:sp>
      <p:sp>
        <p:nvSpPr>
          <p:cNvPr id="4" name="Text Placeholder 3">
            <a:extLst>
              <a:ext uri="{FF2B5EF4-FFF2-40B4-BE49-F238E27FC236}">
                <a16:creationId xmlns:a16="http://schemas.microsoft.com/office/drawing/2014/main" id="{70AA55E3-E06B-B71A-8407-6A77152709CA}"/>
              </a:ext>
            </a:extLst>
          </p:cNvPr>
          <p:cNvSpPr>
            <a:spLocks noGrp="1"/>
          </p:cNvSpPr>
          <p:nvPr>
            <p:ph type="body" idx="1"/>
          </p:nvPr>
        </p:nvSpPr>
        <p:spPr>
          <a:xfrm>
            <a:off x="744719" y="2014519"/>
            <a:ext cx="2821885" cy="365891"/>
          </a:xfrm>
        </p:spPr>
        <p:txBody>
          <a:bodyPr/>
          <a:lstStyle/>
          <a:p>
            <a:r>
              <a:rPr lang="en-IN" dirty="0"/>
              <a:t>Encryption Code </a:t>
            </a:r>
            <a:r>
              <a:rPr lang="en-IN" b="1" dirty="0"/>
              <a:t>:</a:t>
            </a:r>
          </a:p>
        </p:txBody>
      </p:sp>
      <p:pic>
        <p:nvPicPr>
          <p:cNvPr id="5" name="Content Placeholder 4">
            <a:extLst>
              <a:ext uri="{FF2B5EF4-FFF2-40B4-BE49-F238E27FC236}">
                <a16:creationId xmlns:a16="http://schemas.microsoft.com/office/drawing/2014/main" id="{2659F37C-0AA2-6A33-8ABD-98BA92849CDF}"/>
              </a:ext>
            </a:extLst>
          </p:cNvPr>
          <p:cNvPicPr>
            <a:picLocks noGrp="1" noChangeAspect="1"/>
          </p:cNvPicPr>
          <p:nvPr>
            <p:ph sz="half" idx="2"/>
          </p:nvPr>
        </p:nvPicPr>
        <p:blipFill>
          <a:blip r:embed="rId2"/>
          <a:stretch>
            <a:fillRect/>
          </a:stretch>
        </p:blipFill>
        <p:spPr>
          <a:xfrm>
            <a:off x="744719" y="2380410"/>
            <a:ext cx="3871652" cy="4220489"/>
          </a:xfrm>
        </p:spPr>
      </p:pic>
      <p:sp>
        <p:nvSpPr>
          <p:cNvPr id="6" name="Text Placeholder 5">
            <a:extLst>
              <a:ext uri="{FF2B5EF4-FFF2-40B4-BE49-F238E27FC236}">
                <a16:creationId xmlns:a16="http://schemas.microsoft.com/office/drawing/2014/main" id="{8D1DB8B0-D5F9-A443-D897-F07C169FE399}"/>
              </a:ext>
            </a:extLst>
          </p:cNvPr>
          <p:cNvSpPr>
            <a:spLocks noGrp="1"/>
          </p:cNvSpPr>
          <p:nvPr>
            <p:ph type="body" sz="quarter" idx="3"/>
          </p:nvPr>
        </p:nvSpPr>
        <p:spPr>
          <a:xfrm>
            <a:off x="5120280" y="1935799"/>
            <a:ext cx="4874259" cy="523330"/>
          </a:xfrm>
        </p:spPr>
        <p:txBody>
          <a:bodyPr/>
          <a:lstStyle/>
          <a:p>
            <a:r>
              <a:rPr lang="en-IN" dirty="0"/>
              <a:t>Encryption Output :</a:t>
            </a:r>
          </a:p>
        </p:txBody>
      </p:sp>
      <p:sp>
        <p:nvSpPr>
          <p:cNvPr id="8" name="Content Placeholder 7">
            <a:extLst>
              <a:ext uri="{FF2B5EF4-FFF2-40B4-BE49-F238E27FC236}">
                <a16:creationId xmlns:a16="http://schemas.microsoft.com/office/drawing/2014/main" id="{0C69E845-9778-4B84-8943-55E2DD240DB5}"/>
              </a:ext>
            </a:extLst>
          </p:cNvPr>
          <p:cNvSpPr>
            <a:spLocks noGrp="1"/>
          </p:cNvSpPr>
          <p:nvPr>
            <p:ph sz="quarter" idx="4"/>
          </p:nvPr>
        </p:nvSpPr>
        <p:spPr/>
        <p:txBody>
          <a:bodyPr/>
          <a:lstStyle/>
          <a:p>
            <a:endParaRPr lang="en-IN"/>
          </a:p>
        </p:txBody>
      </p:sp>
      <p:pic>
        <p:nvPicPr>
          <p:cNvPr id="7" name="Picture 6">
            <a:extLst>
              <a:ext uri="{FF2B5EF4-FFF2-40B4-BE49-F238E27FC236}">
                <a16:creationId xmlns:a16="http://schemas.microsoft.com/office/drawing/2014/main" id="{4491BD13-A193-BF68-85A5-96D574D6D789}"/>
              </a:ext>
            </a:extLst>
          </p:cNvPr>
          <p:cNvPicPr>
            <a:picLocks noChangeAspect="1"/>
          </p:cNvPicPr>
          <p:nvPr/>
        </p:nvPicPr>
        <p:blipFill>
          <a:blip r:embed="rId3"/>
          <a:stretch>
            <a:fillRect/>
          </a:stretch>
        </p:blipFill>
        <p:spPr>
          <a:xfrm>
            <a:off x="5120280" y="2380410"/>
            <a:ext cx="6560804" cy="3690452"/>
          </a:xfrm>
          <a:prstGeom prst="rect">
            <a:avLst/>
          </a:prstGeom>
        </p:spPr>
      </p:pic>
    </p:spTree>
    <p:extLst>
      <p:ext uri="{BB962C8B-B14F-4D97-AF65-F5344CB8AC3E}">
        <p14:creationId xmlns:p14="http://schemas.microsoft.com/office/powerpoint/2010/main" val="350098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C1FD6-7C5C-4D1E-79BB-DE99FC539A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9E6CF-18BB-6E0E-1F57-C8E1AFC4AD8B}"/>
              </a:ext>
            </a:extLst>
          </p:cNvPr>
          <p:cNvSpPr>
            <a:spLocks noGrp="1"/>
          </p:cNvSpPr>
          <p:nvPr>
            <p:ph type="title"/>
          </p:nvPr>
        </p:nvSpPr>
        <p:spPr>
          <a:xfrm>
            <a:off x="581192" y="352667"/>
            <a:ext cx="11029616" cy="988332"/>
          </a:xfrm>
        </p:spPr>
        <p:txBody>
          <a:bodyPr>
            <a:normAutofit/>
          </a:bodyPr>
          <a:lstStyle/>
          <a:p>
            <a:r>
              <a:rPr lang="en-IN" sz="3200" dirty="0">
                <a:solidFill>
                  <a:schemeClr val="accent1"/>
                </a:solidFill>
              </a:rPr>
              <a:t>Results</a:t>
            </a:r>
          </a:p>
        </p:txBody>
      </p:sp>
      <p:sp>
        <p:nvSpPr>
          <p:cNvPr id="4" name="Text Placeholder 3">
            <a:extLst>
              <a:ext uri="{FF2B5EF4-FFF2-40B4-BE49-F238E27FC236}">
                <a16:creationId xmlns:a16="http://schemas.microsoft.com/office/drawing/2014/main" id="{9E27135D-9E13-4866-94CE-4252BC9B0107}"/>
              </a:ext>
            </a:extLst>
          </p:cNvPr>
          <p:cNvSpPr>
            <a:spLocks noGrp="1"/>
          </p:cNvSpPr>
          <p:nvPr>
            <p:ph type="body" idx="1"/>
          </p:nvPr>
        </p:nvSpPr>
        <p:spPr>
          <a:xfrm>
            <a:off x="744719" y="1970689"/>
            <a:ext cx="2821885" cy="365891"/>
          </a:xfrm>
        </p:spPr>
        <p:txBody>
          <a:bodyPr/>
          <a:lstStyle/>
          <a:p>
            <a:r>
              <a:rPr lang="en-IN" dirty="0"/>
              <a:t>Decryption Code :</a:t>
            </a:r>
          </a:p>
        </p:txBody>
      </p:sp>
      <p:pic>
        <p:nvPicPr>
          <p:cNvPr id="5" name="Content Placeholder 4">
            <a:extLst>
              <a:ext uri="{FF2B5EF4-FFF2-40B4-BE49-F238E27FC236}">
                <a16:creationId xmlns:a16="http://schemas.microsoft.com/office/drawing/2014/main" id="{94D67F7E-757E-93CF-C6ED-240E7213FCC1}"/>
              </a:ext>
            </a:extLst>
          </p:cNvPr>
          <p:cNvPicPr>
            <a:picLocks noGrp="1" noChangeAspect="1"/>
          </p:cNvPicPr>
          <p:nvPr>
            <p:ph sz="half" idx="2"/>
          </p:nvPr>
        </p:nvPicPr>
        <p:blipFill>
          <a:blip r:embed="rId2"/>
          <a:srcRect/>
          <a:stretch/>
        </p:blipFill>
        <p:spPr>
          <a:xfrm>
            <a:off x="744719" y="2380410"/>
            <a:ext cx="3871652" cy="4220489"/>
          </a:xfrm>
        </p:spPr>
      </p:pic>
      <p:sp>
        <p:nvSpPr>
          <p:cNvPr id="6" name="Text Placeholder 5">
            <a:extLst>
              <a:ext uri="{FF2B5EF4-FFF2-40B4-BE49-F238E27FC236}">
                <a16:creationId xmlns:a16="http://schemas.microsoft.com/office/drawing/2014/main" id="{B5A27FEB-B15B-58BC-D5C2-6D4A23559251}"/>
              </a:ext>
            </a:extLst>
          </p:cNvPr>
          <p:cNvSpPr>
            <a:spLocks noGrp="1"/>
          </p:cNvSpPr>
          <p:nvPr>
            <p:ph type="body" sz="quarter" idx="3"/>
          </p:nvPr>
        </p:nvSpPr>
        <p:spPr>
          <a:xfrm>
            <a:off x="4945457" y="1857080"/>
            <a:ext cx="4874259" cy="523330"/>
          </a:xfrm>
        </p:spPr>
        <p:txBody>
          <a:bodyPr/>
          <a:lstStyle/>
          <a:p>
            <a:r>
              <a:rPr lang="en-IN" dirty="0"/>
              <a:t>Decryption Output :</a:t>
            </a:r>
          </a:p>
        </p:txBody>
      </p:sp>
      <p:sp>
        <p:nvSpPr>
          <p:cNvPr id="8" name="Content Placeholder 7">
            <a:extLst>
              <a:ext uri="{FF2B5EF4-FFF2-40B4-BE49-F238E27FC236}">
                <a16:creationId xmlns:a16="http://schemas.microsoft.com/office/drawing/2014/main" id="{D8839569-D6AF-6E82-C80C-3C9BD6B2569F}"/>
              </a:ext>
            </a:extLst>
          </p:cNvPr>
          <p:cNvSpPr>
            <a:spLocks noGrp="1"/>
          </p:cNvSpPr>
          <p:nvPr>
            <p:ph sz="quarter" idx="4"/>
          </p:nvPr>
        </p:nvSpPr>
        <p:spPr/>
        <p:txBody>
          <a:bodyPr/>
          <a:lstStyle/>
          <a:p>
            <a:endParaRPr lang="en-IN"/>
          </a:p>
        </p:txBody>
      </p:sp>
      <p:pic>
        <p:nvPicPr>
          <p:cNvPr id="7" name="Picture 6">
            <a:extLst>
              <a:ext uri="{FF2B5EF4-FFF2-40B4-BE49-F238E27FC236}">
                <a16:creationId xmlns:a16="http://schemas.microsoft.com/office/drawing/2014/main" id="{2A3348A4-D3D6-47C7-51CF-623ABD8C2CDD}"/>
              </a:ext>
            </a:extLst>
          </p:cNvPr>
          <p:cNvPicPr>
            <a:picLocks noChangeAspect="1"/>
          </p:cNvPicPr>
          <p:nvPr/>
        </p:nvPicPr>
        <p:blipFill>
          <a:blip r:embed="rId3"/>
          <a:srcRect/>
          <a:stretch/>
        </p:blipFill>
        <p:spPr>
          <a:xfrm>
            <a:off x="5050005" y="2380410"/>
            <a:ext cx="6560803" cy="3690452"/>
          </a:xfrm>
          <a:prstGeom prst="rect">
            <a:avLst/>
          </a:prstGeom>
        </p:spPr>
      </p:pic>
    </p:spTree>
    <p:extLst>
      <p:ext uri="{BB962C8B-B14F-4D97-AF65-F5344CB8AC3E}">
        <p14:creationId xmlns:p14="http://schemas.microsoft.com/office/powerpoint/2010/main" val="357211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32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800" dirty="0"/>
              <a:t>This project successfully demonstrates secure data hiding in images using steganography. </a:t>
            </a:r>
          </a:p>
          <a:p>
            <a:r>
              <a:rPr lang="en-US" sz="2800" dirty="0"/>
              <a:t>It ensures that sensitive information is concealed and protected during transmission, mitigating risks of data breaches.</a:t>
            </a:r>
          </a:p>
          <a:p>
            <a:r>
              <a:rPr lang="en-US" sz="2800" dirty="0"/>
              <a:t>The implementation showcases the practicality and efficiency of steganography, making it suitable for real-world applications in secure communication and data protection</a:t>
            </a:r>
            <a:r>
              <a:rPr lang="en-US" sz="3200" dirty="0"/>
              <a:t>.</a:t>
            </a:r>
            <a:endParaRPr lang="en-IN" sz="32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128</TotalTime>
  <Words>401</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Pratik Pawar</cp:lastModifiedBy>
  <cp:revision>33</cp:revision>
  <dcterms:created xsi:type="dcterms:W3CDTF">2021-05-26T16:50:10Z</dcterms:created>
  <dcterms:modified xsi:type="dcterms:W3CDTF">2025-02-19T12:32:22Z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