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431" autoAdjust="0"/>
  </p:normalViewPr>
  <p:slideViewPr>
    <p:cSldViewPr snapToGrid="0">
      <p:cViewPr varScale="1">
        <p:scale>
          <a:sx n="64" d="100"/>
          <a:sy n="64" d="100"/>
        </p:scale>
        <p:origin x="142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9EBDD-F65B-4328-A2D0-61CB1B2DC3A4}" type="datetimeFigureOut">
              <a:rPr lang="en-IN" smtClean="0"/>
              <a:t>08-05-2023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03035-D1C8-463F-B950-17B3B0DB6D8D}" type="slidenum">
              <a:rPr lang="en-IN" smtClean="0"/>
              <a:t>‹#›</a:t>
            </a:fld>
            <a:endParaRPr lang="en-IN"/>
          </a:p>
        </p:txBody>
      </p:sp>
    </p:spTree>
    <p:extLst>
      <p:ext uri="{BB962C8B-B14F-4D97-AF65-F5344CB8AC3E}">
        <p14:creationId xmlns:p14="http://schemas.microsoft.com/office/powerpoint/2010/main" val="413866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Hands-on Experience: The primary objective of this milestone is to provide hands-on experience in assembling the robot in different configurations. The members could appreciate the modularity of the robot and its flexibility in adapting to different tasks.</a:t>
            </a:r>
          </a:p>
          <a:p>
            <a:pPr algn="l">
              <a:buFont typeface="+mj-lt"/>
              <a:buAutoNum type="arabicPeriod"/>
            </a:pPr>
            <a:r>
              <a:rPr lang="en-US" b="0" i="0" dirty="0">
                <a:solidFill>
                  <a:srgbClr val="D1D5DB"/>
                </a:solidFill>
                <a:effectLst/>
                <a:latin typeface="Söhne"/>
              </a:rPr>
              <a:t>Appreciating Modularity: The modular design of the robot allows easy customization and reconfiguration to suit specific tasks. Through this milestone, the members will learn how to assemble the robot in various configurations and understand the importance of modularity.</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dirty="0"/>
              <a:t>Form of communication with the robot</a:t>
            </a:r>
            <a:r>
              <a:rPr lang="en-US" b="0" i="0" dirty="0">
                <a:solidFill>
                  <a:srgbClr val="D1D5DB"/>
                </a:solidFill>
                <a:effectLst/>
                <a:latin typeface="Söhne"/>
              </a:rPr>
              <a:t>: Another key objective of this training is to learn various forms of communication with the robot platform. The trainees will learn how to communicate with the robot using programming languages, sensors, actuators, and other tools.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D1D5DB"/>
                </a:solidFill>
                <a:effectLst/>
                <a:latin typeface="Söhne"/>
              </a:rPr>
              <a:t>4. </a:t>
            </a:r>
            <a:r>
              <a:rPr lang="en-US" dirty="0"/>
              <a:t>Understanding the architecture</a:t>
            </a:r>
            <a:r>
              <a:rPr lang="en-US" b="0" i="0" dirty="0">
                <a:solidFill>
                  <a:srgbClr val="D1D5DB"/>
                </a:solidFill>
                <a:effectLst/>
                <a:latin typeface="Söhne"/>
              </a:rPr>
              <a:t>: Members were able to understand the mechanical and electrical architecture and this further enabled the understanding on the working of the robot</a:t>
            </a:r>
          </a:p>
          <a:p>
            <a:pPr algn="l">
              <a:buFont typeface="+mj-lt"/>
              <a:buNone/>
            </a:pPr>
            <a:r>
              <a:rPr lang="en-US" b="0" i="0" dirty="0">
                <a:solidFill>
                  <a:srgbClr val="D1D5DB"/>
                </a:solidFill>
                <a:effectLst/>
                <a:latin typeface="Söhne"/>
              </a:rPr>
              <a:t>5. Collaboration and Teamwork: Finally, this </a:t>
            </a:r>
            <a:r>
              <a:rPr lang="en-US" b="0" i="0" dirty="0" err="1">
                <a:solidFill>
                  <a:srgbClr val="D1D5DB"/>
                </a:solidFill>
                <a:effectLst/>
                <a:latin typeface="Söhne"/>
              </a:rPr>
              <a:t>miletstone</a:t>
            </a:r>
            <a:r>
              <a:rPr lang="en-US" b="0" i="0" dirty="0">
                <a:solidFill>
                  <a:srgbClr val="D1D5DB"/>
                </a:solidFill>
                <a:effectLst/>
                <a:latin typeface="Söhne"/>
              </a:rPr>
              <a:t> fostered collaboration and teamwork among the participants. They will work in groups to assemble and turn on the robot, share knowledge and skills, and learn from each other.</a:t>
            </a:r>
          </a:p>
          <a:p>
            <a:endParaRPr lang="en-IN" dirty="0"/>
          </a:p>
        </p:txBody>
      </p:sp>
      <p:sp>
        <p:nvSpPr>
          <p:cNvPr id="4" name="Slide Number Placeholder 3"/>
          <p:cNvSpPr>
            <a:spLocks noGrp="1"/>
          </p:cNvSpPr>
          <p:nvPr>
            <p:ph type="sldNum" sz="quarter" idx="5"/>
          </p:nvPr>
        </p:nvSpPr>
        <p:spPr/>
        <p:txBody>
          <a:bodyPr/>
          <a:lstStyle/>
          <a:p>
            <a:fld id="{1B803035-D1C8-463F-B950-17B3B0DB6D8D}" type="slidenum">
              <a:rPr lang="en-IN" smtClean="0"/>
              <a:t>2</a:t>
            </a:fld>
            <a:endParaRPr lang="en-IN"/>
          </a:p>
        </p:txBody>
      </p:sp>
    </p:spTree>
    <p:extLst>
      <p:ext uri="{BB962C8B-B14F-4D97-AF65-F5344CB8AC3E}">
        <p14:creationId xmlns:p14="http://schemas.microsoft.com/office/powerpoint/2010/main" val="216652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1, Shared Vision: A successful robot assembly project requires a shared vision among team members. Each team member should have a clear understanding of the project objectives, timeline, and individual responsibilities.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2, Complete involvement in the assembly: While working, each member made sure that the other members are actively participating in the tasks. Each member was a part of each and every single tasks performed and tools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3, Sharing knowledge: Being from different backgrounds, the team was able to help each other with different domains enabling the swift transaction of knowledge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 </a:t>
            </a:r>
            <a:r>
              <a:rPr lang="en-US" b="0" i="0" dirty="0">
                <a:solidFill>
                  <a:srgbClr val="D1D5DB"/>
                </a:solidFill>
                <a:effectLst/>
                <a:latin typeface="Söhne"/>
              </a:rPr>
              <a:t>Division of Labor: Divide the project into manageable tasks and assign each task to team members according to their strengths and interests. This will increase efficiency and reduce the risk of errors or delays.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5, Problem Solving: When problems arise, the team should work together to find solutions. Brainstorming sessions and open discussions can help identify potential solutions, and team members should be willing to compromise and adjust their approach as necessary.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6, Celebrate Success: Finally, celebrate the team's success once the robot is assembled and functional. Recognize individual contributions and the team's collective effort, and take the time to reflect on lessons learned and areas for improvement.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1B803035-D1C8-463F-B950-17B3B0DB6D8D}" type="slidenum">
              <a:rPr lang="en-IN" smtClean="0"/>
              <a:t>3</a:t>
            </a:fld>
            <a:endParaRPr lang="en-IN"/>
          </a:p>
        </p:txBody>
      </p:sp>
    </p:spTree>
    <p:extLst>
      <p:ext uri="{BB962C8B-B14F-4D97-AF65-F5344CB8AC3E}">
        <p14:creationId xmlns:p14="http://schemas.microsoft.com/office/powerpoint/2010/main" val="286171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Define the Milestone Scope: Begin by defining the scope of the milestone and its objectives. Consider the overall learning outcomes and what knowledge and skills the milestone should impart to the learners.</a:t>
            </a:r>
          </a:p>
          <a:p>
            <a:pPr algn="l">
              <a:buFont typeface="+mj-lt"/>
              <a:buAutoNum type="arabicPeriod"/>
            </a:pPr>
            <a:r>
              <a:rPr lang="en-US" b="0" i="0" dirty="0">
                <a:solidFill>
                  <a:srgbClr val="D1D5DB"/>
                </a:solidFill>
                <a:effectLst/>
                <a:latin typeface="Söhne"/>
              </a:rPr>
              <a:t>Break the Milestone into Smaller Parts: Break the milestone into smaller, manageable parts. This will help learners build on their knowledge and skills gradually and in a structured way.</a:t>
            </a:r>
          </a:p>
          <a:p>
            <a:pPr algn="l">
              <a:buFont typeface="+mj-lt"/>
              <a:buAutoNum type="arabicPeriod"/>
            </a:pPr>
            <a:r>
              <a:rPr lang="en-US" b="0" i="0" dirty="0">
                <a:solidFill>
                  <a:srgbClr val="D1D5DB"/>
                </a:solidFill>
                <a:effectLst/>
                <a:latin typeface="Söhne"/>
              </a:rPr>
              <a:t>Incorporate Hands-on Learning: Incorporate hands-on learning opportunities into the milestone. This can include activities such as robot assembly, programming, and testing. Hands-on learning allows learners to apply their knowledge and skills in a real-world context.</a:t>
            </a:r>
          </a:p>
          <a:p>
            <a:pPr algn="l">
              <a:buFont typeface="+mj-lt"/>
              <a:buAutoNum type="arabicPeriod"/>
            </a:pPr>
            <a:r>
              <a:rPr lang="en-US" b="0" i="0" dirty="0">
                <a:solidFill>
                  <a:srgbClr val="D1D5DB"/>
                </a:solidFill>
                <a:effectLst/>
                <a:latin typeface="Söhne"/>
              </a:rPr>
              <a:t>Integrate Theory and Practice: Connect the theoretical concepts to practical applications. Use real-world examples and scenarios to help learners understand how the theoretical concepts are relevant to the milestone and to their future learning.</a:t>
            </a:r>
          </a:p>
          <a:p>
            <a:pPr algn="l">
              <a:buFont typeface="+mj-lt"/>
              <a:buAutoNum type="arabicPeriod"/>
            </a:pPr>
            <a:r>
              <a:rPr lang="en-US" b="0" i="0" dirty="0">
                <a:solidFill>
                  <a:srgbClr val="D1D5DB"/>
                </a:solidFill>
                <a:effectLst/>
                <a:latin typeface="Söhne"/>
              </a:rPr>
              <a:t>Encourage Collaboration: Encourage learners to work collaboratively on the milestone. This can foster a sense of community and support among learners and allow them to learn from each other's strengths and experiences.</a:t>
            </a:r>
          </a:p>
          <a:p>
            <a:pPr algn="l">
              <a:buFont typeface="+mj-lt"/>
              <a:buAutoNum type="arabicPeriod"/>
            </a:pPr>
            <a:r>
              <a:rPr lang="en-US" b="0" i="0" dirty="0">
                <a:solidFill>
                  <a:srgbClr val="D1D5DB"/>
                </a:solidFill>
                <a:effectLst/>
                <a:latin typeface="Söhne"/>
              </a:rPr>
              <a:t>Provide Feedback: Provide feedback to learners throughout the milestone. Feedback should be constructive, specific, and timely, and should help learners improve their performance and understanding.</a:t>
            </a:r>
          </a:p>
          <a:p>
            <a:pPr algn="l">
              <a:buFont typeface="+mj-lt"/>
              <a:buAutoNum type="arabicPeriod"/>
            </a:pPr>
            <a:r>
              <a:rPr lang="en-US" b="0" i="0" dirty="0">
                <a:solidFill>
                  <a:srgbClr val="D1D5DB"/>
                </a:solidFill>
                <a:effectLst/>
                <a:latin typeface="Söhne"/>
              </a:rPr>
              <a:t>Reflect on Learning: Encourage learners to reflect on their learning throughout the milestone. This can help them identify areas where they need additional support and where they have made progress. It can also help them set goals for their future learning.</a:t>
            </a:r>
          </a:p>
          <a:p>
            <a:endParaRPr lang="en-IN" dirty="0"/>
          </a:p>
        </p:txBody>
      </p:sp>
      <p:sp>
        <p:nvSpPr>
          <p:cNvPr id="4" name="Slide Number Placeholder 3"/>
          <p:cNvSpPr>
            <a:spLocks noGrp="1"/>
          </p:cNvSpPr>
          <p:nvPr>
            <p:ph type="sldNum" sz="quarter" idx="5"/>
          </p:nvPr>
        </p:nvSpPr>
        <p:spPr/>
        <p:txBody>
          <a:bodyPr/>
          <a:lstStyle/>
          <a:p>
            <a:fld id="{1B803035-D1C8-463F-B950-17B3B0DB6D8D}" type="slidenum">
              <a:rPr lang="en-IN" smtClean="0"/>
              <a:t>5</a:t>
            </a:fld>
            <a:endParaRPr lang="en-IN"/>
          </a:p>
        </p:txBody>
      </p:sp>
    </p:spTree>
    <p:extLst>
      <p:ext uri="{BB962C8B-B14F-4D97-AF65-F5344CB8AC3E}">
        <p14:creationId xmlns:p14="http://schemas.microsoft.com/office/powerpoint/2010/main" val="2803345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803035-D1C8-463F-B950-17B3B0DB6D8D}" type="slidenum">
              <a:rPr lang="en-IN" smtClean="0"/>
              <a:t>7</a:t>
            </a:fld>
            <a:endParaRPr lang="en-IN"/>
          </a:p>
        </p:txBody>
      </p:sp>
    </p:spTree>
    <p:extLst>
      <p:ext uri="{BB962C8B-B14F-4D97-AF65-F5344CB8AC3E}">
        <p14:creationId xmlns:p14="http://schemas.microsoft.com/office/powerpoint/2010/main" val="1379852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803035-D1C8-463F-B950-17B3B0DB6D8D}" type="slidenum">
              <a:rPr lang="en-IN" smtClean="0"/>
              <a:t>8</a:t>
            </a:fld>
            <a:endParaRPr lang="en-IN"/>
          </a:p>
        </p:txBody>
      </p:sp>
    </p:spTree>
    <p:extLst>
      <p:ext uri="{BB962C8B-B14F-4D97-AF65-F5344CB8AC3E}">
        <p14:creationId xmlns:p14="http://schemas.microsoft.com/office/powerpoint/2010/main" val="553273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803035-D1C8-463F-B950-17B3B0DB6D8D}" type="slidenum">
              <a:rPr lang="en-IN" smtClean="0"/>
              <a:t>10</a:t>
            </a:fld>
            <a:endParaRPr lang="en-IN"/>
          </a:p>
        </p:txBody>
      </p:sp>
    </p:spTree>
    <p:extLst>
      <p:ext uri="{BB962C8B-B14F-4D97-AF65-F5344CB8AC3E}">
        <p14:creationId xmlns:p14="http://schemas.microsoft.com/office/powerpoint/2010/main" val="1152279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803035-D1C8-463F-B950-17B3B0DB6D8D}" type="slidenum">
              <a:rPr lang="en-IN" smtClean="0"/>
              <a:t>11</a:t>
            </a:fld>
            <a:endParaRPr lang="en-IN"/>
          </a:p>
        </p:txBody>
      </p:sp>
    </p:spTree>
    <p:extLst>
      <p:ext uri="{BB962C8B-B14F-4D97-AF65-F5344CB8AC3E}">
        <p14:creationId xmlns:p14="http://schemas.microsoft.com/office/powerpoint/2010/main" val="610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1625-1F02-8B16-4071-35E342608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A7572C-1995-19F0-F1D4-8596D683F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4573C3-463B-060B-E56A-E3D60062C321}"/>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5" name="Footer Placeholder 4">
            <a:extLst>
              <a:ext uri="{FF2B5EF4-FFF2-40B4-BE49-F238E27FC236}">
                <a16:creationId xmlns:a16="http://schemas.microsoft.com/office/drawing/2014/main" id="{4CC483EC-6696-EF0D-6519-74F22B191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1DFFF-653A-ED7C-7CFD-DD7A1BC54E65}"/>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163964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690C-3F4C-BA03-1D84-5B8FB4EE0F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43C144-B629-0B20-9C75-48DDC7096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25C17-C288-3D91-51E8-162E2BC86648}"/>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5" name="Footer Placeholder 4">
            <a:extLst>
              <a:ext uri="{FF2B5EF4-FFF2-40B4-BE49-F238E27FC236}">
                <a16:creationId xmlns:a16="http://schemas.microsoft.com/office/drawing/2014/main" id="{4CACB40B-2B79-41B5-0B23-AD8879EE3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DDD9C-6AEF-9B0F-0062-514F86B061FB}"/>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168868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ECEDA-F61D-61BF-39AC-835C795FBE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6C25F9-2DBA-9A70-DE85-76128E56B4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FCD406-D636-D9B7-2FF2-80232143DAA4}"/>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5" name="Footer Placeholder 4">
            <a:extLst>
              <a:ext uri="{FF2B5EF4-FFF2-40B4-BE49-F238E27FC236}">
                <a16:creationId xmlns:a16="http://schemas.microsoft.com/office/drawing/2014/main" id="{2352BBB7-9E16-A1AF-8732-596324EEC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672A9F-CAC5-0EB3-175C-738413DBA6F7}"/>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349465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97FA-957A-1AEB-CC5F-FEF3D305BE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17E2C2-4ADD-9ACF-65FF-2B55487A7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630A7D-0B93-1789-0BF0-D281097E6D34}"/>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5" name="Footer Placeholder 4">
            <a:extLst>
              <a:ext uri="{FF2B5EF4-FFF2-40B4-BE49-F238E27FC236}">
                <a16:creationId xmlns:a16="http://schemas.microsoft.com/office/drawing/2014/main" id="{7F72ED8B-0BD6-5F82-C246-98DE5F6A7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D04D3-C87E-0732-B871-10AF6E7C1F04}"/>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205835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A94F-73BD-59F9-DA13-1715591B9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AF10F-9CDB-6A15-005C-B885EEA09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D16C8A-3053-CD2C-0CE0-7A94DE4062E3}"/>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5" name="Footer Placeholder 4">
            <a:extLst>
              <a:ext uri="{FF2B5EF4-FFF2-40B4-BE49-F238E27FC236}">
                <a16:creationId xmlns:a16="http://schemas.microsoft.com/office/drawing/2014/main" id="{112D3D18-864D-54BD-2F2B-5A134F03D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02BCA-BF2D-B7FB-8549-DEF389ECE08E}"/>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55960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4FAA-F5C0-0515-2CA8-FA76F6BBA8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71E258-9A2A-64BC-F0F1-1F5958B55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18EB47-E781-FC67-BA6E-03D01CF2D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7654F0-0FEB-6B62-7310-306173ADA1DD}"/>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6" name="Footer Placeholder 5">
            <a:extLst>
              <a:ext uri="{FF2B5EF4-FFF2-40B4-BE49-F238E27FC236}">
                <a16:creationId xmlns:a16="http://schemas.microsoft.com/office/drawing/2014/main" id="{C9DA8C5E-9E37-A7BE-410B-1B00CD3BAD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1790E-D258-FDAA-5C90-5FB4204925B7}"/>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189060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8DE1-9DD6-A31F-2709-F1865CFAC9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FC30D1-BCB8-BB83-A965-952C32F6F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2930D-9E9E-F6F8-EBF5-0955E3810F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236296-93FD-3AAC-622F-92EC96316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C5B85-F5AD-AFAC-1AD6-F93B1BC286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91A8FC-052A-CF24-2DC9-1A641A75A76C}"/>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8" name="Footer Placeholder 7">
            <a:extLst>
              <a:ext uri="{FF2B5EF4-FFF2-40B4-BE49-F238E27FC236}">
                <a16:creationId xmlns:a16="http://schemas.microsoft.com/office/drawing/2014/main" id="{82DA3E27-DFF5-2E5B-9699-98E8556428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EACAD7-5660-CF0A-8427-49A18E0EFFAC}"/>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301821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19DC-26F5-5A42-5205-85AD209C41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BE916D-678D-3A3D-F658-CA9CE44AC216}"/>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4" name="Footer Placeholder 3">
            <a:extLst>
              <a:ext uri="{FF2B5EF4-FFF2-40B4-BE49-F238E27FC236}">
                <a16:creationId xmlns:a16="http://schemas.microsoft.com/office/drawing/2014/main" id="{2A4A143F-0DA5-A15A-350A-648CDFFC42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F59278-F450-856C-028A-AB1564E9EE75}"/>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393684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E1754-0271-3DFC-9C72-3E15F28B86A7}"/>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3" name="Footer Placeholder 2">
            <a:extLst>
              <a:ext uri="{FF2B5EF4-FFF2-40B4-BE49-F238E27FC236}">
                <a16:creationId xmlns:a16="http://schemas.microsoft.com/office/drawing/2014/main" id="{7685B050-AD51-1680-8F39-1BB3D2650E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AABB10-16E4-55B7-5D1A-2C1632E44822}"/>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90298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9408-4D04-0010-A7B1-BC5F96841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B6BFFF-658C-3B2B-7CDE-43515006B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6F269E-F003-159F-BBD2-EF2CBC115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FADE0-5FDA-48D7-7C22-3B6754493CCC}"/>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6" name="Footer Placeholder 5">
            <a:extLst>
              <a:ext uri="{FF2B5EF4-FFF2-40B4-BE49-F238E27FC236}">
                <a16:creationId xmlns:a16="http://schemas.microsoft.com/office/drawing/2014/main" id="{A0A35E0B-69A4-57F6-1B75-81248D97F7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55048-4B28-8ED2-4FEB-2CF308813349}"/>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421393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657A-E34B-F46F-7448-143140A8A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267765-3861-A05C-9E27-9049C5C56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5DE5EE-8BF0-68FD-CB7C-4746BE1B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EB6DB6-57D8-7B5D-BC70-FD31DD4A7F52}"/>
              </a:ext>
            </a:extLst>
          </p:cNvPr>
          <p:cNvSpPr>
            <a:spLocks noGrp="1"/>
          </p:cNvSpPr>
          <p:nvPr>
            <p:ph type="dt" sz="half" idx="10"/>
          </p:nvPr>
        </p:nvSpPr>
        <p:spPr/>
        <p:txBody>
          <a:bodyPr/>
          <a:lstStyle/>
          <a:p>
            <a:fld id="{1C3B80B8-5A71-469B-856C-F3F3B33DE1D1}" type="datetimeFigureOut">
              <a:rPr lang="en-IN" smtClean="0"/>
              <a:t>08-05-2023</a:t>
            </a:fld>
            <a:endParaRPr lang="en-IN"/>
          </a:p>
        </p:txBody>
      </p:sp>
      <p:sp>
        <p:nvSpPr>
          <p:cNvPr id="6" name="Footer Placeholder 5">
            <a:extLst>
              <a:ext uri="{FF2B5EF4-FFF2-40B4-BE49-F238E27FC236}">
                <a16:creationId xmlns:a16="http://schemas.microsoft.com/office/drawing/2014/main" id="{C0111F67-6FE5-68B9-FD41-21773572D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AF4C77-C29B-0E1E-0C9D-A6EC3503D8D4}"/>
              </a:ext>
            </a:extLst>
          </p:cNvPr>
          <p:cNvSpPr>
            <a:spLocks noGrp="1"/>
          </p:cNvSpPr>
          <p:nvPr>
            <p:ph type="sldNum" sz="quarter" idx="12"/>
          </p:nvPr>
        </p:nvSpPr>
        <p:spPr/>
        <p:txBody>
          <a:bodyPr/>
          <a:lstStyle/>
          <a:p>
            <a:fld id="{31F69807-0C65-46CD-8753-0689BE9DF3F1}" type="slidenum">
              <a:rPr lang="en-IN" smtClean="0"/>
              <a:t>‹#›</a:t>
            </a:fld>
            <a:endParaRPr lang="en-IN"/>
          </a:p>
        </p:txBody>
      </p:sp>
    </p:spTree>
    <p:extLst>
      <p:ext uri="{BB962C8B-B14F-4D97-AF65-F5344CB8AC3E}">
        <p14:creationId xmlns:p14="http://schemas.microsoft.com/office/powerpoint/2010/main" val="155904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415408-AF70-CEED-4329-E83390ACA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250242-7A5C-7504-4348-DEBA6907F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317AA-D174-6C1A-B4D0-AD94C5661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B80B8-5A71-469B-856C-F3F3B33DE1D1}" type="datetimeFigureOut">
              <a:rPr lang="en-IN" smtClean="0"/>
              <a:t>08-05-2023</a:t>
            </a:fld>
            <a:endParaRPr lang="en-IN"/>
          </a:p>
        </p:txBody>
      </p:sp>
      <p:sp>
        <p:nvSpPr>
          <p:cNvPr id="5" name="Footer Placeholder 4">
            <a:extLst>
              <a:ext uri="{FF2B5EF4-FFF2-40B4-BE49-F238E27FC236}">
                <a16:creationId xmlns:a16="http://schemas.microsoft.com/office/drawing/2014/main" id="{29E308A9-36B3-5BCF-EFFE-6B21EC236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64C1C6-513B-87D3-5CA5-A071A5C26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69807-0C65-46CD-8753-0689BE9DF3F1}" type="slidenum">
              <a:rPr lang="en-IN" smtClean="0"/>
              <a:t>‹#›</a:t>
            </a:fld>
            <a:endParaRPr lang="en-IN"/>
          </a:p>
        </p:txBody>
      </p:sp>
    </p:spTree>
    <p:extLst>
      <p:ext uri="{BB962C8B-B14F-4D97-AF65-F5344CB8AC3E}">
        <p14:creationId xmlns:p14="http://schemas.microsoft.com/office/powerpoint/2010/main" val="3252434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A5DE7969-2DD9-BA6F-CEA8-C2C761D4CD1D}"/>
              </a:ext>
            </a:extLst>
          </p:cNvPr>
          <p:cNvSpPr/>
          <p:nvPr/>
        </p:nvSpPr>
        <p:spPr>
          <a:xfrm>
            <a:off x="7729087" y="-830180"/>
            <a:ext cx="5242559" cy="5416005"/>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FD7F3D7-2006-0512-3301-E80865CB6144}"/>
              </a:ext>
            </a:extLst>
          </p:cNvPr>
          <p:cNvSpPr>
            <a:spLocks noGrp="1"/>
          </p:cNvSpPr>
          <p:nvPr>
            <p:ph type="ctrTitle"/>
          </p:nvPr>
        </p:nvSpPr>
        <p:spPr>
          <a:xfrm>
            <a:off x="-1960099" y="540945"/>
            <a:ext cx="9144000" cy="2387600"/>
          </a:xfrm>
        </p:spPr>
        <p:txBody>
          <a:bodyPr/>
          <a:lstStyle/>
          <a:p>
            <a:r>
              <a:rPr lang="en-US" dirty="0">
                <a:latin typeface="Arial" panose="020B0604020202020204" pitchFamily="34" charset="0"/>
                <a:cs typeface="Arial" panose="020B0604020202020204" pitchFamily="34" charset="0"/>
              </a:rPr>
              <a:t>Milestone-1</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DC407E-915D-31E1-A423-14D27E54699B}"/>
              </a:ext>
            </a:extLst>
          </p:cNvPr>
          <p:cNvSpPr>
            <a:spLocks noGrp="1"/>
          </p:cNvSpPr>
          <p:nvPr>
            <p:ph type="subTitle" idx="1"/>
          </p:nvPr>
        </p:nvSpPr>
        <p:spPr>
          <a:xfrm>
            <a:off x="3044891" y="4959812"/>
            <a:ext cx="1536441" cy="1655762"/>
          </a:xfrm>
        </p:spPr>
        <p:txBody>
          <a:bodyPr/>
          <a:lstStyle/>
          <a:p>
            <a:r>
              <a:rPr lang="en-US" dirty="0">
                <a:latin typeface="Arial" panose="020B0604020202020204" pitchFamily="34" charset="0"/>
                <a:cs typeface="Arial" panose="020B0604020202020204" pitchFamily="34" charset="0"/>
              </a:rPr>
              <a:t>TEAM 3</a:t>
            </a:r>
          </a:p>
          <a:p>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80BAFF2-D9C2-EFD5-8BDF-30CC28A14AF0}"/>
              </a:ext>
            </a:extLst>
          </p:cNvPr>
          <p:cNvSpPr txBox="1"/>
          <p:nvPr/>
        </p:nvSpPr>
        <p:spPr>
          <a:xfrm>
            <a:off x="4814596" y="4861248"/>
            <a:ext cx="4801314" cy="1754326"/>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Dsouza, Arnold [adsouz2s]	</a:t>
            </a:r>
          </a:p>
          <a:p>
            <a:pPr marL="285750" indent="-285750">
              <a:buFont typeface="Arial" panose="020B0604020202020204" pitchFamily="34" charset="0"/>
              <a:buChar char="•"/>
            </a:pPr>
            <a:r>
              <a:rPr lang="en-IN" dirty="0" err="1">
                <a:latin typeface="Arial" panose="020B0604020202020204" pitchFamily="34" charset="0"/>
                <a:cs typeface="Arial" panose="020B0604020202020204" pitchFamily="34" charset="0"/>
              </a:rPr>
              <a:t>Dhakal</a:t>
            </a:r>
            <a:r>
              <a:rPr lang="en-IN" dirty="0">
                <a:latin typeface="Arial" panose="020B0604020202020204" pitchFamily="34" charset="0"/>
                <a:cs typeface="Arial" panose="020B0604020202020204" pitchFamily="34" charset="0"/>
              </a:rPr>
              <a:t>, Rasna [rdhaka2s]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Victor, Vicky Prince [vvicto2s]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Narayan, Pallavi </a:t>
            </a:r>
            <a:r>
              <a:rPr lang="en-IN" dirty="0" err="1">
                <a:latin typeface="Arial" panose="020B0604020202020204" pitchFamily="34" charset="0"/>
                <a:cs typeface="Arial" panose="020B0604020202020204" pitchFamily="34" charset="0"/>
              </a:rPr>
              <a:t>Aithal</a:t>
            </a:r>
            <a:r>
              <a:rPr lang="en-IN" dirty="0">
                <a:latin typeface="Arial" panose="020B0604020202020204" pitchFamily="34" charset="0"/>
                <a:cs typeface="Arial" panose="020B0604020202020204" pitchFamily="34" charset="0"/>
              </a:rPr>
              <a:t> [pnaray2s]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Adhikari, Pratik [padhik2s]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George, Salvin [sgeorg2s]</a:t>
            </a:r>
          </a:p>
        </p:txBody>
      </p:sp>
      <p:sp>
        <p:nvSpPr>
          <p:cNvPr id="17" name="Rectangle: Rounded Corners 16">
            <a:extLst>
              <a:ext uri="{FF2B5EF4-FFF2-40B4-BE49-F238E27FC236}">
                <a16:creationId xmlns:a16="http://schemas.microsoft.com/office/drawing/2014/main" id="{4D6158D7-4E32-A6B5-3D00-AA57F5BCC03F}"/>
              </a:ext>
            </a:extLst>
          </p:cNvPr>
          <p:cNvSpPr/>
          <p:nvPr/>
        </p:nvSpPr>
        <p:spPr>
          <a:xfrm>
            <a:off x="7835767" y="-921620"/>
            <a:ext cx="5242559" cy="541600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a:extLst>
              <a:ext uri="{FF2B5EF4-FFF2-40B4-BE49-F238E27FC236}">
                <a16:creationId xmlns:a16="http://schemas.microsoft.com/office/drawing/2014/main" id="{A08A3463-3635-5786-89E4-91726B45CD29}"/>
              </a:ext>
            </a:extLst>
          </p:cNvPr>
          <p:cNvSpPr txBox="1">
            <a:spLocks/>
          </p:cNvSpPr>
          <p:nvPr/>
        </p:nvSpPr>
        <p:spPr>
          <a:xfrm>
            <a:off x="4797409" y="802952"/>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dirty="0">
                <a:latin typeface="Arial Black" panose="020B0A04020102020204" pitchFamily="34" charset="0"/>
              </a:rPr>
              <a:t>AMR</a:t>
            </a:r>
            <a:endParaRPr lang="en-IN" b="1" dirty="0">
              <a:latin typeface="Arial Black" panose="020B0A04020102020204" pitchFamily="34" charset="0"/>
            </a:endParaRPr>
          </a:p>
        </p:txBody>
      </p:sp>
      <p:sp>
        <p:nvSpPr>
          <p:cNvPr id="19" name="Rectangle 18">
            <a:extLst>
              <a:ext uri="{FF2B5EF4-FFF2-40B4-BE49-F238E27FC236}">
                <a16:creationId xmlns:a16="http://schemas.microsoft.com/office/drawing/2014/main" id="{673D3782-12AF-21CD-AC58-66DBBD8D553F}"/>
              </a:ext>
            </a:extLst>
          </p:cNvPr>
          <p:cNvSpPr/>
          <p:nvPr/>
        </p:nvSpPr>
        <p:spPr>
          <a:xfrm>
            <a:off x="4627984" y="4882814"/>
            <a:ext cx="55984" cy="165576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28B7863-7E26-2C72-2082-264DF454D4FD}"/>
              </a:ext>
            </a:extLst>
          </p:cNvPr>
          <p:cNvSpPr txBox="1"/>
          <p:nvPr/>
        </p:nvSpPr>
        <p:spPr>
          <a:xfrm>
            <a:off x="533073" y="2798906"/>
            <a:ext cx="8490611" cy="1200329"/>
          </a:xfrm>
          <a:prstGeom prst="rect">
            <a:avLst/>
          </a:prstGeom>
          <a:noFill/>
        </p:spPr>
        <p:txBody>
          <a:bodyPr wrap="square" rtlCol="0">
            <a:spAutoFit/>
          </a:bodyPr>
          <a:lstStyle/>
          <a:p>
            <a:r>
              <a:rPr lang="en-IN" sz="3600" i="0" dirty="0">
                <a:effectLst/>
                <a:latin typeface="Arial" panose="020B0604020202020204" pitchFamily="34" charset="0"/>
                <a:cs typeface="Arial" panose="020B0604020202020204" pitchFamily="34" charset="0"/>
              </a:rPr>
              <a:t>Assembling the </a:t>
            </a:r>
            <a:r>
              <a:rPr lang="en-IN" sz="3600" i="0" dirty="0" err="1">
                <a:effectLst/>
                <a:latin typeface="Arial" panose="020B0604020202020204" pitchFamily="34" charset="0"/>
                <a:cs typeface="Arial" panose="020B0604020202020204" pitchFamily="34" charset="0"/>
              </a:rPr>
              <a:t>Robile</a:t>
            </a:r>
            <a:r>
              <a:rPr lang="en-IN" sz="3600" i="0" dirty="0">
                <a:effectLst/>
                <a:latin typeface="Arial" panose="020B0604020202020204" pitchFamily="34" charset="0"/>
                <a:cs typeface="Arial" panose="020B0604020202020204" pitchFamily="34" charset="0"/>
              </a:rPr>
              <a:t> platform</a:t>
            </a:r>
          </a:p>
          <a:p>
            <a:endParaRPr lang="en-IN" sz="3600" dirty="0">
              <a:latin typeface="Arial" panose="020B0604020202020204" pitchFamily="34" charset="0"/>
              <a:cs typeface="Arial" panose="020B0604020202020204" pitchFamily="34" charset="0"/>
            </a:endParaRPr>
          </a:p>
        </p:txBody>
      </p:sp>
      <p:pic>
        <p:nvPicPr>
          <p:cNvPr id="1025" name="DefaultOcx">
            <a:extLst>
              <a:ext uri="{FF2B5EF4-FFF2-40B4-BE49-F238E27FC236}">
                <a16:creationId xmlns:a16="http://schemas.microsoft.com/office/drawing/2014/main" id="{D6E77738-3958-751C-E5E5-21EAC8D56F6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053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1237-D3FB-E3B9-7B6B-8C33D1D510E9}"/>
              </a:ext>
            </a:extLst>
          </p:cNvPr>
          <p:cNvSpPr>
            <a:spLocks noGrp="1"/>
          </p:cNvSpPr>
          <p:nvPr>
            <p:ph type="title"/>
          </p:nvPr>
        </p:nvSpPr>
        <p:spPr>
          <a:xfrm>
            <a:off x="2691059" y="365125"/>
            <a:ext cx="10515600" cy="1325563"/>
          </a:xfrm>
        </p:spPr>
        <p:txBody>
          <a:bodyPr/>
          <a:lstStyle/>
          <a:p>
            <a:r>
              <a:rPr lang="en-US" dirty="0"/>
              <a:t>Obstacles</a:t>
            </a:r>
            <a:endParaRPr lang="en-IN" dirty="0"/>
          </a:p>
        </p:txBody>
      </p:sp>
      <p:sp>
        <p:nvSpPr>
          <p:cNvPr id="3" name="Content Placeholder 2">
            <a:extLst>
              <a:ext uri="{FF2B5EF4-FFF2-40B4-BE49-F238E27FC236}">
                <a16:creationId xmlns:a16="http://schemas.microsoft.com/office/drawing/2014/main" id="{8E2D9F8E-8EC1-AB27-191F-7154694403D3}"/>
              </a:ext>
            </a:extLst>
          </p:cNvPr>
          <p:cNvSpPr>
            <a:spLocks noGrp="1"/>
          </p:cNvSpPr>
          <p:nvPr>
            <p:ph idx="1"/>
          </p:nvPr>
        </p:nvSpPr>
        <p:spPr>
          <a:xfrm>
            <a:off x="2691059" y="1825625"/>
            <a:ext cx="8426120" cy="4351338"/>
          </a:xfrm>
        </p:spPr>
        <p:txBody>
          <a:bodyPr>
            <a:normAutofit/>
          </a:bodyPr>
          <a:lstStyle/>
          <a:p>
            <a:r>
              <a:rPr lang="en-US" dirty="0"/>
              <a:t>Issue in publishing the battery voltage due to the topic name mismatch.</a:t>
            </a:r>
          </a:p>
          <a:p>
            <a:endParaRPr lang="en-US" dirty="0"/>
          </a:p>
          <a:p>
            <a:r>
              <a:rPr lang="en-US" dirty="0"/>
              <a:t>Reading the laser scan data from the blackboard.</a:t>
            </a:r>
          </a:p>
          <a:p>
            <a:endParaRPr lang="en-US" dirty="0"/>
          </a:p>
          <a:p>
            <a:pPr lvl="1"/>
            <a:r>
              <a:rPr lang="en-US" sz="1400" dirty="0"/>
              <a:t>[collison_avoidance-1]   File "/opt/</a:t>
            </a:r>
            <a:r>
              <a:rPr lang="en-US" sz="1400" dirty="0" err="1"/>
              <a:t>ros</a:t>
            </a:r>
            <a:r>
              <a:rPr lang="en-US" sz="1400" dirty="0"/>
              <a:t>/foxy/lib/python3.8/site-packages/</a:t>
            </a:r>
            <a:r>
              <a:rPr lang="en-US" sz="1400" dirty="0" err="1"/>
              <a:t>py_trees</a:t>
            </a:r>
            <a:r>
              <a:rPr lang="en-US" sz="1400" dirty="0"/>
              <a:t>/blackboard.py", line 928, in _</a:t>
            </a:r>
            <a:r>
              <a:rPr lang="en-US" sz="1400" dirty="0" err="1"/>
              <a:t>getattr</a:t>
            </a:r>
            <a:r>
              <a:rPr lang="en-US" sz="1400" dirty="0"/>
              <a:t>_[collison_avoidance-1]     raise </a:t>
            </a:r>
            <a:r>
              <a:rPr lang="en-US" sz="1400" dirty="0" err="1"/>
              <a:t>KeyError</a:t>
            </a:r>
            <a:r>
              <a:rPr lang="en-US" sz="1400" dirty="0"/>
              <a:t>("client '{}' tried to access '{}' but it does not yet exist on the </a:t>
            </a:r>
            <a:r>
              <a:rPr lang="en-US" sz="1400" dirty="0" err="1"/>
              <a:t>blackboard".format</a:t>
            </a:r>
            <a:r>
              <a:rPr lang="en-US" sz="1400" dirty="0"/>
              <a:t>(self.name, </a:t>
            </a:r>
            <a:r>
              <a:rPr lang="en-US" sz="1400" dirty="0" err="1"/>
              <a:t>remapped_name</a:t>
            </a:r>
            <a:r>
              <a:rPr lang="en-US" sz="1400" dirty="0"/>
              <a:t>)) from e[collison_avoidance-1] </a:t>
            </a:r>
            <a:r>
              <a:rPr lang="en-US" sz="1400" dirty="0" err="1"/>
              <a:t>KeyError</a:t>
            </a:r>
            <a:r>
              <a:rPr lang="en-US" sz="1400" dirty="0"/>
              <a:t>: "client 'laser_scan_2bb' tried to access '/</a:t>
            </a:r>
            <a:r>
              <a:rPr lang="en-US" sz="1400" dirty="0" err="1"/>
              <a:t>laser_scan</a:t>
            </a:r>
            <a:r>
              <a:rPr lang="en-US" sz="1400" dirty="0"/>
              <a:t>' but it does not yet exist on the blackboard"[ERROR] [collison_avoidance-1]: process has died [</a:t>
            </a:r>
            <a:r>
              <a:rPr lang="en-US" sz="1400" dirty="0" err="1"/>
              <a:t>pid</a:t>
            </a:r>
            <a:r>
              <a:rPr lang="en-US" sz="1400" dirty="0"/>
              <a:t> 23780, exit code 1, </a:t>
            </a:r>
            <a:r>
              <a:rPr lang="en-US" sz="1400" dirty="0" err="1"/>
              <a:t>cmd</a:t>
            </a:r>
            <a:r>
              <a:rPr lang="en-US" sz="1400" dirty="0"/>
              <a:t> '/home/ubuntu/</a:t>
            </a:r>
            <a:r>
              <a:rPr lang="en-US" sz="1400" dirty="0" err="1"/>
              <a:t>colcon_ws_AMR</a:t>
            </a:r>
            <a:r>
              <a:rPr lang="en-US" sz="1400" dirty="0"/>
              <a:t>/install/</a:t>
            </a:r>
            <a:r>
              <a:rPr lang="en-US" sz="1400" dirty="0" err="1"/>
              <a:t>autonomous_map_navigate</a:t>
            </a:r>
            <a:r>
              <a:rPr lang="en-US" sz="1400" dirty="0"/>
              <a:t>/lib/</a:t>
            </a:r>
            <a:r>
              <a:rPr lang="en-US" sz="1400" dirty="0" err="1"/>
              <a:t>autonomous_map_navigate</a:t>
            </a:r>
            <a:r>
              <a:rPr lang="en-US" sz="1400" dirty="0"/>
              <a:t>/</a:t>
            </a:r>
            <a:r>
              <a:rPr lang="en-US" sz="1400" dirty="0" err="1"/>
              <a:t>collison_avoidance</a:t>
            </a:r>
            <a:r>
              <a:rPr lang="en-US" sz="1400" dirty="0"/>
              <a:t> --</a:t>
            </a:r>
            <a:r>
              <a:rPr lang="en-US" sz="1400" dirty="0" err="1"/>
              <a:t>ros-args</a:t>
            </a:r>
            <a:r>
              <a:rPr lang="en-US" sz="1400" dirty="0"/>
              <a:t>'].</a:t>
            </a:r>
          </a:p>
          <a:p>
            <a:endParaRPr lang="en-US" dirty="0"/>
          </a:p>
          <a:p>
            <a:endParaRPr lang="en-US" dirty="0"/>
          </a:p>
        </p:txBody>
      </p:sp>
      <p:pic>
        <p:nvPicPr>
          <p:cNvPr id="8" name="Graphic 7" descr="No sign with solid fill">
            <a:extLst>
              <a:ext uri="{FF2B5EF4-FFF2-40B4-BE49-F238E27FC236}">
                <a16:creationId xmlns:a16="http://schemas.microsoft.com/office/drawing/2014/main" id="{751836F8-FEC2-0C33-A51A-7A08ED3B9F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627" y="193561"/>
            <a:ext cx="1668689" cy="1668689"/>
          </a:xfrm>
          <a:prstGeom prst="rect">
            <a:avLst/>
          </a:prstGeom>
        </p:spPr>
      </p:pic>
    </p:spTree>
    <p:extLst>
      <p:ext uri="{BB962C8B-B14F-4D97-AF65-F5344CB8AC3E}">
        <p14:creationId xmlns:p14="http://schemas.microsoft.com/office/powerpoint/2010/main" val="24945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1237-D3FB-E3B9-7B6B-8C33D1D510E9}"/>
              </a:ext>
            </a:extLst>
          </p:cNvPr>
          <p:cNvSpPr>
            <a:spLocks noGrp="1"/>
          </p:cNvSpPr>
          <p:nvPr>
            <p:ph type="title"/>
          </p:nvPr>
        </p:nvSpPr>
        <p:spPr>
          <a:xfrm>
            <a:off x="2033337" y="365125"/>
            <a:ext cx="8373979" cy="2041191"/>
          </a:xfrm>
        </p:spPr>
        <p:txBody>
          <a:bodyPr/>
          <a:lstStyle/>
          <a:p>
            <a:br>
              <a:rPr lang="en-US" dirty="0"/>
            </a:br>
            <a:endParaRPr lang="en-IN" dirty="0"/>
          </a:p>
        </p:txBody>
      </p:sp>
      <p:pic>
        <p:nvPicPr>
          <p:cNvPr id="5" name="Picture 4">
            <a:extLst>
              <a:ext uri="{FF2B5EF4-FFF2-40B4-BE49-F238E27FC236}">
                <a16:creationId xmlns:a16="http://schemas.microsoft.com/office/drawing/2014/main" id="{3FA92544-D012-C6A9-8DE0-5BD35F6D5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28447"/>
          </a:xfrm>
          <a:prstGeom prst="rect">
            <a:avLst/>
          </a:prstGeom>
        </p:spPr>
      </p:pic>
      <p:sp>
        <p:nvSpPr>
          <p:cNvPr id="6" name="Rectangle 5">
            <a:extLst>
              <a:ext uri="{FF2B5EF4-FFF2-40B4-BE49-F238E27FC236}">
                <a16:creationId xmlns:a16="http://schemas.microsoft.com/office/drawing/2014/main" id="{4656C46A-E7D6-4A20-7359-D940269D6AB1}"/>
              </a:ext>
            </a:extLst>
          </p:cNvPr>
          <p:cNvSpPr/>
          <p:nvPr/>
        </p:nvSpPr>
        <p:spPr>
          <a:xfrm>
            <a:off x="2801815" y="2520153"/>
            <a:ext cx="4618893" cy="23915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dirty="0"/>
              <a:t>Thank You 🙂</a:t>
            </a:r>
          </a:p>
        </p:txBody>
      </p:sp>
    </p:spTree>
    <p:extLst>
      <p:ext uri="{BB962C8B-B14F-4D97-AF65-F5344CB8AC3E}">
        <p14:creationId xmlns:p14="http://schemas.microsoft.com/office/powerpoint/2010/main" val="107324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ACC0-E313-A770-DB92-4C8C4A1CD008}"/>
              </a:ext>
            </a:extLst>
          </p:cNvPr>
          <p:cNvSpPr>
            <a:spLocks noGrp="1"/>
          </p:cNvSpPr>
          <p:nvPr>
            <p:ph type="title"/>
          </p:nvPr>
        </p:nvSpPr>
        <p:spPr>
          <a:xfrm>
            <a:off x="2707108" y="466598"/>
            <a:ext cx="10515600" cy="1325563"/>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055C1D8-E700-0878-BF4C-93E088DFA9B8}"/>
              </a:ext>
            </a:extLst>
          </p:cNvPr>
          <p:cNvSpPr>
            <a:spLocks noGrp="1"/>
          </p:cNvSpPr>
          <p:nvPr>
            <p:ph idx="1"/>
          </p:nvPr>
        </p:nvSpPr>
        <p:spPr>
          <a:xfrm>
            <a:off x="2707108" y="2033337"/>
            <a:ext cx="10515600" cy="4351338"/>
          </a:xfrm>
        </p:spPr>
        <p:txBody>
          <a:bodyPr/>
          <a:lstStyle/>
          <a:p>
            <a:r>
              <a:rPr lang="en-US" dirty="0"/>
              <a:t>Hands-on Experience</a:t>
            </a:r>
          </a:p>
          <a:p>
            <a:r>
              <a:rPr lang="en-US" dirty="0"/>
              <a:t>Appreciating Modularity</a:t>
            </a:r>
          </a:p>
          <a:p>
            <a:r>
              <a:rPr lang="en-US" dirty="0"/>
              <a:t>Form of communication with the robot</a:t>
            </a:r>
          </a:p>
          <a:p>
            <a:r>
              <a:rPr lang="en-US" dirty="0"/>
              <a:t>Understanding the architecture</a:t>
            </a:r>
          </a:p>
          <a:p>
            <a:r>
              <a:rPr lang="en-US" dirty="0"/>
              <a:t>Collaboration and Teamwork</a:t>
            </a:r>
          </a:p>
          <a:p>
            <a:endParaRPr lang="en-US" dirty="0"/>
          </a:p>
          <a:p>
            <a:endParaRPr lang="en-IN" dirty="0"/>
          </a:p>
        </p:txBody>
      </p:sp>
      <p:pic>
        <p:nvPicPr>
          <p:cNvPr id="5" name="Graphic 4" descr="Target with solid fill">
            <a:extLst>
              <a:ext uri="{FF2B5EF4-FFF2-40B4-BE49-F238E27FC236}">
                <a16:creationId xmlns:a16="http://schemas.microsoft.com/office/drawing/2014/main" id="{7CA6CD24-840C-BCB0-D7C5-3330211FF1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168" y="225424"/>
            <a:ext cx="1807913" cy="1807913"/>
          </a:xfrm>
          <a:prstGeom prst="rect">
            <a:avLst/>
          </a:prstGeom>
        </p:spPr>
      </p:pic>
    </p:spTree>
    <p:extLst>
      <p:ext uri="{BB962C8B-B14F-4D97-AF65-F5344CB8AC3E}">
        <p14:creationId xmlns:p14="http://schemas.microsoft.com/office/powerpoint/2010/main" val="389459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1237-D3FB-E3B9-7B6B-8C33D1D510E9}"/>
              </a:ext>
            </a:extLst>
          </p:cNvPr>
          <p:cNvSpPr>
            <a:spLocks noGrp="1"/>
          </p:cNvSpPr>
          <p:nvPr>
            <p:ph type="title"/>
          </p:nvPr>
        </p:nvSpPr>
        <p:spPr>
          <a:xfrm>
            <a:off x="2691059" y="365125"/>
            <a:ext cx="10515600" cy="1325563"/>
          </a:xfrm>
        </p:spPr>
        <p:txBody>
          <a:bodyPr/>
          <a:lstStyle/>
          <a:p>
            <a:r>
              <a:rPr lang="en-US" dirty="0"/>
              <a:t>Working as a team</a:t>
            </a:r>
            <a:endParaRPr lang="en-IN" dirty="0"/>
          </a:p>
        </p:txBody>
      </p:sp>
      <p:sp>
        <p:nvSpPr>
          <p:cNvPr id="3" name="Content Placeholder 2">
            <a:extLst>
              <a:ext uri="{FF2B5EF4-FFF2-40B4-BE49-F238E27FC236}">
                <a16:creationId xmlns:a16="http://schemas.microsoft.com/office/drawing/2014/main" id="{8E2D9F8E-8EC1-AB27-191F-7154694403D3}"/>
              </a:ext>
            </a:extLst>
          </p:cNvPr>
          <p:cNvSpPr>
            <a:spLocks noGrp="1"/>
          </p:cNvSpPr>
          <p:nvPr>
            <p:ph idx="1"/>
          </p:nvPr>
        </p:nvSpPr>
        <p:spPr>
          <a:xfrm>
            <a:off x="2691059" y="1825625"/>
            <a:ext cx="10515600" cy="4351338"/>
          </a:xfrm>
        </p:spPr>
        <p:txBody>
          <a:bodyPr/>
          <a:lstStyle/>
          <a:p>
            <a:r>
              <a:rPr lang="en-US" dirty="0"/>
              <a:t>Shared vision</a:t>
            </a:r>
          </a:p>
          <a:p>
            <a:r>
              <a:rPr lang="en-US" dirty="0"/>
              <a:t>Complete involvement in the assembly</a:t>
            </a:r>
          </a:p>
          <a:p>
            <a:r>
              <a:rPr lang="en-US" dirty="0"/>
              <a:t>Sharing knowledge</a:t>
            </a:r>
            <a:endParaRPr lang="en-IN" dirty="0"/>
          </a:p>
          <a:p>
            <a:r>
              <a:rPr lang="en-IN" dirty="0"/>
              <a:t>Division of labour</a:t>
            </a:r>
          </a:p>
          <a:p>
            <a:r>
              <a:rPr lang="en-IN" dirty="0"/>
              <a:t>Problem solving</a:t>
            </a:r>
          </a:p>
          <a:p>
            <a:r>
              <a:rPr lang="en-IN" dirty="0"/>
              <a:t>Celebrate Success</a:t>
            </a:r>
            <a:endParaRPr lang="en-US" dirty="0"/>
          </a:p>
        </p:txBody>
      </p:sp>
      <p:pic>
        <p:nvPicPr>
          <p:cNvPr id="5" name="Graphic 4" descr="Cheers with solid fill">
            <a:extLst>
              <a:ext uri="{FF2B5EF4-FFF2-40B4-BE49-F238E27FC236}">
                <a16:creationId xmlns:a16="http://schemas.microsoft.com/office/drawing/2014/main" id="{9D4E85F3-A3DF-F802-55A0-F76B00E69D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410" y="423695"/>
            <a:ext cx="1678155" cy="1678155"/>
          </a:xfrm>
          <a:prstGeom prst="rect">
            <a:avLst/>
          </a:prstGeom>
        </p:spPr>
      </p:pic>
    </p:spTree>
    <p:extLst>
      <p:ext uri="{BB962C8B-B14F-4D97-AF65-F5344CB8AC3E}">
        <p14:creationId xmlns:p14="http://schemas.microsoft.com/office/powerpoint/2010/main" val="1932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3859-A122-8FB6-55EF-106BD4A73E32}"/>
              </a:ext>
            </a:extLst>
          </p:cNvPr>
          <p:cNvSpPr>
            <a:spLocks noGrp="1"/>
          </p:cNvSpPr>
          <p:nvPr>
            <p:ph type="title"/>
          </p:nvPr>
        </p:nvSpPr>
        <p:spPr>
          <a:xfrm>
            <a:off x="2762815" y="521535"/>
            <a:ext cx="9429185" cy="1325563"/>
          </a:xfrm>
        </p:spPr>
        <p:txBody>
          <a:bodyPr/>
          <a:lstStyle/>
          <a:p>
            <a:r>
              <a:rPr lang="en-US" dirty="0" err="1"/>
              <a:t>Robile</a:t>
            </a:r>
            <a:r>
              <a:rPr lang="en-US" dirty="0"/>
              <a:t> Assembly: Challenges and Solutions</a:t>
            </a:r>
            <a:endParaRPr lang="en-IN" dirty="0"/>
          </a:p>
        </p:txBody>
      </p:sp>
      <p:sp>
        <p:nvSpPr>
          <p:cNvPr id="3" name="Content Placeholder 2">
            <a:extLst>
              <a:ext uri="{FF2B5EF4-FFF2-40B4-BE49-F238E27FC236}">
                <a16:creationId xmlns:a16="http://schemas.microsoft.com/office/drawing/2014/main" id="{C45477C8-891C-3DAF-C537-D0EDA1571CB8}"/>
              </a:ext>
            </a:extLst>
          </p:cNvPr>
          <p:cNvSpPr>
            <a:spLocks noGrp="1"/>
          </p:cNvSpPr>
          <p:nvPr>
            <p:ph idx="1"/>
          </p:nvPr>
        </p:nvSpPr>
        <p:spPr>
          <a:xfrm>
            <a:off x="2762815" y="1945941"/>
            <a:ext cx="8353927" cy="4351338"/>
          </a:xfrm>
        </p:spPr>
        <p:txBody>
          <a:bodyPr/>
          <a:lstStyle/>
          <a:p>
            <a:r>
              <a:rPr lang="en-US" dirty="0"/>
              <a:t>Use of different tools : Productive discussion and Taking help while needed</a:t>
            </a:r>
          </a:p>
          <a:p>
            <a:r>
              <a:rPr lang="en-US" dirty="0"/>
              <a:t>Understanding the mechanical and electrical assembly: By referring to the video, documentation and instructions from the Teaching Assistant</a:t>
            </a:r>
          </a:p>
          <a:p>
            <a:endParaRPr lang="en-IN" dirty="0"/>
          </a:p>
        </p:txBody>
      </p:sp>
      <p:pic>
        <p:nvPicPr>
          <p:cNvPr id="5" name="Graphic 4" descr="Playbook with solid fill">
            <a:extLst>
              <a:ext uri="{FF2B5EF4-FFF2-40B4-BE49-F238E27FC236}">
                <a16:creationId xmlns:a16="http://schemas.microsoft.com/office/drawing/2014/main" id="{12129501-2CD3-58EF-BC65-40EDA943B2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9391" y="184651"/>
            <a:ext cx="1860717" cy="1860717"/>
          </a:xfrm>
          <a:prstGeom prst="rect">
            <a:avLst/>
          </a:prstGeom>
        </p:spPr>
      </p:pic>
    </p:spTree>
    <p:extLst>
      <p:ext uri="{BB962C8B-B14F-4D97-AF65-F5344CB8AC3E}">
        <p14:creationId xmlns:p14="http://schemas.microsoft.com/office/powerpoint/2010/main" val="297356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CEA2-AC08-5D3D-36BF-6233CD1CE840}"/>
              </a:ext>
            </a:extLst>
          </p:cNvPr>
          <p:cNvSpPr>
            <a:spLocks noGrp="1"/>
          </p:cNvSpPr>
          <p:nvPr>
            <p:ph type="title"/>
          </p:nvPr>
        </p:nvSpPr>
        <p:spPr>
          <a:xfrm>
            <a:off x="2715127" y="471313"/>
            <a:ext cx="10515600" cy="1325563"/>
          </a:xfrm>
        </p:spPr>
        <p:txBody>
          <a:bodyPr/>
          <a:lstStyle/>
          <a:p>
            <a:r>
              <a:rPr lang="en-US" dirty="0"/>
              <a:t>Overall Approach</a:t>
            </a:r>
            <a:endParaRPr lang="en-IN" dirty="0"/>
          </a:p>
        </p:txBody>
      </p:sp>
      <p:sp>
        <p:nvSpPr>
          <p:cNvPr id="3" name="Content Placeholder 2">
            <a:extLst>
              <a:ext uri="{FF2B5EF4-FFF2-40B4-BE49-F238E27FC236}">
                <a16:creationId xmlns:a16="http://schemas.microsoft.com/office/drawing/2014/main" id="{83C88C72-A8B3-C52A-B149-D0C285C7B6AF}"/>
              </a:ext>
            </a:extLst>
          </p:cNvPr>
          <p:cNvSpPr>
            <a:spLocks noGrp="1"/>
          </p:cNvSpPr>
          <p:nvPr>
            <p:ph idx="1"/>
          </p:nvPr>
        </p:nvSpPr>
        <p:spPr>
          <a:xfrm>
            <a:off x="2715127" y="1931813"/>
            <a:ext cx="10515600" cy="4351338"/>
          </a:xfrm>
        </p:spPr>
        <p:txBody>
          <a:bodyPr/>
          <a:lstStyle/>
          <a:p>
            <a:r>
              <a:rPr lang="en-US" dirty="0"/>
              <a:t>Define the milestone scope</a:t>
            </a:r>
          </a:p>
          <a:p>
            <a:r>
              <a:rPr lang="en-US" dirty="0"/>
              <a:t>Break the milestone into smaller parts</a:t>
            </a:r>
          </a:p>
          <a:p>
            <a:r>
              <a:rPr lang="en-US" dirty="0"/>
              <a:t>Incorporate hands-on learning</a:t>
            </a:r>
          </a:p>
          <a:p>
            <a:r>
              <a:rPr lang="en-US" dirty="0"/>
              <a:t>Integrate theory and practice</a:t>
            </a:r>
          </a:p>
          <a:p>
            <a:r>
              <a:rPr lang="en-US" dirty="0"/>
              <a:t>Encourage collaboration</a:t>
            </a:r>
          </a:p>
          <a:p>
            <a:r>
              <a:rPr lang="en-US" dirty="0"/>
              <a:t>Provide feedback</a:t>
            </a:r>
          </a:p>
          <a:p>
            <a:r>
              <a:rPr lang="en-US" dirty="0"/>
              <a:t>Reflect on learning</a:t>
            </a:r>
          </a:p>
        </p:txBody>
      </p:sp>
      <p:pic>
        <p:nvPicPr>
          <p:cNvPr id="5" name="Graphic 4" descr="Presentation with pie chart with solid fill">
            <a:extLst>
              <a:ext uri="{FF2B5EF4-FFF2-40B4-BE49-F238E27FC236}">
                <a16:creationId xmlns:a16="http://schemas.microsoft.com/office/drawing/2014/main" id="{7C0B84B4-38FB-D249-76F0-576E9CD60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016" y="471313"/>
            <a:ext cx="1718427" cy="1718427"/>
          </a:xfrm>
          <a:prstGeom prst="rect">
            <a:avLst/>
          </a:prstGeom>
        </p:spPr>
      </p:pic>
    </p:spTree>
    <p:extLst>
      <p:ext uri="{BB962C8B-B14F-4D97-AF65-F5344CB8AC3E}">
        <p14:creationId xmlns:p14="http://schemas.microsoft.com/office/powerpoint/2010/main" val="372298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A5DE7969-2DD9-BA6F-CEA8-C2C761D4CD1D}"/>
              </a:ext>
            </a:extLst>
          </p:cNvPr>
          <p:cNvSpPr/>
          <p:nvPr/>
        </p:nvSpPr>
        <p:spPr>
          <a:xfrm>
            <a:off x="7729087" y="-830180"/>
            <a:ext cx="5242559" cy="5416005"/>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FD7F3D7-2006-0512-3301-E80865CB6144}"/>
              </a:ext>
            </a:extLst>
          </p:cNvPr>
          <p:cNvSpPr>
            <a:spLocks noGrp="1"/>
          </p:cNvSpPr>
          <p:nvPr>
            <p:ph type="ctrTitle"/>
          </p:nvPr>
        </p:nvSpPr>
        <p:spPr>
          <a:xfrm>
            <a:off x="-1960099" y="540945"/>
            <a:ext cx="9144000" cy="2387600"/>
          </a:xfrm>
        </p:spPr>
        <p:txBody>
          <a:bodyPr/>
          <a:lstStyle/>
          <a:p>
            <a:r>
              <a:rPr lang="en-US" dirty="0">
                <a:latin typeface="Arial" panose="020B0604020202020204" pitchFamily="34" charset="0"/>
                <a:cs typeface="Arial" panose="020B0604020202020204" pitchFamily="34" charset="0"/>
              </a:rPr>
              <a:t>Milestone-2</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DC407E-915D-31E1-A423-14D27E54699B}"/>
              </a:ext>
            </a:extLst>
          </p:cNvPr>
          <p:cNvSpPr>
            <a:spLocks noGrp="1"/>
          </p:cNvSpPr>
          <p:nvPr>
            <p:ph type="subTitle" idx="1"/>
          </p:nvPr>
        </p:nvSpPr>
        <p:spPr>
          <a:xfrm>
            <a:off x="3044891" y="4959812"/>
            <a:ext cx="1536441" cy="1655762"/>
          </a:xfrm>
        </p:spPr>
        <p:txBody>
          <a:bodyPr/>
          <a:lstStyle/>
          <a:p>
            <a:r>
              <a:rPr lang="en-US" dirty="0">
                <a:latin typeface="Arial" panose="020B0604020202020204" pitchFamily="34" charset="0"/>
                <a:cs typeface="Arial" panose="020B0604020202020204" pitchFamily="34" charset="0"/>
              </a:rPr>
              <a:t>TEAM 3</a:t>
            </a:r>
          </a:p>
          <a:p>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80BAFF2-D9C2-EFD5-8BDF-30CC28A14AF0}"/>
              </a:ext>
            </a:extLst>
          </p:cNvPr>
          <p:cNvSpPr txBox="1"/>
          <p:nvPr/>
        </p:nvSpPr>
        <p:spPr>
          <a:xfrm>
            <a:off x="4814596" y="4861248"/>
            <a:ext cx="4801314" cy="1754326"/>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Dsouza, Arnold [adsouz2s]	</a:t>
            </a:r>
          </a:p>
          <a:p>
            <a:pPr marL="285750" indent="-285750">
              <a:buFont typeface="Arial" panose="020B0604020202020204" pitchFamily="34" charset="0"/>
              <a:buChar char="•"/>
            </a:pPr>
            <a:r>
              <a:rPr lang="en-IN" dirty="0" err="1">
                <a:latin typeface="Arial" panose="020B0604020202020204" pitchFamily="34" charset="0"/>
                <a:cs typeface="Arial" panose="020B0604020202020204" pitchFamily="34" charset="0"/>
              </a:rPr>
              <a:t>Dhakal</a:t>
            </a:r>
            <a:r>
              <a:rPr lang="en-IN" dirty="0">
                <a:latin typeface="Arial" panose="020B0604020202020204" pitchFamily="34" charset="0"/>
                <a:cs typeface="Arial" panose="020B0604020202020204" pitchFamily="34" charset="0"/>
              </a:rPr>
              <a:t>, Rasna [rdhaka2s]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Victor, Vicky Prince [vvicto2s]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Narayan, Pallavi </a:t>
            </a:r>
            <a:r>
              <a:rPr lang="en-IN" dirty="0" err="1">
                <a:latin typeface="Arial" panose="020B0604020202020204" pitchFamily="34" charset="0"/>
                <a:cs typeface="Arial" panose="020B0604020202020204" pitchFamily="34" charset="0"/>
              </a:rPr>
              <a:t>Aithal</a:t>
            </a:r>
            <a:r>
              <a:rPr lang="en-IN" dirty="0">
                <a:latin typeface="Arial" panose="020B0604020202020204" pitchFamily="34" charset="0"/>
                <a:cs typeface="Arial" panose="020B0604020202020204" pitchFamily="34" charset="0"/>
              </a:rPr>
              <a:t> [pnaray2s]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Adhikari, Pratik [padhik2s]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George, Salvin [sgeorg2s]</a:t>
            </a:r>
          </a:p>
        </p:txBody>
      </p:sp>
      <p:sp>
        <p:nvSpPr>
          <p:cNvPr id="17" name="Rectangle: Rounded Corners 16">
            <a:extLst>
              <a:ext uri="{FF2B5EF4-FFF2-40B4-BE49-F238E27FC236}">
                <a16:creationId xmlns:a16="http://schemas.microsoft.com/office/drawing/2014/main" id="{4D6158D7-4E32-A6B5-3D00-AA57F5BCC03F}"/>
              </a:ext>
            </a:extLst>
          </p:cNvPr>
          <p:cNvSpPr/>
          <p:nvPr/>
        </p:nvSpPr>
        <p:spPr>
          <a:xfrm>
            <a:off x="7835767" y="-921620"/>
            <a:ext cx="5242559" cy="541600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a:extLst>
              <a:ext uri="{FF2B5EF4-FFF2-40B4-BE49-F238E27FC236}">
                <a16:creationId xmlns:a16="http://schemas.microsoft.com/office/drawing/2014/main" id="{A08A3463-3635-5786-89E4-91726B45CD29}"/>
              </a:ext>
            </a:extLst>
          </p:cNvPr>
          <p:cNvSpPr txBox="1">
            <a:spLocks/>
          </p:cNvSpPr>
          <p:nvPr/>
        </p:nvSpPr>
        <p:spPr>
          <a:xfrm>
            <a:off x="4797409" y="802952"/>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dirty="0">
                <a:latin typeface="Arial Black" panose="020B0A04020102020204" pitchFamily="34" charset="0"/>
              </a:rPr>
              <a:t>AMR</a:t>
            </a:r>
            <a:endParaRPr lang="en-IN" b="1" dirty="0">
              <a:latin typeface="Arial Black" panose="020B0A04020102020204" pitchFamily="34" charset="0"/>
            </a:endParaRPr>
          </a:p>
        </p:txBody>
      </p:sp>
      <p:sp>
        <p:nvSpPr>
          <p:cNvPr id="19" name="Rectangle 18">
            <a:extLst>
              <a:ext uri="{FF2B5EF4-FFF2-40B4-BE49-F238E27FC236}">
                <a16:creationId xmlns:a16="http://schemas.microsoft.com/office/drawing/2014/main" id="{673D3782-12AF-21CD-AC58-66DBBD8D553F}"/>
              </a:ext>
            </a:extLst>
          </p:cNvPr>
          <p:cNvSpPr/>
          <p:nvPr/>
        </p:nvSpPr>
        <p:spPr>
          <a:xfrm>
            <a:off x="4627984" y="4882814"/>
            <a:ext cx="55984" cy="165576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28B7863-7E26-2C72-2082-264DF454D4FD}"/>
              </a:ext>
            </a:extLst>
          </p:cNvPr>
          <p:cNvSpPr txBox="1"/>
          <p:nvPr/>
        </p:nvSpPr>
        <p:spPr>
          <a:xfrm>
            <a:off x="533073" y="2798906"/>
            <a:ext cx="8490611" cy="1200329"/>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Collision Avoidance</a:t>
            </a:r>
            <a:endParaRPr lang="en-IN" sz="3600" i="0" dirty="0">
              <a:effectLst/>
              <a:latin typeface="Arial" panose="020B0604020202020204" pitchFamily="34" charset="0"/>
              <a:cs typeface="Arial" panose="020B0604020202020204" pitchFamily="34" charset="0"/>
            </a:endParaRPr>
          </a:p>
          <a:p>
            <a:endParaRPr lang="en-IN" sz="3600" dirty="0">
              <a:latin typeface="Arial" panose="020B0604020202020204" pitchFamily="34" charset="0"/>
              <a:cs typeface="Arial" panose="020B0604020202020204" pitchFamily="34" charset="0"/>
            </a:endParaRPr>
          </a:p>
        </p:txBody>
      </p:sp>
      <p:pic>
        <p:nvPicPr>
          <p:cNvPr id="1025" name="DefaultOcx">
            <a:extLst>
              <a:ext uri="{FF2B5EF4-FFF2-40B4-BE49-F238E27FC236}">
                <a16:creationId xmlns:a16="http://schemas.microsoft.com/office/drawing/2014/main" id="{D6E77738-3958-751C-E5E5-21EAC8D56F6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16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ACC0-E313-A770-DB92-4C8C4A1CD008}"/>
              </a:ext>
            </a:extLst>
          </p:cNvPr>
          <p:cNvSpPr>
            <a:spLocks noGrp="1"/>
          </p:cNvSpPr>
          <p:nvPr>
            <p:ph type="title"/>
          </p:nvPr>
        </p:nvSpPr>
        <p:spPr>
          <a:xfrm>
            <a:off x="2707108" y="466598"/>
            <a:ext cx="10515600" cy="1325563"/>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055C1D8-E700-0878-BF4C-93E088DFA9B8}"/>
              </a:ext>
            </a:extLst>
          </p:cNvPr>
          <p:cNvSpPr>
            <a:spLocks noGrp="1"/>
          </p:cNvSpPr>
          <p:nvPr>
            <p:ph idx="1"/>
          </p:nvPr>
        </p:nvSpPr>
        <p:spPr>
          <a:xfrm>
            <a:off x="2707108" y="2033337"/>
            <a:ext cx="9039724" cy="4351338"/>
          </a:xfrm>
        </p:spPr>
        <p:txBody>
          <a:bodyPr/>
          <a:lstStyle/>
          <a:p>
            <a:r>
              <a:rPr lang="en-US" dirty="0"/>
              <a:t>Implementation of behavior tree to achieve preliminary robot safety features to handle situations such as</a:t>
            </a:r>
          </a:p>
          <a:p>
            <a:pPr marL="0" indent="0">
              <a:buNone/>
            </a:pPr>
            <a:r>
              <a:rPr lang="en-US" dirty="0"/>
              <a:t>    	1. Battery dropping below a threshold value    </a:t>
            </a:r>
          </a:p>
          <a:p>
            <a:pPr marL="0" indent="0">
              <a:buNone/>
            </a:pPr>
            <a:r>
              <a:rPr lang="en-US" dirty="0"/>
              <a:t>	2. Avoiding possible collisions</a:t>
            </a:r>
          </a:p>
          <a:p>
            <a:r>
              <a:rPr lang="en-US" dirty="0"/>
              <a:t>Getting familiar with </a:t>
            </a:r>
            <a:r>
              <a:rPr lang="en-US" dirty="0" err="1"/>
              <a:t>py</a:t>
            </a:r>
            <a:r>
              <a:rPr lang="en-US" dirty="0"/>
              <a:t>-tree, </a:t>
            </a:r>
            <a:r>
              <a:rPr lang="en-US" dirty="0" err="1"/>
              <a:t>ros</a:t>
            </a:r>
            <a:r>
              <a:rPr lang="en-US" dirty="0"/>
              <a:t> and git</a:t>
            </a:r>
          </a:p>
          <a:p>
            <a:pPr marL="0" indent="0">
              <a:buNone/>
            </a:pPr>
            <a:endParaRPr lang="en-US" dirty="0"/>
          </a:p>
          <a:p>
            <a:pPr marL="0" indent="0">
              <a:buNone/>
            </a:pPr>
            <a:endParaRPr lang="en-IN" dirty="0"/>
          </a:p>
        </p:txBody>
      </p:sp>
      <p:pic>
        <p:nvPicPr>
          <p:cNvPr id="5" name="Graphic 4" descr="Target with solid fill">
            <a:extLst>
              <a:ext uri="{FF2B5EF4-FFF2-40B4-BE49-F238E27FC236}">
                <a16:creationId xmlns:a16="http://schemas.microsoft.com/office/drawing/2014/main" id="{7CA6CD24-840C-BCB0-D7C5-3330211FF1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168" y="141203"/>
            <a:ext cx="1807913" cy="1807913"/>
          </a:xfrm>
          <a:prstGeom prst="rect">
            <a:avLst/>
          </a:prstGeom>
        </p:spPr>
      </p:pic>
    </p:spTree>
    <p:extLst>
      <p:ext uri="{BB962C8B-B14F-4D97-AF65-F5344CB8AC3E}">
        <p14:creationId xmlns:p14="http://schemas.microsoft.com/office/powerpoint/2010/main" val="136182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1237-D3FB-E3B9-7B6B-8C33D1D510E9}"/>
              </a:ext>
            </a:extLst>
          </p:cNvPr>
          <p:cNvSpPr>
            <a:spLocks noGrp="1"/>
          </p:cNvSpPr>
          <p:nvPr>
            <p:ph type="title"/>
          </p:nvPr>
        </p:nvSpPr>
        <p:spPr>
          <a:xfrm>
            <a:off x="2691059" y="365125"/>
            <a:ext cx="10515600" cy="1325563"/>
          </a:xfrm>
        </p:spPr>
        <p:txBody>
          <a:bodyPr/>
          <a:lstStyle/>
          <a:p>
            <a:r>
              <a:rPr lang="en-US" dirty="0"/>
              <a:t>Working as a team</a:t>
            </a:r>
            <a:endParaRPr lang="en-IN" dirty="0"/>
          </a:p>
        </p:txBody>
      </p:sp>
      <p:sp>
        <p:nvSpPr>
          <p:cNvPr id="3" name="Content Placeholder 2">
            <a:extLst>
              <a:ext uri="{FF2B5EF4-FFF2-40B4-BE49-F238E27FC236}">
                <a16:creationId xmlns:a16="http://schemas.microsoft.com/office/drawing/2014/main" id="{8E2D9F8E-8EC1-AB27-191F-7154694403D3}"/>
              </a:ext>
            </a:extLst>
          </p:cNvPr>
          <p:cNvSpPr>
            <a:spLocks noGrp="1"/>
          </p:cNvSpPr>
          <p:nvPr>
            <p:ph idx="1"/>
          </p:nvPr>
        </p:nvSpPr>
        <p:spPr>
          <a:xfrm>
            <a:off x="2691059" y="1825625"/>
            <a:ext cx="8426120" cy="4351338"/>
          </a:xfrm>
        </p:spPr>
        <p:txBody>
          <a:bodyPr/>
          <a:lstStyle/>
          <a:p>
            <a:r>
              <a:rPr lang="en-US" dirty="0"/>
              <a:t>Shared vision</a:t>
            </a:r>
          </a:p>
          <a:p>
            <a:r>
              <a:rPr lang="en-US" dirty="0"/>
              <a:t>Knowledge transfer</a:t>
            </a:r>
          </a:p>
          <a:p>
            <a:r>
              <a:rPr lang="en-IN" dirty="0"/>
              <a:t>Pair programming</a:t>
            </a:r>
          </a:p>
          <a:p>
            <a:r>
              <a:rPr lang="en-IN" dirty="0"/>
              <a:t>Division of labour</a:t>
            </a:r>
          </a:p>
          <a:p>
            <a:r>
              <a:rPr lang="en-IN" dirty="0"/>
              <a:t>Problem solving</a:t>
            </a:r>
          </a:p>
          <a:p>
            <a:r>
              <a:rPr lang="en-IN" dirty="0"/>
              <a:t>Celebrate success</a:t>
            </a:r>
            <a:endParaRPr lang="en-US" dirty="0"/>
          </a:p>
        </p:txBody>
      </p:sp>
      <p:pic>
        <p:nvPicPr>
          <p:cNvPr id="5" name="Graphic 4" descr="Cheers with solid fill">
            <a:extLst>
              <a:ext uri="{FF2B5EF4-FFF2-40B4-BE49-F238E27FC236}">
                <a16:creationId xmlns:a16="http://schemas.microsoft.com/office/drawing/2014/main" id="{9D4E85F3-A3DF-F802-55A0-F76B00E69D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410" y="327442"/>
            <a:ext cx="1678155" cy="1678155"/>
          </a:xfrm>
          <a:prstGeom prst="rect">
            <a:avLst/>
          </a:prstGeom>
        </p:spPr>
      </p:pic>
    </p:spTree>
    <p:extLst>
      <p:ext uri="{BB962C8B-B14F-4D97-AF65-F5344CB8AC3E}">
        <p14:creationId xmlns:p14="http://schemas.microsoft.com/office/powerpoint/2010/main" val="166828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3859-A122-8FB6-55EF-106BD4A73E32}"/>
              </a:ext>
            </a:extLst>
          </p:cNvPr>
          <p:cNvSpPr>
            <a:spLocks noGrp="1"/>
          </p:cNvSpPr>
          <p:nvPr>
            <p:ph type="title"/>
          </p:nvPr>
        </p:nvSpPr>
        <p:spPr>
          <a:xfrm>
            <a:off x="2762815" y="521535"/>
            <a:ext cx="9429185" cy="1325563"/>
          </a:xfrm>
        </p:spPr>
        <p:txBody>
          <a:bodyPr/>
          <a:lstStyle/>
          <a:p>
            <a:r>
              <a:rPr lang="en-US" dirty="0"/>
              <a:t>Collision avoidance: Challenges and Solutions</a:t>
            </a:r>
            <a:endParaRPr lang="en-IN" dirty="0"/>
          </a:p>
        </p:txBody>
      </p:sp>
      <p:sp>
        <p:nvSpPr>
          <p:cNvPr id="3" name="Content Placeholder 2">
            <a:extLst>
              <a:ext uri="{FF2B5EF4-FFF2-40B4-BE49-F238E27FC236}">
                <a16:creationId xmlns:a16="http://schemas.microsoft.com/office/drawing/2014/main" id="{C45477C8-891C-3DAF-C537-D0EDA1571CB8}"/>
              </a:ext>
            </a:extLst>
          </p:cNvPr>
          <p:cNvSpPr>
            <a:spLocks noGrp="1"/>
          </p:cNvSpPr>
          <p:nvPr>
            <p:ph idx="1"/>
          </p:nvPr>
        </p:nvSpPr>
        <p:spPr>
          <a:xfrm>
            <a:off x="2762815" y="1945941"/>
            <a:ext cx="8353927" cy="4351338"/>
          </a:xfrm>
        </p:spPr>
        <p:txBody>
          <a:bodyPr/>
          <a:lstStyle/>
          <a:p>
            <a:r>
              <a:rPr lang="en-IN" dirty="0"/>
              <a:t>Understanding how </a:t>
            </a:r>
            <a:r>
              <a:rPr lang="en-IN" dirty="0" err="1"/>
              <a:t>py</a:t>
            </a:r>
            <a:r>
              <a:rPr lang="en-IN" dirty="0"/>
              <a:t>-tree works: Referring to the documentations</a:t>
            </a:r>
          </a:p>
          <a:p>
            <a:r>
              <a:rPr lang="en-IN" dirty="0"/>
              <a:t>Debugging the code: Publishing values to the blackboard to debug</a:t>
            </a:r>
          </a:p>
        </p:txBody>
      </p:sp>
      <p:pic>
        <p:nvPicPr>
          <p:cNvPr id="5" name="Graphic 4" descr="Playbook with solid fill">
            <a:extLst>
              <a:ext uri="{FF2B5EF4-FFF2-40B4-BE49-F238E27FC236}">
                <a16:creationId xmlns:a16="http://schemas.microsoft.com/office/drawing/2014/main" id="{12129501-2CD3-58EF-BC65-40EDA943B2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9391" y="184651"/>
            <a:ext cx="1860717" cy="1860717"/>
          </a:xfrm>
          <a:prstGeom prst="rect">
            <a:avLst/>
          </a:prstGeom>
        </p:spPr>
      </p:pic>
    </p:spTree>
    <p:extLst>
      <p:ext uri="{BB962C8B-B14F-4D97-AF65-F5344CB8AC3E}">
        <p14:creationId xmlns:p14="http://schemas.microsoft.com/office/powerpoint/2010/main" val="193665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1159</Words>
  <Application>Microsoft Office PowerPoint</Application>
  <PresentationFormat>Widescreen</PresentationFormat>
  <Paragraphs>92</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Söhne</vt:lpstr>
      <vt:lpstr>Office Theme</vt:lpstr>
      <vt:lpstr>Milestone-1</vt:lpstr>
      <vt:lpstr>Objectives</vt:lpstr>
      <vt:lpstr>Working as a team</vt:lpstr>
      <vt:lpstr>Robile Assembly: Challenges and Solutions</vt:lpstr>
      <vt:lpstr>Overall Approach</vt:lpstr>
      <vt:lpstr>Milestone-2</vt:lpstr>
      <vt:lpstr>Objectives</vt:lpstr>
      <vt:lpstr>Working as a team</vt:lpstr>
      <vt:lpstr>Collision avoidance: Challenges and Solutions</vt:lpstr>
      <vt:lpstr>Obstacles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Milestone-1</dc:title>
  <dc:creator>Salvin George</dc:creator>
  <cp:lastModifiedBy>Salvin George</cp:lastModifiedBy>
  <cp:revision>8</cp:revision>
  <dcterms:created xsi:type="dcterms:W3CDTF">2023-05-06T21:23:52Z</dcterms:created>
  <dcterms:modified xsi:type="dcterms:W3CDTF">2023-05-08T07:19:55Z</dcterms:modified>
</cp:coreProperties>
</file>