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8" r:id="rId7"/>
    <p:sldId id="269" r:id="rId8"/>
    <p:sldId id="271" r:id="rId9"/>
    <p:sldId id="266" r:id="rId10"/>
    <p:sldId id="270" r:id="rId11"/>
    <p:sldId id="267" r:id="rId12"/>
    <p:sldId id="259" r:id="rId13"/>
    <p:sldId id="260" r:id="rId14"/>
    <p:sldId id="262" r:id="rId15"/>
    <p:sldId id="263" r:id="rId16"/>
    <p:sldId id="264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Bodoni MT Black" panose="02070A03080606020203" pitchFamily="18" charset="0"/>
              </a:rPr>
              <a:t>LANGUAGES</a:t>
            </a:r>
            <a:endParaRPr lang="en-US" sz="80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rebuchet MS" panose="020B0603020202020204" pitchFamily="34" charset="0"/>
              </a:rPr>
              <a:t>BY:- Ayush G | Pratik A | </a:t>
            </a:r>
            <a:r>
              <a:rPr lang="en-US" sz="1800" dirty="0" err="1" smtClean="0">
                <a:latin typeface="Trebuchet MS" panose="020B0603020202020204" pitchFamily="34" charset="0"/>
              </a:rPr>
              <a:t>Prudhvivenkat</a:t>
            </a:r>
            <a:r>
              <a:rPr lang="en-US" sz="1800" dirty="0" smtClean="0">
                <a:latin typeface="Trebuchet MS" panose="020B0603020202020204" pitchFamily="34" charset="0"/>
              </a:rPr>
              <a:t> P | </a:t>
            </a:r>
            <a:r>
              <a:rPr lang="en-US" sz="1800" dirty="0" err="1" smtClean="0">
                <a:latin typeface="Trebuchet MS" panose="020B0603020202020204" pitchFamily="34" charset="0"/>
              </a:rPr>
              <a:t>Tauseef</a:t>
            </a:r>
            <a:r>
              <a:rPr lang="en-US" sz="1800" dirty="0" smtClean="0">
                <a:latin typeface="Trebuchet MS" panose="020B0603020202020204" pitchFamily="34" charset="0"/>
              </a:rPr>
              <a:t> A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Projects on GitHub: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260"/>
            <a:ext cx="11222966" cy="4925683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latin typeface="Trebuchet MS" panose="020B0603020202020204" pitchFamily="34" charset="0"/>
              </a:rPr>
              <a:t>Scrypto</a:t>
            </a:r>
            <a:r>
              <a:rPr lang="en-US" dirty="0" smtClean="0">
                <a:latin typeface="Trebuchet MS" panose="020B0603020202020204" pitchFamily="34" charset="0"/>
              </a:rPr>
              <a:t>: </a:t>
            </a:r>
          </a:p>
          <a:p>
            <a:pPr lvl="2"/>
            <a:r>
              <a:rPr lang="en-US" dirty="0" smtClean="0">
                <a:latin typeface="Trebuchet MS" panose="020B0603020202020204" pitchFamily="34" charset="0"/>
              </a:rPr>
              <a:t>It </a:t>
            </a:r>
            <a:r>
              <a:rPr lang="en-US" dirty="0">
                <a:latin typeface="Trebuchet MS" panose="020B0603020202020204" pitchFamily="34" charset="0"/>
              </a:rPr>
              <a:t>is an open source cryptographic toolkit designed to make it easier and safer for developers to use cryptography in their </a:t>
            </a:r>
            <a:r>
              <a:rPr lang="en-US" dirty="0" smtClean="0">
                <a:latin typeface="Trebuchet MS" panose="020B0603020202020204" pitchFamily="34" charset="0"/>
              </a:rPr>
              <a:t>applications. It </a:t>
            </a:r>
            <a:r>
              <a:rPr lang="en-US" dirty="0">
                <a:latin typeface="Trebuchet MS" panose="020B0603020202020204" pitchFamily="34" charset="0"/>
              </a:rPr>
              <a:t>was extracted from </a:t>
            </a:r>
            <a:r>
              <a:rPr lang="en-US" dirty="0" err="1">
                <a:latin typeface="Trebuchet MS" panose="020B0603020202020204" pitchFamily="34" charset="0"/>
              </a:rPr>
              <a:t>Scorex</a:t>
            </a:r>
            <a:r>
              <a:rPr lang="en-US" dirty="0">
                <a:latin typeface="Trebuchet MS" panose="020B0603020202020204" pitchFamily="34" charset="0"/>
              </a:rPr>
              <a:t>, open-source modular </a:t>
            </a:r>
            <a:r>
              <a:rPr lang="en-US" dirty="0" err="1">
                <a:latin typeface="Trebuchet MS" panose="020B0603020202020204" pitchFamily="34" charset="0"/>
              </a:rPr>
              <a:t>blockchain</a:t>
            </a:r>
            <a:r>
              <a:rPr lang="en-US" dirty="0">
                <a:latin typeface="Trebuchet MS" panose="020B0603020202020204" pitchFamily="34" charset="0"/>
              </a:rPr>
              <a:t> &amp; cryptocurrency framework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Android Projects using SBT:</a:t>
            </a:r>
          </a:p>
          <a:p>
            <a:pPr lvl="2"/>
            <a:r>
              <a:rPr lang="en-US" altLang="en-US" dirty="0" smtClean="0">
                <a:latin typeface="Trebuchet MS" panose="020B0603020202020204" pitchFamily="34" charset="0"/>
              </a:rPr>
              <a:t>This </a:t>
            </a:r>
            <a:r>
              <a:rPr lang="en-US" altLang="en-US" dirty="0">
                <a:latin typeface="Trebuchet MS" panose="020B0603020202020204" pitchFamily="34" charset="0"/>
              </a:rPr>
              <a:t>is an easy-to-use plugin for existing and newly created android projects</a:t>
            </a:r>
            <a:r>
              <a:rPr lang="en-US" altLang="en-US" dirty="0" smtClean="0">
                <a:latin typeface="Trebuchet MS" panose="020B0603020202020204" pitchFamily="34" charset="0"/>
              </a:rPr>
              <a:t>. </a:t>
            </a:r>
            <a:r>
              <a:rPr lang="en-US" altLang="en-US" dirty="0" smtClean="0">
                <a:latin typeface="Trebuchet MS" panose="020B0603020202020204" pitchFamily="34" charset="0"/>
              </a:rPr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plugin supports all android projects configurations. 3rd party libraries can be included by placing them in libs, or they can be added by using </a:t>
            </a:r>
            <a:r>
              <a:rPr lang="en-US" altLang="en-US" dirty="0" smtClean="0">
                <a:latin typeface="Trebuchet MS" panose="020B0603020202020204" pitchFamily="34" charset="0"/>
              </a:rPr>
              <a:t>SBT's</a:t>
            </a:r>
            <a:r>
              <a:rPr lang="en-US" altLang="en-US" dirty="0">
                <a:latin typeface="Trebuchet MS" panose="020B0603020202020204" pitchFamily="34" charset="0"/>
              </a:rPr>
              <a:t> </a:t>
            </a:r>
            <a:r>
              <a:rPr lang="en-US" altLang="en-US" dirty="0" smtClean="0">
                <a:latin typeface="Trebuchet MS" panose="020B0603020202020204" pitchFamily="34" charset="0"/>
              </a:rPr>
              <a:t>library Dependencies</a:t>
            </a:r>
            <a:r>
              <a:rPr lang="en-US" altLang="en-US" dirty="0">
                <a:latin typeface="Trebuchet MS" panose="020B0603020202020204" pitchFamily="34" charset="0"/>
              </a:rPr>
              <a:t> feature</a:t>
            </a:r>
            <a:r>
              <a:rPr lang="en-US" altLang="en-US" dirty="0" smtClean="0">
                <a:latin typeface="Trebuchet MS" panose="020B0603020202020204" pitchFamily="34" charset="0"/>
              </a:rPr>
              <a:t>.</a:t>
            </a:r>
            <a:endParaRPr lang="en-US" altLang="en-US" dirty="0" smtClean="0">
              <a:latin typeface="Trebuchet MS" panose="020B0603020202020204" pitchFamily="34" charset="0"/>
            </a:endParaRPr>
          </a:p>
          <a:p>
            <a:r>
              <a:rPr lang="en-US" dirty="0" err="1" smtClean="0">
                <a:latin typeface="Trebuchet MS" panose="020B0603020202020204" pitchFamily="34" charset="0"/>
              </a:rPr>
              <a:t>Macroid</a:t>
            </a:r>
            <a:r>
              <a:rPr lang="en-US" dirty="0" smtClean="0">
                <a:latin typeface="Trebuchet MS" panose="020B0603020202020204" pitchFamily="34" charset="0"/>
              </a:rPr>
              <a:t>: </a:t>
            </a:r>
          </a:p>
          <a:p>
            <a:pPr lvl="2"/>
            <a:r>
              <a:rPr lang="en-US" dirty="0" smtClean="0">
                <a:latin typeface="Trebuchet MS" panose="020B0603020202020204" pitchFamily="34" charset="0"/>
              </a:rPr>
              <a:t>It </a:t>
            </a:r>
            <a:r>
              <a:rPr lang="en-US" dirty="0">
                <a:latin typeface="Trebuchet MS" panose="020B0603020202020204" pitchFamily="34" charset="0"/>
              </a:rPr>
              <a:t>is a modular functional user interface creation language for Android, implemented with Scala </a:t>
            </a:r>
            <a:r>
              <a:rPr lang="en-US" dirty="0" smtClean="0">
                <a:latin typeface="Trebuchet MS" panose="020B0603020202020204" pitchFamily="34" charset="0"/>
              </a:rPr>
              <a:t>macros. Striving </a:t>
            </a:r>
            <a:r>
              <a:rPr lang="en-US" dirty="0">
                <a:latin typeface="Trebuchet MS" panose="020B0603020202020204" pitchFamily="34" charset="0"/>
              </a:rPr>
              <a:t>to be focused on one thing (GUI), </a:t>
            </a:r>
            <a:r>
              <a:rPr lang="en-US" dirty="0" err="1">
                <a:latin typeface="Trebuchet MS" panose="020B0603020202020204" pitchFamily="34" charset="0"/>
              </a:rPr>
              <a:t>Macroid</a:t>
            </a:r>
            <a:r>
              <a:rPr lang="en-US" dirty="0">
                <a:latin typeface="Trebuchet MS" panose="020B0603020202020204" pitchFamily="34" charset="0"/>
              </a:rPr>
              <a:t> promotes composability and high-level abstractions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err="1" smtClean="0">
                <a:latin typeface="Trebuchet MS" panose="020B0603020202020204" pitchFamily="34" charset="0"/>
              </a:rPr>
              <a:t>Scaloid</a:t>
            </a:r>
            <a:r>
              <a:rPr lang="en-US" dirty="0" smtClean="0">
                <a:latin typeface="Trebuchet MS" panose="020B0603020202020204" pitchFamily="34" charset="0"/>
              </a:rPr>
              <a:t>: </a:t>
            </a:r>
          </a:p>
          <a:p>
            <a:pPr lvl="2"/>
            <a:r>
              <a:rPr lang="en-US" dirty="0" smtClean="0">
                <a:latin typeface="Trebuchet MS" panose="020B0603020202020204" pitchFamily="34" charset="0"/>
              </a:rPr>
              <a:t>It </a:t>
            </a:r>
            <a:r>
              <a:rPr lang="en-US" dirty="0">
                <a:latin typeface="Trebuchet MS" panose="020B0603020202020204" pitchFamily="34" charset="0"/>
              </a:rPr>
              <a:t>is a library that simplifies your Android code. It makes your code easy to understand and maintain by leveraging Scala language</a:t>
            </a:r>
            <a:r>
              <a:rPr lang="en-US" dirty="0" smtClean="0">
                <a:latin typeface="Trebuchet MS" panose="020B0603020202020204" pitchFamily="34" charset="0"/>
              </a:rPr>
              <a:t>. Hence, it is also referred to as simpler android.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938-0A2F-43A5-841A-8F11CDE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3220"/>
          </a:xfrm>
        </p:spPr>
        <p:txBody>
          <a:bodyPr/>
          <a:lstStyle/>
          <a:p>
            <a:r>
              <a:rPr lang="en-IN" b="1" dirty="0"/>
              <a:t>Why Mercury??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FB7B-8639-454D-B0E6-F156FE68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50" y="1302588"/>
            <a:ext cx="6367393" cy="5218981"/>
          </a:xfrm>
        </p:spPr>
        <p:txBody>
          <a:bodyPr anchor="ctr">
            <a:normAutofit/>
          </a:bodyPr>
          <a:lstStyle/>
          <a:p>
            <a:r>
              <a:rPr lang="en-IN" dirty="0"/>
              <a:t>Mercury is a purely declarative logic/functional programming language. It is aimed at programming in the large.</a:t>
            </a:r>
          </a:p>
          <a:p>
            <a:r>
              <a:rPr lang="en-IN" dirty="0"/>
              <a:t>Mercury technologies: • declarative debugging• automatic parallelization.</a:t>
            </a:r>
          </a:p>
          <a:p>
            <a:r>
              <a:rPr lang="en-IN" dirty="0"/>
              <a:t> The purity of Mercury is key in making both of these feasible.</a:t>
            </a:r>
          </a:p>
          <a:p>
            <a:r>
              <a:rPr lang="en-IN" dirty="0"/>
              <a:t>Mercury supports higher-order programming, with closures, currying, and lambda expressions.</a:t>
            </a:r>
          </a:p>
          <a:p>
            <a:r>
              <a:rPr lang="en-IN" dirty="0"/>
              <a:t>The Mercury compiler is written in Mercury </a:t>
            </a:r>
            <a:r>
              <a:rPr lang="en-IN" dirty="0" smtClean="0"/>
              <a:t>itself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3C670-DEA1-418C-9035-822186E9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15" y="73334"/>
            <a:ext cx="1761987" cy="1761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817D5-63D5-4736-8A6B-D599C310F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19" y="1908744"/>
            <a:ext cx="4734033" cy="41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D42C2C-FE3B-42B5-8800-E53697187094}"/>
              </a:ext>
            </a:extLst>
          </p:cNvPr>
          <p:cNvSpPr txBox="1"/>
          <p:nvPr/>
        </p:nvSpPr>
        <p:spPr>
          <a:xfrm>
            <a:off x="916159" y="1883741"/>
            <a:ext cx="10182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fibs/2 </a:t>
            </a:r>
            <a:r>
              <a:rPr lang="en-IN" sz="2400" dirty="0">
                <a:solidFill>
                  <a:schemeClr val="bg1"/>
                </a:solidFill>
              </a:rPr>
              <a:t>is the hello world of declarative programming. F is the Nth Fibonacci number.</a:t>
            </a:r>
          </a:p>
          <a:p>
            <a:r>
              <a:rPr lang="en-IN" sz="2400" dirty="0">
                <a:solidFill>
                  <a:schemeClr val="bg1"/>
                </a:solidFill>
              </a:rPr>
              <a:t>fibs(N, F) :-</a:t>
            </a:r>
          </a:p>
          <a:p>
            <a:r>
              <a:rPr lang="en-IN" sz="2400" dirty="0">
                <a:solidFill>
                  <a:schemeClr val="bg1"/>
                </a:solidFill>
              </a:rPr>
              <a:t>( N &lt; 2 -&gt; F = 1 ;</a:t>
            </a:r>
          </a:p>
          <a:p>
            <a:r>
              <a:rPr lang="en-IN" sz="2400" dirty="0">
                <a:solidFill>
                  <a:schemeClr val="bg1"/>
                </a:solidFill>
              </a:rPr>
              <a:t>fibs(N - 1, FA), </a:t>
            </a:r>
          </a:p>
          <a:p>
            <a:r>
              <a:rPr lang="en-IN" sz="2400" dirty="0">
                <a:solidFill>
                  <a:schemeClr val="bg1"/>
                </a:solidFill>
              </a:rPr>
              <a:t>fibs(N - 2, FB),</a:t>
            </a:r>
          </a:p>
          <a:p>
            <a:r>
              <a:rPr lang="en-IN" sz="2400" dirty="0">
                <a:solidFill>
                  <a:schemeClr val="bg1"/>
                </a:solidFill>
              </a:rPr>
              <a:t>F = FA + FB ).</a:t>
            </a:r>
          </a:p>
          <a:p>
            <a:r>
              <a:rPr lang="en-IN" sz="2400" dirty="0">
                <a:solidFill>
                  <a:schemeClr val="bg1"/>
                </a:solidFill>
              </a:rPr>
              <a:t>Predicates do not have return values per-se. They are either true or false for a given set of arguments. Arguments may be either input or output.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syntax: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5F99-9AEF-476E-B7CB-4D77C7DC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2ED3-0C48-4014-B6B8-CD5FA773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your HTML documents to PDF.</a:t>
            </a:r>
            <a:br>
              <a:rPr lang="en-IN" dirty="0"/>
            </a:br>
            <a:r>
              <a:rPr lang="en-IN" dirty="0"/>
              <a:t>Beautiful printing with simple CSS.</a:t>
            </a:r>
          </a:p>
          <a:p>
            <a:r>
              <a:rPr lang="en-IN" dirty="0"/>
              <a:t>Prince, it is quick and easy to create PDF files that can be printed, archived, or downloaded.</a:t>
            </a:r>
          </a:p>
          <a:p>
            <a:r>
              <a:rPr lang="en-IN" dirty="0"/>
              <a:t>Prince is often used to generate PDF invoices from HTML pages; customers first see the invoice on their screen, and then receive a printable PDF version of the invoice.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E480C-AD2E-416E-A9A6-46F8703E6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04" y="4437022"/>
            <a:ext cx="3812137" cy="2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480F-FF77-409D-9D59-AC45A56B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Projects on GitHub..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5C9E-5155-40A4-84C1-64AECFAA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506974" cy="4255998"/>
          </a:xfrm>
        </p:spPr>
        <p:txBody>
          <a:bodyPr>
            <a:noAutofit/>
          </a:bodyPr>
          <a:lstStyle/>
          <a:p>
            <a:r>
              <a:rPr lang="en-IN" sz="2800" dirty="0" err="1"/>
              <a:t>tejonbiker</a:t>
            </a:r>
            <a:r>
              <a:rPr lang="en-IN" sz="2800" dirty="0"/>
              <a:t> / </a:t>
            </a:r>
            <a:r>
              <a:rPr lang="en-IN" sz="2800" b="1" dirty="0"/>
              <a:t>Earhart</a:t>
            </a:r>
          </a:p>
          <a:p>
            <a:pPr lvl="1"/>
            <a:r>
              <a:rPr lang="en-IN" sz="2400" dirty="0"/>
              <a:t>This project involves several things related to the development of a </a:t>
            </a:r>
            <a:r>
              <a:rPr lang="en-IN" sz="2400" dirty="0" err="1"/>
              <a:t>hexacopter</a:t>
            </a:r>
            <a:r>
              <a:rPr lang="en-IN" sz="2400" dirty="0"/>
              <a:t> controller, the Raspberry Pi is the first platform to implement the controller,</a:t>
            </a:r>
          </a:p>
          <a:p>
            <a:r>
              <a:rPr lang="en-IN" sz="2800" dirty="0" err="1"/>
              <a:t>ikuwow</a:t>
            </a:r>
            <a:r>
              <a:rPr lang="en-IN" sz="2800" dirty="0"/>
              <a:t> / </a:t>
            </a:r>
            <a:r>
              <a:rPr lang="en-IN" sz="2800" b="1" dirty="0"/>
              <a:t>inpainting_criminisi2004</a:t>
            </a:r>
          </a:p>
          <a:p>
            <a:pPr lvl="1"/>
            <a:r>
              <a:rPr lang="en-IN" sz="2400" dirty="0"/>
              <a:t>MATLAB Implementation of inpainting Algorithm </a:t>
            </a:r>
          </a:p>
          <a:p>
            <a:r>
              <a:rPr lang="en-IN" sz="2800" dirty="0" err="1"/>
              <a:t>DuncanMC</a:t>
            </a:r>
            <a:r>
              <a:rPr lang="en-IN" sz="2800" dirty="0"/>
              <a:t> / </a:t>
            </a:r>
            <a:r>
              <a:rPr lang="en-IN" sz="2800" b="1" dirty="0"/>
              <a:t>iOS-</a:t>
            </a:r>
            <a:r>
              <a:rPr lang="en-IN" sz="2800" b="1" dirty="0" err="1"/>
              <a:t>CAAnimation</a:t>
            </a:r>
            <a:r>
              <a:rPr lang="en-IN" sz="2800" b="1" dirty="0"/>
              <a:t>-group-demo</a:t>
            </a:r>
          </a:p>
          <a:p>
            <a:pPr lvl="1"/>
            <a:r>
              <a:rPr lang="en-IN" sz="2400" dirty="0" smtClean="0"/>
              <a:t>This </a:t>
            </a:r>
            <a:r>
              <a:rPr lang="en-IN" sz="2400" dirty="0"/>
              <a:t>is a demo project that illustrates various Core Animation techniques, focusing on animation sequences created using </a:t>
            </a:r>
            <a:r>
              <a:rPr lang="en-IN" sz="2400" dirty="0" err="1"/>
              <a:t>CAAnimationGroup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4780A-55AE-45E2-8961-04196E50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34" y="368457"/>
            <a:ext cx="1051969" cy="10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4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95" y="2192546"/>
            <a:ext cx="5843678" cy="2336322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874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99" y="4346840"/>
            <a:ext cx="3209953" cy="1785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53" y="4034111"/>
            <a:ext cx="2098397" cy="2098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637" y="2224950"/>
            <a:ext cx="4082508" cy="1473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Languages</a:t>
            </a:r>
            <a:endParaRPr lang="en-US" dirty="0"/>
          </a:p>
        </p:txBody>
      </p:sp>
      <p:pic>
        <p:nvPicPr>
          <p:cNvPr id="3074" name="Picture 2" descr="Image result for ruby languag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1883462"/>
            <a:ext cx="2233941" cy="215662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Choosing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703"/>
            <a:ext cx="10715193" cy="437676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Ruby </a:t>
            </a:r>
            <a:r>
              <a:rPr lang="en-US" dirty="0" smtClean="0">
                <a:latin typeface="Trebuchet MS" panose="020B0603020202020204" pitchFamily="34" charset="0"/>
              </a:rPr>
              <a:t>is a </a:t>
            </a:r>
            <a:r>
              <a:rPr lang="en-US" dirty="0">
                <a:latin typeface="Trebuchet MS" panose="020B0603020202020204" pitchFamily="34" charset="0"/>
              </a:rPr>
              <a:t>dynamic, open source programming language with a focus on simplicity and productivity. It has an elegant syntax that is natural to read and easy to write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Ruby </a:t>
            </a:r>
            <a:r>
              <a:rPr lang="en-US" dirty="0">
                <a:latin typeface="Trebuchet MS" panose="020B0603020202020204" pitchFamily="34" charset="0"/>
              </a:rPr>
              <a:t>is counted as one of the </a:t>
            </a:r>
            <a:r>
              <a:rPr lang="en-US" dirty="0" smtClean="0">
                <a:latin typeface="Trebuchet MS" panose="020B0603020202020204" pitchFamily="34" charset="0"/>
              </a:rPr>
              <a:t>leading programming </a:t>
            </a:r>
            <a:r>
              <a:rPr lang="en-US" dirty="0">
                <a:latin typeface="Trebuchet MS" panose="020B0603020202020204" pitchFamily="34" charset="0"/>
              </a:rPr>
              <a:t>languages of the </a:t>
            </a:r>
            <a:r>
              <a:rPr lang="en-US" dirty="0" smtClean="0">
                <a:latin typeface="Trebuchet MS" panose="020B0603020202020204" pitchFamily="34" charset="0"/>
              </a:rPr>
              <a:t>world. It </a:t>
            </a:r>
            <a:r>
              <a:rPr lang="en-US" dirty="0">
                <a:latin typeface="Trebuchet MS" panose="020B0603020202020204" pitchFamily="34" charset="0"/>
              </a:rPr>
              <a:t>is a combination of several </a:t>
            </a:r>
            <a:r>
              <a:rPr lang="en-US" dirty="0" smtClean="0">
                <a:latin typeface="Trebuchet MS" panose="020B0603020202020204" pitchFamily="34" charset="0"/>
              </a:rPr>
              <a:t>programming languages </a:t>
            </a:r>
            <a:r>
              <a:rPr lang="en-US" dirty="0">
                <a:latin typeface="Trebuchet MS" panose="020B0603020202020204" pitchFamily="34" charset="0"/>
              </a:rPr>
              <a:t>like Perl, Ada</a:t>
            </a:r>
            <a:r>
              <a:rPr lang="en-US" dirty="0" smtClean="0">
                <a:latin typeface="Trebuchet MS" panose="020B0603020202020204" pitchFamily="34" charset="0"/>
              </a:rPr>
              <a:t>, Eiffel </a:t>
            </a:r>
            <a:r>
              <a:rPr lang="en-US" dirty="0">
                <a:latin typeface="Trebuchet MS" panose="020B0603020202020204" pitchFamily="34" charset="0"/>
              </a:rPr>
              <a:t>and Lisp.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It </a:t>
            </a:r>
            <a:r>
              <a:rPr lang="en-US" dirty="0">
                <a:latin typeface="Trebuchet MS" panose="020B0603020202020204" pitchFamily="34" charset="0"/>
              </a:rPr>
              <a:t>supports multiple programming paradigms.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It </a:t>
            </a:r>
            <a:r>
              <a:rPr lang="en-US" dirty="0">
                <a:latin typeface="Trebuchet MS" panose="020B0603020202020204" pitchFamily="34" charset="0"/>
              </a:rPr>
              <a:t>is object oriented as well as a </a:t>
            </a:r>
            <a:r>
              <a:rPr lang="en-US" dirty="0" smtClean="0">
                <a:latin typeface="Trebuchet MS" panose="020B0603020202020204" pitchFamily="34" charset="0"/>
              </a:rPr>
              <a:t>functional programming </a:t>
            </a:r>
            <a:r>
              <a:rPr lang="en-US" dirty="0">
                <a:latin typeface="Trebuchet MS" panose="020B0603020202020204" pitchFamily="34" charset="0"/>
              </a:rPr>
              <a:t>language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One </a:t>
            </a:r>
            <a:r>
              <a:rPr lang="en-US" dirty="0">
                <a:latin typeface="Trebuchet MS" panose="020B0603020202020204" pitchFamily="34" charset="0"/>
              </a:rPr>
              <a:t>of the main reasons for choosing </a:t>
            </a:r>
            <a:r>
              <a:rPr lang="en-US" dirty="0" smtClean="0">
                <a:latin typeface="Trebuchet MS" panose="020B0603020202020204" pitchFamily="34" charset="0"/>
              </a:rPr>
              <a:t>this language </a:t>
            </a:r>
            <a:r>
              <a:rPr lang="en-US" dirty="0">
                <a:latin typeface="Trebuchet MS" panose="020B0603020202020204" pitchFamily="34" charset="0"/>
              </a:rPr>
              <a:t>was its dynamic nature and </a:t>
            </a:r>
            <a:r>
              <a:rPr lang="en-US" dirty="0" smtClean="0">
                <a:latin typeface="Trebuchet MS" panose="020B0603020202020204" pitchFamily="34" charset="0"/>
              </a:rPr>
              <a:t>the option </a:t>
            </a:r>
            <a:r>
              <a:rPr lang="en-US" dirty="0">
                <a:latin typeface="Trebuchet MS" panose="020B0603020202020204" pitchFamily="34" charset="0"/>
              </a:rPr>
              <a:t>to compile ruby code to iOS or flash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845" y="136389"/>
            <a:ext cx="1944751" cy="16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Program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9094"/>
            <a:ext cx="8505645" cy="460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#The Greeter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Greeter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initialize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(name)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	@name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name.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capitalize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salute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		puts "Hello #{@name}!"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# Create a new 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Greeter.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("world")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# Output "Hello World!"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salute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7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rebuchet MS" panose="020B0603020202020204" pitchFamily="34" charset="0"/>
              </a:rPr>
              <a:t>Gosu</a:t>
            </a:r>
            <a:r>
              <a:rPr lang="en-US" dirty="0" smtClean="0">
                <a:latin typeface="Trebuchet MS" panose="020B0603020202020204" pitchFamily="34" charset="0"/>
              </a:rPr>
              <a:t>: 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It </a:t>
            </a:r>
            <a:r>
              <a:rPr lang="en-US" dirty="0">
                <a:latin typeface="Trebuchet MS" panose="020B0603020202020204" pitchFamily="34" charset="0"/>
              </a:rPr>
              <a:t>is a 2D game development library for Ruby and C</a:t>
            </a:r>
            <a:r>
              <a:rPr lang="en-US" dirty="0" smtClean="0">
                <a:latin typeface="Trebuchet MS" panose="020B0603020202020204" pitchFamily="34" charset="0"/>
              </a:rPr>
              <a:t>++.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 err="1">
                <a:latin typeface="Trebuchet MS" panose="020B0603020202020204" pitchFamily="34" charset="0"/>
              </a:rPr>
              <a:t>Gosu</a:t>
            </a:r>
            <a:r>
              <a:rPr lang="en-US" dirty="0">
                <a:latin typeface="Trebuchet MS" panose="020B0603020202020204" pitchFamily="34" charset="0"/>
              </a:rPr>
              <a:t> is focused, lightweight and has few dependencies (mostly SDL </a:t>
            </a:r>
            <a:r>
              <a:rPr lang="en-US" dirty="0" smtClean="0">
                <a:latin typeface="Trebuchet MS" panose="020B0603020202020204" pitchFamily="34" charset="0"/>
              </a:rPr>
              <a:t>2). </a:t>
            </a:r>
            <a:r>
              <a:rPr lang="en-US" dirty="0">
                <a:latin typeface="Trebuchet MS" panose="020B0603020202020204" pitchFamily="34" charset="0"/>
              </a:rPr>
              <a:t>It provides: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a window and a main loop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2D graphics and text, powered by OpenGL or OpenGL ES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sounds and music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keyboard, mouse, and gamepad input</a:t>
            </a:r>
          </a:p>
          <a:p>
            <a:r>
              <a:rPr lang="en-US" dirty="0">
                <a:latin typeface="Trebuchet MS" panose="020B0603020202020204" pitchFamily="34" charset="0"/>
              </a:rPr>
              <a:t>SQLite3/Ruby Interface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This module allows Ruby programs to interface with the SQLite3 database </a:t>
            </a:r>
            <a:r>
              <a:rPr lang="en-US" dirty="0" smtClean="0">
                <a:latin typeface="Trebuchet MS" panose="020B0603020202020204" pitchFamily="34" charset="0"/>
              </a:rPr>
              <a:t>engine. You </a:t>
            </a:r>
            <a:r>
              <a:rPr lang="en-US" dirty="0">
                <a:latin typeface="Trebuchet MS" panose="020B0603020202020204" pitchFamily="34" charset="0"/>
              </a:rPr>
              <a:t>must have the SQLite engine installed in order to build this module.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6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0" y="1808371"/>
            <a:ext cx="11041811" cy="4644187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IN" dirty="0" err="1">
                <a:latin typeface="Trebuchet MS" panose="020B0603020202020204" pitchFamily="34" charset="0"/>
              </a:rPr>
              <a:t>Kotlin</a:t>
            </a:r>
            <a:r>
              <a:rPr lang="en-IN" dirty="0">
                <a:latin typeface="Trebuchet MS" panose="020B0603020202020204" pitchFamily="34" charset="0"/>
              </a:rPr>
              <a:t> is 100% interoperable with Java. You can literally continue work on your old Java projects using </a:t>
            </a:r>
            <a:r>
              <a:rPr lang="en-IN" dirty="0" err="1">
                <a:latin typeface="Trebuchet MS" panose="020B0603020202020204" pitchFamily="34" charset="0"/>
              </a:rPr>
              <a:t>Kotlin</a:t>
            </a:r>
            <a:r>
              <a:rPr lang="en-IN" dirty="0">
                <a:latin typeface="Trebuchet MS" panose="020B0603020202020204" pitchFamily="34" charset="0"/>
              </a:rPr>
              <a:t>. All your favourite Java frameworks are still available.</a:t>
            </a:r>
          </a:p>
          <a:p>
            <a:pPr marL="285750" indent="-285750"/>
            <a:r>
              <a:rPr lang="en-IN" dirty="0" err="1">
                <a:latin typeface="Trebuchet MS" panose="020B0603020202020204" pitchFamily="34" charset="0"/>
              </a:rPr>
              <a:t>Kotlin</a:t>
            </a:r>
            <a:r>
              <a:rPr lang="en-IN" dirty="0">
                <a:latin typeface="Trebuchet MS" panose="020B0603020202020204" pitchFamily="34" charset="0"/>
              </a:rPr>
              <a:t> is a fully supported programming language on Android.</a:t>
            </a:r>
          </a:p>
          <a:p>
            <a:pPr marL="285750" indent="-285750"/>
            <a:r>
              <a:rPr lang="en-IN" dirty="0">
                <a:latin typeface="Trebuchet MS" panose="020B0603020202020204" pitchFamily="34" charset="0"/>
              </a:rPr>
              <a:t>Android Studio has official support for </a:t>
            </a:r>
            <a:r>
              <a:rPr lang="en-IN" dirty="0" err="1">
                <a:latin typeface="Trebuchet MS" panose="020B0603020202020204" pitchFamily="34" charset="0"/>
              </a:rPr>
              <a:t>Kotlin</a:t>
            </a:r>
            <a:r>
              <a:rPr lang="en-IN" dirty="0">
                <a:latin typeface="Trebuchet MS" panose="020B0603020202020204" pitchFamily="34" charset="0"/>
              </a:rPr>
              <a:t>, starting from Android Studio 3.</a:t>
            </a:r>
          </a:p>
          <a:p>
            <a:pPr marL="285750" indent="-285750"/>
            <a:r>
              <a:rPr lang="en-US" dirty="0" err="1">
                <a:latin typeface="Trebuchet MS" panose="020B0603020202020204" pitchFamily="34" charset="0"/>
              </a:rPr>
              <a:t>Kotlin</a:t>
            </a:r>
            <a:r>
              <a:rPr lang="en-US" dirty="0">
                <a:latin typeface="Trebuchet MS" panose="020B0603020202020204" pitchFamily="34" charset="0"/>
              </a:rPr>
              <a:t> is not so verbose and it is readable than java.</a:t>
            </a:r>
          </a:p>
          <a:p>
            <a:pPr marL="285750" indent="-285750"/>
            <a:r>
              <a:rPr lang="en-US" dirty="0">
                <a:latin typeface="Trebuchet MS" panose="020B0603020202020204" pitchFamily="34" charset="0"/>
              </a:rPr>
              <a:t>Some of the problems in java are addressed in </a:t>
            </a:r>
            <a:r>
              <a:rPr lang="en-US" dirty="0" err="1">
                <a:latin typeface="Trebuchet MS" panose="020B0603020202020204" pitchFamily="34" charset="0"/>
              </a:rPr>
              <a:t>kotlin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pPr marL="285750" indent="-285750"/>
            <a:r>
              <a:rPr lang="en-IN" dirty="0">
                <a:latin typeface="Trebuchet MS" panose="020B0603020202020204" pitchFamily="34" charset="0"/>
              </a:rPr>
              <a:t>One of the obvious applications of </a:t>
            </a:r>
            <a:r>
              <a:rPr lang="en-IN" dirty="0" err="1">
                <a:latin typeface="Trebuchet MS" panose="020B0603020202020204" pitchFamily="34" charset="0"/>
              </a:rPr>
              <a:t>Kotlin</a:t>
            </a:r>
            <a:r>
              <a:rPr lang="en-IN" dirty="0">
                <a:latin typeface="Trebuchet MS" panose="020B0603020202020204" pitchFamily="34" charset="0"/>
              </a:rPr>
              <a:t> is Android development.</a:t>
            </a:r>
          </a:p>
          <a:p>
            <a:pPr marL="285750" indent="-285750"/>
            <a:r>
              <a:rPr lang="en-IN" dirty="0" err="1">
                <a:latin typeface="Trebuchet MS" panose="020B0603020202020204" pitchFamily="34" charset="0"/>
              </a:rPr>
              <a:t>Kotlin</a:t>
            </a:r>
            <a:r>
              <a:rPr lang="en-IN" dirty="0">
                <a:latin typeface="Trebuchet MS" panose="020B0603020202020204" pitchFamily="34" charset="0"/>
              </a:rPr>
              <a:t> was announced as an official Android development language at </a:t>
            </a:r>
            <a:r>
              <a:rPr lang="en-IN" dirty="0" smtClean="0">
                <a:latin typeface="Trebuchet MS" panose="020B0603020202020204" pitchFamily="34" charset="0"/>
              </a:rPr>
              <a:t>Google I/O</a:t>
            </a:r>
            <a:r>
              <a:rPr lang="en-IN" dirty="0">
                <a:latin typeface="Trebuchet MS" panose="020B0603020202020204" pitchFamily="34" charset="0"/>
              </a:rPr>
              <a:t> 2017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86" y="108881"/>
            <a:ext cx="4393058" cy="15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: Array&lt;String&gt;) {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("Hello, world!")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8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7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Projects: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App development</a:t>
            </a:r>
          </a:p>
          <a:p>
            <a:r>
              <a:rPr lang="en-IN" dirty="0">
                <a:latin typeface="Trebuchet MS" panose="020B0603020202020204" pitchFamily="34" charset="0"/>
              </a:rPr>
              <a:t>server-side development</a:t>
            </a:r>
          </a:p>
          <a:p>
            <a:r>
              <a:rPr lang="en-IN" dirty="0">
                <a:latin typeface="Trebuchet MS" panose="020B0603020202020204" pitchFamily="34" charset="0"/>
              </a:rPr>
              <a:t>web </a:t>
            </a:r>
            <a:r>
              <a:rPr lang="en-IN" dirty="0" smtClean="0">
                <a:latin typeface="Trebuchet MS" panose="020B0603020202020204" pitchFamily="34" charset="0"/>
              </a:rPr>
              <a:t>development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56" y="1456593"/>
            <a:ext cx="10918886" cy="481232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Scala is a modern multi-paradigm programming language designed to express common programming patterns in a concise, elegant, and type-safe way. It smoothly integrates features of object-oriented and functional languages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Hello World Example: 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object </a:t>
            </a:r>
            <a:r>
              <a:rPr lang="en-US" dirty="0" err="1" smtClean="0">
                <a:latin typeface="Trebuchet MS" panose="020B0603020202020204" pitchFamily="34" charset="0"/>
              </a:rPr>
              <a:t>HelloScala</a:t>
            </a:r>
            <a:r>
              <a:rPr lang="en-US" dirty="0" smtClean="0"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</a:rPr>
              <a:t>def</a:t>
            </a:r>
            <a:r>
              <a:rPr lang="en-US" dirty="0" smtClean="0">
                <a:latin typeface="Trebuchet MS" panose="020B0603020202020204" pitchFamily="34" charset="0"/>
              </a:rPr>
              <a:t> main(</a:t>
            </a:r>
            <a:r>
              <a:rPr lang="en-US" dirty="0" err="1" smtClean="0">
                <a:latin typeface="Trebuchet MS" panose="020B0603020202020204" pitchFamily="34" charset="0"/>
              </a:rPr>
              <a:t>args</a:t>
            </a:r>
            <a:r>
              <a:rPr lang="en-US" dirty="0" smtClean="0">
                <a:latin typeface="Trebuchet MS" panose="020B0603020202020204" pitchFamily="34" charset="0"/>
              </a:rPr>
              <a:t>: Array[String]): Unit = {</a:t>
            </a:r>
          </a:p>
          <a:p>
            <a:pPr marL="457200" lvl="1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		</a:t>
            </a:r>
            <a:r>
              <a:rPr lang="en-US" dirty="0" err="1" smtClean="0">
                <a:latin typeface="Trebuchet MS" panose="020B0603020202020204" pitchFamily="34" charset="0"/>
              </a:rPr>
              <a:t>System.out.printIn</a:t>
            </a:r>
            <a:r>
              <a:rPr lang="en-US" dirty="0" smtClean="0">
                <a:latin typeface="Trebuchet MS" panose="020B0603020202020204" pitchFamily="34" charset="0"/>
              </a:rPr>
              <a:t>(“Hello World”);</a:t>
            </a:r>
          </a:p>
          <a:p>
            <a:pPr marL="457200" lvl="1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} 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Many MNCs like Twitter, Apple </a:t>
            </a:r>
            <a:r>
              <a:rPr lang="en-US" dirty="0">
                <a:latin typeface="Trebuchet MS" panose="020B0603020202020204" pitchFamily="34" charset="0"/>
              </a:rPr>
              <a:t>Inc</a:t>
            </a:r>
            <a:r>
              <a:rPr lang="en-US" dirty="0" smtClean="0">
                <a:latin typeface="Trebuchet MS" panose="020B0603020202020204" pitchFamily="34" charset="0"/>
              </a:rPr>
              <a:t>., Netflix etc. </a:t>
            </a:r>
            <a:r>
              <a:rPr lang="en-US" dirty="0">
                <a:latin typeface="Trebuchet MS" panose="020B0603020202020204" pitchFamily="34" charset="0"/>
              </a:rPr>
              <a:t>use </a:t>
            </a:r>
            <a:r>
              <a:rPr lang="en-US" dirty="0" smtClean="0">
                <a:latin typeface="Trebuchet MS" panose="020B0603020202020204" pitchFamily="34" charset="0"/>
              </a:rPr>
              <a:t>Scala and its demand has been increasing rapidly.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We chose Scala because of its growing popularity and it very concise and elegant as compared to Java which makes coding in Scala simpler. Also it can used for a </a:t>
            </a:r>
            <a:r>
              <a:rPr lang="en-US" dirty="0">
                <a:latin typeface="Trebuchet MS" panose="020B0603020202020204" pitchFamily="34" charset="0"/>
              </a:rPr>
              <a:t>lot of things, ranging from machine learning to web </a:t>
            </a:r>
            <a:r>
              <a:rPr lang="en-US" dirty="0" smtClean="0">
                <a:latin typeface="Trebuchet MS" panose="020B0603020202020204" pitchFamily="34" charset="0"/>
              </a:rPr>
              <a:t>apps to android development.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73" y="239732"/>
            <a:ext cx="2187453" cy="12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267</TotalTime>
  <Words>397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Bodoni MT Black</vt:lpstr>
      <vt:lpstr>Calibri</vt:lpstr>
      <vt:lpstr>Consolas</vt:lpstr>
      <vt:lpstr>Courier New</vt:lpstr>
      <vt:lpstr>Trebuchet MS</vt:lpstr>
      <vt:lpstr>Vertical Lexicon design template</vt:lpstr>
      <vt:lpstr>LANGUAGES</vt:lpstr>
      <vt:lpstr>List of Languages</vt:lpstr>
      <vt:lpstr>Reason for Choosing Ruby</vt:lpstr>
      <vt:lpstr>Hello World Program</vt:lpstr>
      <vt:lpstr>Some Projects:</vt:lpstr>
      <vt:lpstr>PowerPoint Presentation</vt:lpstr>
      <vt:lpstr>The First Program – Hello World</vt:lpstr>
      <vt:lpstr>Some Projects:</vt:lpstr>
      <vt:lpstr>PowerPoint Presentation</vt:lpstr>
      <vt:lpstr>Few Projects on GitHub:</vt:lpstr>
      <vt:lpstr>Why Mercury??</vt:lpstr>
      <vt:lpstr>Some basic syntax:</vt:lpstr>
      <vt:lpstr>PRINCE</vt:lpstr>
      <vt:lpstr>Popular Projects on GitHub..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</dc:title>
  <dc:creator>Ayush Garg</dc:creator>
  <cp:lastModifiedBy>Ayush Garg</cp:lastModifiedBy>
  <cp:revision>19</cp:revision>
  <dcterms:created xsi:type="dcterms:W3CDTF">2018-01-10T13:57:02Z</dcterms:created>
  <dcterms:modified xsi:type="dcterms:W3CDTF">2018-01-10T18:26:57Z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