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800000"/>
    <a:srgbClr val="000099"/>
    <a:srgbClr val="441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9666014-675D-402D-AC8B-8E14D650EF9C}" type="datetimeFigureOut">
              <a:rPr lang="en-IN" smtClean="0"/>
              <a:t>13-02-2019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256138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66014-675D-402D-AC8B-8E14D650EF9C}" type="datetimeFigureOut">
              <a:rPr lang="en-IN" smtClean="0"/>
              <a:t>13-02-2019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90592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66014-675D-402D-AC8B-8E14D650EF9C}" type="datetimeFigureOut">
              <a:rPr lang="en-IN" smtClean="0"/>
              <a:t>13-02-2019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266119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66014-675D-402D-AC8B-8E14D650EF9C}" type="datetimeFigureOut">
              <a:rPr lang="en-IN" smtClean="0"/>
              <a:t>13-02-2019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3E519-4C69-41B8-9A0B-B3C38CAF076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1122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66014-675D-402D-AC8B-8E14D650EF9C}" type="datetimeFigureOut">
              <a:rPr lang="en-IN" smtClean="0"/>
              <a:t>13-02-2019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1937145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9666014-675D-402D-AC8B-8E14D650EF9C}" type="datetimeFigureOut">
              <a:rPr lang="en-IN" smtClean="0"/>
              <a:t>13-02-2019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809323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9666014-675D-402D-AC8B-8E14D650EF9C}" type="datetimeFigureOut">
              <a:rPr lang="en-IN" smtClean="0"/>
              <a:t>13-02-2019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44969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66014-675D-402D-AC8B-8E14D650EF9C}" type="datetimeFigureOut">
              <a:rPr lang="en-IN" smtClean="0"/>
              <a:t>13-02-2019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3194603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66014-675D-402D-AC8B-8E14D650EF9C}" type="datetimeFigureOut">
              <a:rPr lang="en-IN" smtClean="0"/>
              <a:t>13-02-2019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164217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66014-675D-402D-AC8B-8E14D650EF9C}" type="datetimeFigureOut">
              <a:rPr lang="en-IN" smtClean="0"/>
              <a:t>13-02-2019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98514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666014-675D-402D-AC8B-8E14D650EF9C}" type="datetimeFigureOut">
              <a:rPr lang="en-IN" smtClean="0"/>
              <a:t>13-02-2019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157079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666014-675D-402D-AC8B-8E14D650EF9C}" type="datetimeFigureOut">
              <a:rPr lang="en-IN" smtClean="0"/>
              <a:t>13-02-2019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394117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666014-675D-402D-AC8B-8E14D650EF9C}" type="datetimeFigureOut">
              <a:rPr lang="en-IN" smtClean="0"/>
              <a:t>13-02-2019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366873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66014-675D-402D-AC8B-8E14D650EF9C}" type="datetimeFigureOut">
              <a:rPr lang="en-IN" smtClean="0"/>
              <a:t>13-02-2019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171517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66014-675D-402D-AC8B-8E14D650EF9C}" type="datetimeFigureOut">
              <a:rPr lang="en-IN" smtClean="0"/>
              <a:t>13-02-2019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404880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66014-675D-402D-AC8B-8E14D650EF9C}" type="datetimeFigureOut">
              <a:rPr lang="en-IN" smtClean="0"/>
              <a:t>13-02-2019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174287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666014-675D-402D-AC8B-8E14D650EF9C}" type="datetimeFigureOut">
              <a:rPr lang="en-IN" smtClean="0"/>
              <a:t>13-02-2019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13E519-4C69-41B8-9A0B-B3C38CAF0761}" type="slidenum">
              <a:rPr lang="en-IN" smtClean="0"/>
              <a:t>‹#›</a:t>
            </a:fld>
            <a:endParaRPr lang="en-IN"/>
          </a:p>
        </p:txBody>
      </p:sp>
    </p:spTree>
    <p:extLst>
      <p:ext uri="{BB962C8B-B14F-4D97-AF65-F5344CB8AC3E}">
        <p14:creationId xmlns:p14="http://schemas.microsoft.com/office/powerpoint/2010/main" val="173001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666014-675D-402D-AC8B-8E14D650EF9C}" type="datetimeFigureOut">
              <a:rPr lang="en-IN" smtClean="0"/>
              <a:t>13-02-2019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13E519-4C69-41B8-9A0B-B3C38CAF0761}" type="slidenum">
              <a:rPr lang="en-IN" smtClean="0"/>
              <a:t>‹#›</a:t>
            </a:fld>
            <a:endParaRPr lang="en-IN"/>
          </a:p>
        </p:txBody>
      </p:sp>
    </p:spTree>
    <p:extLst>
      <p:ext uri="{BB962C8B-B14F-4D97-AF65-F5344CB8AC3E}">
        <p14:creationId xmlns:p14="http://schemas.microsoft.com/office/powerpoint/2010/main" val="33819081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D2C8-442B-4A4A-AFFC-246F532FEEF1}"/>
              </a:ext>
            </a:extLst>
          </p:cNvPr>
          <p:cNvSpPr>
            <a:spLocks noGrp="1"/>
          </p:cNvSpPr>
          <p:nvPr>
            <p:ph type="title"/>
          </p:nvPr>
        </p:nvSpPr>
        <p:spPr>
          <a:xfrm>
            <a:off x="1143001" y="1527870"/>
            <a:ext cx="9905998" cy="2455986"/>
          </a:xfrm>
        </p:spPr>
        <p:txBody>
          <a:bodyPr>
            <a:normAutofit/>
          </a:bodyPr>
          <a:lstStyle/>
          <a:p>
            <a:pPr algn="ctr"/>
            <a:r>
              <a:rPr lang="en-IN" sz="5400" b="1" dirty="0"/>
              <a:t>A Model for Smart Agriculture Using IoT </a:t>
            </a:r>
          </a:p>
        </p:txBody>
      </p:sp>
      <p:sp>
        <p:nvSpPr>
          <p:cNvPr id="12" name="Content Placeholder 11">
            <a:extLst>
              <a:ext uri="{FF2B5EF4-FFF2-40B4-BE49-F238E27FC236}">
                <a16:creationId xmlns:a16="http://schemas.microsoft.com/office/drawing/2014/main" id="{A57D530F-0F53-44D6-A979-EC4FE9046AD8}"/>
              </a:ext>
            </a:extLst>
          </p:cNvPr>
          <p:cNvSpPr>
            <a:spLocks noGrp="1"/>
          </p:cNvSpPr>
          <p:nvPr>
            <p:ph idx="1"/>
          </p:nvPr>
        </p:nvSpPr>
        <p:spPr>
          <a:xfrm>
            <a:off x="8481391" y="4465983"/>
            <a:ext cx="2822713" cy="2173357"/>
          </a:xfrm>
        </p:spPr>
        <p:txBody>
          <a:bodyPr>
            <a:normAutofit lnSpcReduction="10000"/>
          </a:bodyPr>
          <a:lstStyle/>
          <a:p>
            <a:pPr marL="0" indent="0">
              <a:buNone/>
            </a:pPr>
            <a:r>
              <a:rPr lang="en-IN" dirty="0"/>
              <a:t>Group Members</a:t>
            </a:r>
          </a:p>
          <a:p>
            <a:r>
              <a:rPr lang="en-IN" dirty="0"/>
              <a:t>Kshitija Shah</a:t>
            </a:r>
          </a:p>
          <a:p>
            <a:r>
              <a:rPr lang="en-IN" dirty="0"/>
              <a:t>Pratik Jain</a:t>
            </a:r>
          </a:p>
          <a:p>
            <a:r>
              <a:rPr lang="en-IN" dirty="0"/>
              <a:t>Tina Shah</a:t>
            </a:r>
          </a:p>
        </p:txBody>
      </p:sp>
    </p:spTree>
    <p:extLst>
      <p:ext uri="{BB962C8B-B14F-4D97-AF65-F5344CB8AC3E}">
        <p14:creationId xmlns:p14="http://schemas.microsoft.com/office/powerpoint/2010/main" val="87650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C703-FB2D-4D97-A808-7D5EF875A3BD}"/>
              </a:ext>
            </a:extLst>
          </p:cNvPr>
          <p:cNvSpPr>
            <a:spLocks noGrp="1"/>
          </p:cNvSpPr>
          <p:nvPr>
            <p:ph type="title"/>
          </p:nvPr>
        </p:nvSpPr>
        <p:spPr/>
        <p:txBody>
          <a:bodyPr>
            <a:normAutofit/>
          </a:bodyPr>
          <a:lstStyle/>
          <a:p>
            <a:r>
              <a:rPr lang="en-IN" sz="4000" i="1" u="sng" dirty="0">
                <a:latin typeface="Georgia" panose="02040502050405020303" pitchFamily="18" charset="0"/>
              </a:rPr>
              <a:t>Domain of your paper</a:t>
            </a:r>
          </a:p>
        </p:txBody>
      </p:sp>
      <p:sp>
        <p:nvSpPr>
          <p:cNvPr id="3" name="Content Placeholder 2">
            <a:extLst>
              <a:ext uri="{FF2B5EF4-FFF2-40B4-BE49-F238E27FC236}">
                <a16:creationId xmlns:a16="http://schemas.microsoft.com/office/drawing/2014/main" id="{F635C6DE-9437-42CF-808F-AC7162126640}"/>
              </a:ext>
            </a:extLst>
          </p:cNvPr>
          <p:cNvSpPr>
            <a:spLocks noGrp="1"/>
          </p:cNvSpPr>
          <p:nvPr>
            <p:ph idx="1"/>
          </p:nvPr>
        </p:nvSpPr>
        <p:spPr/>
        <p:txBody>
          <a:bodyPr>
            <a:normAutofit/>
          </a:bodyPr>
          <a:lstStyle/>
          <a:p>
            <a:pPr>
              <a:buFont typeface="Wingdings" panose="05000000000000000000" pitchFamily="2" charset="2"/>
              <a:buChar char="q"/>
            </a:pPr>
            <a:r>
              <a:rPr lang="en-IN" sz="3200" dirty="0">
                <a:solidFill>
                  <a:schemeClr val="bg1">
                    <a:lumMod val="75000"/>
                    <a:lumOff val="25000"/>
                  </a:schemeClr>
                </a:solidFill>
                <a:latin typeface="Arial Black" panose="020B0A04020102020204" pitchFamily="34" charset="0"/>
              </a:rPr>
              <a:t>Machine learning</a:t>
            </a:r>
          </a:p>
          <a:p>
            <a:pPr>
              <a:buFont typeface="Wingdings" panose="05000000000000000000" pitchFamily="2" charset="2"/>
              <a:buChar char="q"/>
            </a:pPr>
            <a:r>
              <a:rPr lang="en-IN" sz="3200" dirty="0">
                <a:solidFill>
                  <a:schemeClr val="bg1">
                    <a:lumMod val="75000"/>
                    <a:lumOff val="25000"/>
                  </a:schemeClr>
                </a:solidFill>
                <a:latin typeface="Arial Black" panose="020B0A04020102020204" pitchFamily="34" charset="0"/>
              </a:rPr>
              <a:t>Data analysis</a:t>
            </a:r>
          </a:p>
        </p:txBody>
      </p:sp>
    </p:spTree>
    <p:extLst>
      <p:ext uri="{BB962C8B-B14F-4D97-AF65-F5344CB8AC3E}">
        <p14:creationId xmlns:p14="http://schemas.microsoft.com/office/powerpoint/2010/main" val="26910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B8E0-D360-4A2A-9424-470C5FEB7462}"/>
              </a:ext>
            </a:extLst>
          </p:cNvPr>
          <p:cNvSpPr>
            <a:spLocks noGrp="1"/>
          </p:cNvSpPr>
          <p:nvPr>
            <p:ph type="title"/>
          </p:nvPr>
        </p:nvSpPr>
        <p:spPr/>
        <p:txBody>
          <a:bodyPr>
            <a:normAutofit/>
          </a:bodyPr>
          <a:lstStyle/>
          <a:p>
            <a:r>
              <a:rPr lang="en-IN" sz="4400" i="1" u="sng" dirty="0">
                <a:solidFill>
                  <a:schemeClr val="bg2">
                    <a:lumMod val="50000"/>
                  </a:schemeClr>
                </a:solidFill>
                <a:latin typeface="Georgia" panose="02040502050405020303" pitchFamily="18" charset="0"/>
              </a:rPr>
              <a:t>keywords</a:t>
            </a:r>
          </a:p>
        </p:txBody>
      </p:sp>
      <p:sp>
        <p:nvSpPr>
          <p:cNvPr id="3" name="Content Placeholder 2">
            <a:extLst>
              <a:ext uri="{FF2B5EF4-FFF2-40B4-BE49-F238E27FC236}">
                <a16:creationId xmlns:a16="http://schemas.microsoft.com/office/drawing/2014/main" id="{20E76CBF-E1FC-4AC4-ABD8-46A19FBA7F7F}"/>
              </a:ext>
            </a:extLst>
          </p:cNvPr>
          <p:cNvSpPr>
            <a:spLocks noGrp="1"/>
          </p:cNvSpPr>
          <p:nvPr>
            <p:ph idx="1"/>
          </p:nvPr>
        </p:nvSpPr>
        <p:spPr/>
        <p:txBody>
          <a:bodyPr>
            <a:normAutofit/>
          </a:bodyPr>
          <a:lstStyle/>
          <a:p>
            <a:r>
              <a:rPr lang="en-IN" sz="3200" dirty="0">
                <a:latin typeface="Georgia" panose="02040502050405020303" pitchFamily="18" charset="0"/>
              </a:rPr>
              <a:t>Smart agriculture</a:t>
            </a:r>
          </a:p>
          <a:p>
            <a:r>
              <a:rPr lang="en-IN" sz="3200" dirty="0">
                <a:latin typeface="Georgia" panose="02040502050405020303" pitchFamily="18" charset="0"/>
              </a:rPr>
              <a:t>Dataset Training</a:t>
            </a:r>
          </a:p>
        </p:txBody>
      </p:sp>
    </p:spTree>
    <p:extLst>
      <p:ext uri="{BB962C8B-B14F-4D97-AF65-F5344CB8AC3E}">
        <p14:creationId xmlns:p14="http://schemas.microsoft.com/office/powerpoint/2010/main" val="151589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5A31-4E9D-4C5B-92CC-F9A35E7CA5C1}"/>
              </a:ext>
            </a:extLst>
          </p:cNvPr>
          <p:cNvSpPr>
            <a:spLocks noGrp="1"/>
          </p:cNvSpPr>
          <p:nvPr>
            <p:ph type="title"/>
          </p:nvPr>
        </p:nvSpPr>
        <p:spPr>
          <a:xfrm>
            <a:off x="1141413" y="106018"/>
            <a:ext cx="9905998" cy="1351721"/>
          </a:xfrm>
        </p:spPr>
        <p:txBody>
          <a:bodyPr>
            <a:normAutofit/>
          </a:bodyPr>
          <a:lstStyle/>
          <a:p>
            <a:r>
              <a:rPr lang="en-IN" sz="4400" i="1" u="sng" dirty="0">
                <a:solidFill>
                  <a:schemeClr val="accent3">
                    <a:lumMod val="75000"/>
                  </a:schemeClr>
                </a:solidFill>
                <a:latin typeface="Georgia" panose="02040502050405020303" pitchFamily="18" charset="0"/>
              </a:rPr>
              <a:t>INTRODUCTION</a:t>
            </a:r>
          </a:p>
        </p:txBody>
      </p:sp>
      <p:sp>
        <p:nvSpPr>
          <p:cNvPr id="3" name="Content Placeholder 2">
            <a:extLst>
              <a:ext uri="{FF2B5EF4-FFF2-40B4-BE49-F238E27FC236}">
                <a16:creationId xmlns:a16="http://schemas.microsoft.com/office/drawing/2014/main" id="{EC7D55DE-1B07-4533-8ED1-740319F43FC9}"/>
              </a:ext>
            </a:extLst>
          </p:cNvPr>
          <p:cNvSpPr>
            <a:spLocks noGrp="1"/>
          </p:cNvSpPr>
          <p:nvPr>
            <p:ph idx="1"/>
          </p:nvPr>
        </p:nvSpPr>
        <p:spPr>
          <a:xfrm>
            <a:off x="1141412" y="1457739"/>
            <a:ext cx="9905999" cy="4996069"/>
          </a:xfrm>
        </p:spPr>
        <p:txBody>
          <a:bodyPr>
            <a:normAutofit/>
          </a:bodyPr>
          <a:lstStyle/>
          <a:p>
            <a:r>
              <a:rPr lang="en-IN" dirty="0">
                <a:latin typeface="Georgia" panose="02040502050405020303" pitchFamily="18" charset="0"/>
              </a:rPr>
              <a:t>Climate changes and rainfall has been erratic over the past decade. Due to this in recent era, climate-smart methods called as smart agriculture is adopted by many Indian farmers. Smart agriculture is an automated and directed information technology implemented with the IOT (Internet of Things). IOT is developing rapidly and widely applied in all wireless environments. </a:t>
            </a:r>
          </a:p>
          <a:p>
            <a:r>
              <a:rPr lang="en-IN" dirty="0">
                <a:latin typeface="Georgia" panose="02040502050405020303" pitchFamily="18" charset="0"/>
              </a:rPr>
              <a:t>Major objective is to collect real time data of soil for production environment that provides easy access for agricultural facilities and to train the dataset without using any library function in python language.</a:t>
            </a:r>
          </a:p>
          <a:p>
            <a:endParaRPr lang="en-IN" dirty="0"/>
          </a:p>
        </p:txBody>
      </p:sp>
    </p:spTree>
    <p:extLst>
      <p:ext uri="{BB962C8B-B14F-4D97-AF65-F5344CB8AC3E}">
        <p14:creationId xmlns:p14="http://schemas.microsoft.com/office/powerpoint/2010/main" val="306274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BF72-45F2-43FC-937F-38B7FDFB37A6}"/>
              </a:ext>
            </a:extLst>
          </p:cNvPr>
          <p:cNvSpPr>
            <a:spLocks noGrp="1"/>
          </p:cNvSpPr>
          <p:nvPr>
            <p:ph type="title"/>
          </p:nvPr>
        </p:nvSpPr>
        <p:spPr>
          <a:xfrm>
            <a:off x="1141412" y="194448"/>
            <a:ext cx="9905998" cy="1478570"/>
          </a:xfrm>
        </p:spPr>
        <p:txBody>
          <a:bodyPr/>
          <a:lstStyle/>
          <a:p>
            <a:r>
              <a:rPr lang="en-IN" u="sng" dirty="0">
                <a:solidFill>
                  <a:schemeClr val="bg1">
                    <a:lumMod val="95000"/>
                    <a:lumOff val="5000"/>
                  </a:schemeClr>
                </a:solidFill>
                <a:latin typeface="Georgia" panose="02040502050405020303" pitchFamily="18" charset="0"/>
              </a:rPr>
              <a:t>Literature Survey</a:t>
            </a:r>
          </a:p>
        </p:txBody>
      </p:sp>
      <p:sp>
        <p:nvSpPr>
          <p:cNvPr id="3" name="Content Placeholder 2">
            <a:extLst>
              <a:ext uri="{FF2B5EF4-FFF2-40B4-BE49-F238E27FC236}">
                <a16:creationId xmlns:a16="http://schemas.microsoft.com/office/drawing/2014/main" id="{20D69AFB-FCC0-4B1A-996F-245F3CD406F7}"/>
              </a:ext>
            </a:extLst>
          </p:cNvPr>
          <p:cNvSpPr>
            <a:spLocks noGrp="1"/>
          </p:cNvSpPr>
          <p:nvPr>
            <p:ph idx="1"/>
          </p:nvPr>
        </p:nvSpPr>
        <p:spPr>
          <a:xfrm>
            <a:off x="1141412" y="1673018"/>
            <a:ext cx="9905999" cy="4409730"/>
          </a:xfrm>
        </p:spPr>
        <p:txBody>
          <a:bodyPr>
            <a:normAutofit fontScale="92500" lnSpcReduction="10000"/>
          </a:bodyPr>
          <a:lstStyle/>
          <a:p>
            <a:r>
              <a:rPr lang="en-IN" dirty="0"/>
              <a:t>The research in agriculture area is enhanced in various aspects to improve the quality and quantity of productivity of agriculture.</a:t>
            </a:r>
          </a:p>
          <a:p>
            <a:r>
              <a:rPr lang="en-IN" dirty="0"/>
              <a:t>Researchers have been worked on many different projects on soil attributes, different weather conditions as well as scouting crops. Wireless Sensor Network based polyhouse monitoring system makes use of environment temperature, humidity, CO2 level and sufficient light detection modules.</a:t>
            </a:r>
          </a:p>
          <a:p>
            <a:r>
              <a:rPr lang="en-IN" dirty="0"/>
              <a:t> IoT gives platform to researches to maintain real time data and send alerts immediately to farmers. Cloud architecture gives additional support to IoT in maintaining Big data of agriculture information viz. history information, soil properties like temperature , pH , fertility ,fertilizers distribution and information collected.</a:t>
            </a:r>
          </a:p>
        </p:txBody>
      </p:sp>
    </p:spTree>
    <p:extLst>
      <p:ext uri="{BB962C8B-B14F-4D97-AF65-F5344CB8AC3E}">
        <p14:creationId xmlns:p14="http://schemas.microsoft.com/office/powerpoint/2010/main" val="11440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DDC8-08EF-4496-AC61-DD68ECFFCA52}"/>
              </a:ext>
            </a:extLst>
          </p:cNvPr>
          <p:cNvSpPr>
            <a:spLocks noGrp="1"/>
          </p:cNvSpPr>
          <p:nvPr>
            <p:ph type="title"/>
          </p:nvPr>
        </p:nvSpPr>
        <p:spPr/>
        <p:txBody>
          <a:bodyPr>
            <a:normAutofit/>
          </a:bodyPr>
          <a:lstStyle/>
          <a:p>
            <a:r>
              <a:rPr lang="en-IN" sz="4400" i="1" u="sng" dirty="0">
                <a:solidFill>
                  <a:schemeClr val="bg1">
                    <a:lumMod val="85000"/>
                    <a:lumOff val="15000"/>
                  </a:schemeClr>
                </a:solidFill>
                <a:latin typeface="Georgia" panose="02040502050405020303" pitchFamily="18" charset="0"/>
              </a:rPr>
              <a:t>TECHNOLOGY STACK</a:t>
            </a:r>
          </a:p>
        </p:txBody>
      </p:sp>
      <p:sp>
        <p:nvSpPr>
          <p:cNvPr id="3" name="Content Placeholder 2">
            <a:extLst>
              <a:ext uri="{FF2B5EF4-FFF2-40B4-BE49-F238E27FC236}">
                <a16:creationId xmlns:a16="http://schemas.microsoft.com/office/drawing/2014/main" id="{ECB816B4-8D92-435C-8C76-C07092649D7F}"/>
              </a:ext>
            </a:extLst>
          </p:cNvPr>
          <p:cNvSpPr>
            <a:spLocks noGrp="1"/>
          </p:cNvSpPr>
          <p:nvPr>
            <p:ph idx="1"/>
          </p:nvPr>
        </p:nvSpPr>
        <p:spPr>
          <a:xfrm>
            <a:off x="916125" y="1957940"/>
            <a:ext cx="9905999" cy="3541714"/>
          </a:xfrm>
        </p:spPr>
        <p:txBody>
          <a:bodyPr/>
          <a:lstStyle/>
          <a:p>
            <a:pPr marL="0" indent="0">
              <a:buNone/>
            </a:pPr>
            <a:r>
              <a:rPr lang="en-IN" i="1" dirty="0">
                <a:latin typeface="Arial Black" panose="020B0A04020102020204" pitchFamily="34" charset="0"/>
              </a:rPr>
              <a:t>SPYDER</a:t>
            </a:r>
          </a:p>
          <a:p>
            <a:pPr marL="0" indent="0">
              <a:buNone/>
            </a:pPr>
            <a:r>
              <a:rPr lang="en-IN" i="1" dirty="0">
                <a:latin typeface="Arial Black" panose="020B0A04020102020204" pitchFamily="34" charset="0"/>
              </a:rPr>
              <a:t>PYTHON</a:t>
            </a:r>
          </a:p>
          <a:p>
            <a:pPr marL="0" indent="0">
              <a:buNone/>
            </a:pPr>
            <a:r>
              <a:rPr lang="en-IN" i="1" dirty="0">
                <a:latin typeface="Arial Black" panose="020B0A04020102020204" pitchFamily="34" charset="0"/>
              </a:rPr>
              <a:t>COLAB</a:t>
            </a:r>
          </a:p>
        </p:txBody>
      </p:sp>
    </p:spTree>
    <p:extLst>
      <p:ext uri="{BB962C8B-B14F-4D97-AF65-F5344CB8AC3E}">
        <p14:creationId xmlns:p14="http://schemas.microsoft.com/office/powerpoint/2010/main" val="101854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circle(in)">
                                      <p:cBhvr>
                                        <p:cTn id="6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CEB9-23C8-49D9-945A-9B624F69319B}"/>
              </a:ext>
            </a:extLst>
          </p:cNvPr>
          <p:cNvSpPr>
            <a:spLocks noGrp="1"/>
          </p:cNvSpPr>
          <p:nvPr>
            <p:ph type="title"/>
          </p:nvPr>
        </p:nvSpPr>
        <p:spPr>
          <a:xfrm>
            <a:off x="1008891" y="194992"/>
            <a:ext cx="9905998" cy="1478570"/>
          </a:xfrm>
        </p:spPr>
        <p:txBody>
          <a:bodyPr/>
          <a:lstStyle/>
          <a:p>
            <a:r>
              <a:rPr lang="en-IN" u="sng" dirty="0">
                <a:solidFill>
                  <a:schemeClr val="bg2">
                    <a:lumMod val="50000"/>
                  </a:schemeClr>
                </a:solidFill>
                <a:latin typeface="Georgia" panose="02040502050405020303" pitchFamily="18" charset="0"/>
              </a:rPr>
              <a:t>Weekly plan</a:t>
            </a:r>
          </a:p>
        </p:txBody>
      </p:sp>
      <p:sp>
        <p:nvSpPr>
          <p:cNvPr id="3" name="Content Placeholder 2">
            <a:extLst>
              <a:ext uri="{FF2B5EF4-FFF2-40B4-BE49-F238E27FC236}">
                <a16:creationId xmlns:a16="http://schemas.microsoft.com/office/drawing/2014/main" id="{411EE2BC-FA31-460B-874C-C6F3199223F5}"/>
              </a:ext>
            </a:extLst>
          </p:cNvPr>
          <p:cNvSpPr>
            <a:spLocks noGrp="1"/>
          </p:cNvSpPr>
          <p:nvPr>
            <p:ph idx="1"/>
          </p:nvPr>
        </p:nvSpPr>
        <p:spPr>
          <a:xfrm>
            <a:off x="889621" y="1838668"/>
            <a:ext cx="9905999" cy="4535627"/>
          </a:xfrm>
        </p:spPr>
        <p:txBody>
          <a:bodyPr/>
          <a:lstStyle/>
          <a:p>
            <a:r>
              <a:rPr lang="en-IN" dirty="0">
                <a:solidFill>
                  <a:schemeClr val="accent2">
                    <a:lumMod val="60000"/>
                    <a:lumOff val="40000"/>
                  </a:schemeClr>
                </a:solidFill>
              </a:rPr>
              <a:t>11/02-16/02 : Presentation</a:t>
            </a:r>
          </a:p>
          <a:p>
            <a:r>
              <a:rPr lang="en-IN" dirty="0">
                <a:solidFill>
                  <a:schemeClr val="accent2">
                    <a:lumMod val="60000"/>
                    <a:lumOff val="40000"/>
                  </a:schemeClr>
                </a:solidFill>
              </a:rPr>
              <a:t>18/02-23/02 : Preparation of Dataset</a:t>
            </a:r>
          </a:p>
          <a:p>
            <a:r>
              <a:rPr lang="en-IN" dirty="0">
                <a:solidFill>
                  <a:schemeClr val="accent2">
                    <a:lumMod val="60000"/>
                    <a:lumOff val="40000"/>
                  </a:schemeClr>
                </a:solidFill>
              </a:rPr>
              <a:t>25/02-02/03 : Research</a:t>
            </a:r>
          </a:p>
          <a:p>
            <a:r>
              <a:rPr lang="en-IN" dirty="0">
                <a:solidFill>
                  <a:schemeClr val="accent2">
                    <a:lumMod val="60000"/>
                    <a:lumOff val="40000"/>
                  </a:schemeClr>
                </a:solidFill>
              </a:rPr>
              <a:t>04/03-09/03 : Research</a:t>
            </a:r>
          </a:p>
          <a:p>
            <a:r>
              <a:rPr lang="en-IN" dirty="0">
                <a:solidFill>
                  <a:schemeClr val="accent2">
                    <a:lumMod val="60000"/>
                    <a:lumOff val="40000"/>
                  </a:schemeClr>
                </a:solidFill>
              </a:rPr>
              <a:t>11/03-16/03 : Research</a:t>
            </a:r>
          </a:p>
          <a:p>
            <a:r>
              <a:rPr lang="en-IN" dirty="0">
                <a:solidFill>
                  <a:schemeClr val="accent2">
                    <a:lumMod val="60000"/>
                    <a:lumOff val="40000"/>
                  </a:schemeClr>
                </a:solidFill>
              </a:rPr>
              <a:t>18/03-23/03 : Testing</a:t>
            </a:r>
          </a:p>
          <a:p>
            <a:r>
              <a:rPr lang="en-IN" dirty="0">
                <a:solidFill>
                  <a:schemeClr val="accent2">
                    <a:lumMod val="60000"/>
                    <a:lumOff val="40000"/>
                  </a:schemeClr>
                </a:solidFill>
              </a:rPr>
              <a:t>25/03-30/03 : Testing</a:t>
            </a:r>
          </a:p>
          <a:p>
            <a:r>
              <a:rPr lang="en-IN" dirty="0">
                <a:solidFill>
                  <a:schemeClr val="accent2">
                    <a:lumMod val="60000"/>
                    <a:lumOff val="40000"/>
                  </a:schemeClr>
                </a:solidFill>
              </a:rPr>
              <a:t>01/04-06/04 : Final Project</a:t>
            </a:r>
          </a:p>
        </p:txBody>
      </p:sp>
    </p:spTree>
    <p:extLst>
      <p:ext uri="{BB962C8B-B14F-4D97-AF65-F5344CB8AC3E}">
        <p14:creationId xmlns:p14="http://schemas.microsoft.com/office/powerpoint/2010/main" val="483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D382-4832-4DFF-8406-08154B7E25CF}"/>
              </a:ext>
            </a:extLst>
          </p:cNvPr>
          <p:cNvSpPr>
            <a:spLocks noGrp="1"/>
          </p:cNvSpPr>
          <p:nvPr>
            <p:ph type="title"/>
          </p:nvPr>
        </p:nvSpPr>
        <p:spPr/>
        <p:txBody>
          <a:bodyPr/>
          <a:lstStyle/>
          <a:p>
            <a:r>
              <a:rPr lang="en-IN" u="sng" dirty="0">
                <a:solidFill>
                  <a:srgbClr val="111111"/>
                </a:solidFill>
                <a:latin typeface="Georgia" panose="02040502050405020303" pitchFamily="18" charset="0"/>
              </a:rPr>
              <a:t>Conclusion</a:t>
            </a:r>
          </a:p>
        </p:txBody>
      </p:sp>
      <p:sp>
        <p:nvSpPr>
          <p:cNvPr id="3" name="Content Placeholder 2">
            <a:extLst>
              <a:ext uri="{FF2B5EF4-FFF2-40B4-BE49-F238E27FC236}">
                <a16:creationId xmlns:a16="http://schemas.microsoft.com/office/drawing/2014/main" id="{FFA6E06B-4BF6-4447-889F-43172D60EEC7}"/>
              </a:ext>
            </a:extLst>
          </p:cNvPr>
          <p:cNvSpPr>
            <a:spLocks noGrp="1"/>
          </p:cNvSpPr>
          <p:nvPr>
            <p:ph idx="1"/>
          </p:nvPr>
        </p:nvSpPr>
        <p:spPr/>
        <p:txBody>
          <a:bodyPr/>
          <a:lstStyle/>
          <a:p>
            <a:r>
              <a:rPr lang="en-IN" dirty="0"/>
              <a:t>By using the proposed approach, received updated information allows the farmers to cope with and even benefit from these changes. It is really challenging task that needs to provide such knowledge because of highly localized nature of agriculture information specifically distinct conditions. The complete real-time and historical environment information is expected to help to achieve efficient management and utilization of resources.</a:t>
            </a:r>
          </a:p>
        </p:txBody>
      </p:sp>
    </p:spTree>
    <p:extLst>
      <p:ext uri="{BB962C8B-B14F-4D97-AF65-F5344CB8AC3E}">
        <p14:creationId xmlns:p14="http://schemas.microsoft.com/office/powerpoint/2010/main" val="254149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ACECC-CB6D-4F49-BE02-F11AFF9048F2}"/>
              </a:ext>
            </a:extLst>
          </p:cNvPr>
          <p:cNvSpPr>
            <a:spLocks noGrp="1"/>
          </p:cNvSpPr>
          <p:nvPr>
            <p:ph idx="1"/>
          </p:nvPr>
        </p:nvSpPr>
        <p:spPr>
          <a:xfrm>
            <a:off x="1074058" y="2656113"/>
            <a:ext cx="9973354" cy="3135087"/>
          </a:xfrm>
        </p:spPr>
        <p:txBody>
          <a:bodyPr>
            <a:normAutofit/>
          </a:bodyPr>
          <a:lstStyle/>
          <a:p>
            <a:pPr marL="0" indent="0" algn="ctr">
              <a:buNone/>
            </a:pPr>
            <a:r>
              <a:rPr lang="en-IN" sz="6000" dirty="0"/>
              <a:t>Thank You!</a:t>
            </a:r>
          </a:p>
        </p:txBody>
      </p:sp>
    </p:spTree>
    <p:extLst>
      <p:ext uri="{BB962C8B-B14F-4D97-AF65-F5344CB8AC3E}">
        <p14:creationId xmlns:p14="http://schemas.microsoft.com/office/powerpoint/2010/main" val="440711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749</TotalTime>
  <Words>347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Georgia</vt:lpstr>
      <vt:lpstr>Tw Cen MT</vt:lpstr>
      <vt:lpstr>Wingdings</vt:lpstr>
      <vt:lpstr>Circuit</vt:lpstr>
      <vt:lpstr>A Model for Smart Agriculture Using IoT </vt:lpstr>
      <vt:lpstr>Domain of your paper</vt:lpstr>
      <vt:lpstr>keywords</vt:lpstr>
      <vt:lpstr>INTRODUCTION</vt:lpstr>
      <vt:lpstr>Literature Survey</vt:lpstr>
      <vt:lpstr>TECHNOLOGY STACK</vt:lpstr>
      <vt:lpstr>Weekly plan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Kshitija Shah</dc:creator>
  <cp:lastModifiedBy>Kshitija Shah</cp:lastModifiedBy>
  <cp:revision>21</cp:revision>
  <dcterms:created xsi:type="dcterms:W3CDTF">2019-02-11T08:15:33Z</dcterms:created>
  <dcterms:modified xsi:type="dcterms:W3CDTF">2019-02-13T13:21:56Z</dcterms:modified>
</cp:coreProperties>
</file>