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9143280" cy="1711080"/>
          </a:xfrm>
          <a:prstGeom prst="rect">
            <a:avLst/>
          </a:prstGeom>
          <a:solidFill>
            <a:srgbClr val="26a69a"/>
          </a:solidFill>
          <a:ln>
            <a:noFill/>
          </a:ln>
        </p:spPr>
        <p:style>
          <a:lnRef idx="0"/>
          <a:fillRef idx="0"/>
          <a:effectRef idx="0"/>
          <a:fontRef idx="minor"/>
        </p:style>
      </p:sp>
      <p:sp>
        <p:nvSpPr>
          <p:cNvPr id="1" name="CustomShape 2"/>
          <p:cNvSpPr/>
          <p:nvPr/>
        </p:nvSpPr>
        <p:spPr>
          <a:xfrm>
            <a:off x="641880" y="3597480"/>
            <a:ext cx="389520" cy="360"/>
          </a:xfrm>
          <a:custGeom>
            <a:avLst/>
            <a:gdLst/>
            <a:ahLst/>
            <a:rect l="l" t="t" r="r" b="b"/>
            <a:pathLst>
              <a:path w="21600" h="21600">
                <a:moveTo>
                  <a:pt x="0" y="0"/>
                </a:moveTo>
                <a:lnTo>
                  <a:pt x="21600" y="21600"/>
                </a:lnTo>
              </a:path>
            </a:pathLst>
          </a:custGeom>
          <a:noFill/>
          <a:ln w="28440">
            <a:solidFill>
              <a:srgbClr val="fffbf0"/>
            </a:solidFill>
            <a:round/>
          </a:ln>
        </p:spPr>
        <p:style>
          <a:lnRef idx="0"/>
          <a:fillRef idx="0"/>
          <a:effectRef idx="0"/>
          <a:fontRef idx="minor"/>
        </p:style>
      </p:sp>
      <p:sp>
        <p:nvSpPr>
          <p:cNvPr id="2" name="PlaceHolder 3"/>
          <p:cNvSpPr>
            <a:spLocks noGrp="1"/>
          </p:cNvSpPr>
          <p:nvPr>
            <p:ph type="title"/>
          </p:nvPr>
        </p:nvSpPr>
        <p:spPr>
          <a:xfrm>
            <a:off x="512640" y="1893240"/>
            <a:ext cx="8118000" cy="1522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rgbClr val="26a69a"/>
          </a:solidFill>
          <a:ln>
            <a:noFill/>
          </a:ln>
        </p:spPr>
        <p:style>
          <a:lnRef idx="0"/>
          <a:fillRef idx="0"/>
          <a:effectRef idx="0"/>
          <a:fontRef idx="minor"/>
        </p:style>
      </p:sp>
      <p:sp>
        <p:nvSpPr>
          <p:cNvPr id="41" name="PlaceHolder 2"/>
          <p:cNvSpPr>
            <a:spLocks noGrp="1"/>
          </p:cNvSpPr>
          <p:nvPr>
            <p:ph type="title"/>
          </p:nvPr>
        </p:nvSpPr>
        <p:spPr>
          <a:xfrm>
            <a:off x="512640" y="1893240"/>
            <a:ext cx="8118000" cy="1522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42" name="PlaceHolder 3"/>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Google Shape;59;p13" descr=""/>
          <p:cNvPicPr/>
          <p:nvPr/>
        </p:nvPicPr>
        <p:blipFill>
          <a:blip r:embed="rId1"/>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3000" spc="-1" strike="noStrike">
                <a:solidFill>
                  <a:srgbClr val="fffbf0"/>
                </a:solidFill>
                <a:latin typeface="Times New Roman"/>
                <a:ea typeface="Times New Roman"/>
              </a:rPr>
              <a:t>Computer Engineering Department</a:t>
            </a:r>
            <a:br/>
            <a:r>
              <a:rPr b="0" lang="en-IN" sz="2400" spc="-1" strike="noStrike">
                <a:solidFill>
                  <a:srgbClr val="fffbf0"/>
                </a:solidFill>
                <a:latin typeface="Times New Roman"/>
                <a:ea typeface="Times New Roman"/>
              </a:rPr>
              <a:t>A.P. Shah Institute of Technology</a:t>
            </a:r>
            <a:br/>
            <a:r>
              <a:rPr b="0" lang="en-IN" sz="2400" spc="-1" strike="noStrike">
                <a:solidFill>
                  <a:srgbClr val="fffbf0"/>
                </a:solidFill>
                <a:latin typeface="Times New Roman"/>
                <a:ea typeface="Times New Roman"/>
              </a:rPr>
              <a:t>G.B.Road,Kasarvadavli, Thane(W), Mumbai-400615</a:t>
            </a:r>
            <a:br/>
            <a:r>
              <a:rPr b="0" lang="en-IN" sz="2400" spc="-1" strike="noStrike">
                <a:solidFill>
                  <a:srgbClr val="fffbf0"/>
                </a:solidFill>
                <a:latin typeface="Times New Roman"/>
                <a:ea typeface="Times New Roman"/>
              </a:rPr>
              <a:t>UNIVERSITY OF MUMBAI</a:t>
            </a:r>
            <a:br/>
            <a:r>
              <a:rPr b="0" lang="en-IN" sz="2400" spc="-1" strike="noStrike">
                <a:solidFill>
                  <a:srgbClr val="fffbf0"/>
                </a:solidFill>
                <a:latin typeface="Times New Roman"/>
                <a:ea typeface="Times New Roman"/>
              </a:rPr>
              <a:t>Academic Year 2019-2020</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1.7 Benefits for environment &amp; Society</a:t>
            </a:r>
            <a:endParaRPr b="0" lang="en-IN" sz="3000" spc="-1" strike="noStrike">
              <a:latin typeface="Arial"/>
            </a:endParaRPr>
          </a:p>
        </p:txBody>
      </p:sp>
      <p:sp>
        <p:nvSpPr>
          <p:cNvPr id="97"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nSpc>
                <a:spcPct val="115000"/>
              </a:lnSpc>
              <a:buClr>
                <a:srgbClr val="000000"/>
              </a:buClr>
              <a:buFont typeface="Old Standard TT"/>
              <a:buChar char="●"/>
            </a:pP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
        <p:nvSpPr>
          <p:cNvPr id="98" name="TextShape 3"/>
          <p:cNvSpPr txBox="1"/>
          <p:nvPr/>
        </p:nvSpPr>
        <p:spPr>
          <a:xfrm>
            <a:off x="360000" y="1440000"/>
            <a:ext cx="8640000" cy="213840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IN" sz="1800" spc="-1" strike="noStrike">
                <a:latin typeface="Arial"/>
              </a:rPr>
              <a:t>This project would work as an excellent child proof surfing on the internet without us monitoring their usage 24*7. Not only the child would not come across extreme pictures and videos at such an early age where their minds are growing and has the most grasping power.</a:t>
            </a: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But it will also help the parents to not waste their time and worry about their child getting exposed to nudity at such an early age.Thus benefitting the society as a whole in multiple ways the project mainly ensures protection of the children from a number of things while surfing on the internet.</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4200" spc="-1" strike="noStrike">
                <a:solidFill>
                  <a:srgbClr val="fffbf0"/>
                </a:solidFill>
                <a:latin typeface="Times New Roman"/>
                <a:ea typeface="Times New Roman"/>
              </a:rPr>
              <a:t>2. Project Design</a:t>
            </a:r>
            <a:endParaRPr b="0" lang="en-IN" sz="4200" spc="-1" strike="noStrike">
              <a:latin typeface="Arial"/>
            </a:endParaRPr>
          </a:p>
        </p:txBody>
      </p:sp>
      <p:sp>
        <p:nvSpPr>
          <p:cNvPr id="100"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2.1 Proposed System</a:t>
            </a:r>
            <a:endParaRPr b="0" lang="en-IN" sz="3000" spc="-1" strike="noStrike">
              <a:latin typeface="Arial"/>
            </a:endParaRPr>
          </a:p>
        </p:txBody>
      </p:sp>
      <p:sp>
        <p:nvSpPr>
          <p:cNvPr id="102"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Convolution Neural Network (CNN) is one of the most popular and effective technology for image recognition and image classification. The CNN classifier takes an image as a input,processes it and classifies it under certain categories.</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 </a:t>
            </a:r>
            <a:r>
              <a:rPr b="0" lang="en-IN" sz="1600" spc="-1" strike="noStrike">
                <a:solidFill>
                  <a:srgbClr val="000000"/>
                </a:solidFill>
                <a:latin typeface="Arial"/>
                <a:ea typeface="Old Standard TT"/>
              </a:rPr>
              <a:t>Our main aim is to disable the view of daunting images and get the link inactivated so that children do not get redirected tosome irrelevant content which they are not ready to get exposed to at such an early age.We will first be training the CNN model (VGG16/VGG19) on bare skinned images as well as advertisements of any other type.  </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Once the model is trained with a good accuracy of prediction and filtering,a chrome extension will be created for the same, which will capture all the images on the websites and if it comes across any such image, the image will be blurred, also automatically disabling any redirect able links. </a:t>
            </a:r>
            <a:r>
              <a:rPr b="0" lang="en-IN" sz="1800" spc="-1" strike="noStrike">
                <a:solidFill>
                  <a:srgbClr val="000000"/>
                </a:solidFill>
                <a:latin typeface="Arial"/>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2.2 Design(Flow Of Modules)</a:t>
            </a:r>
            <a:endParaRPr b="0" lang="en-IN" sz="3000" spc="-1" strike="noStrike">
              <a:latin typeface="Arial"/>
            </a:endParaRPr>
          </a:p>
        </p:txBody>
      </p:sp>
      <p:sp>
        <p:nvSpPr>
          <p:cNvPr id="104"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First Step is the collection of dataset of both kind of nude and non-nude images.Images will be scrapped from the internet using the links of that particular image using concept of Beautiful Soap in  python.Approximately 25000 images will be used in dataset for moreaccurate results.</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Next step is the classification of images, done by using Convolution neural network. The training of CNN would be done on two kinds of images positive and negative;positive being the nude images and negative being the images of any other type. </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Testing will be done for the same, so that we come to know how accurate the prediction is.Extension will be created just like any other Google extension, which will blur and disable the images on the website visited.This extension will work 24*7 and provide the safest browsing experience on the internet to the kids.</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408240" y="39564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2.3  Use Case Diagram</a:t>
            </a:r>
            <a:endParaRPr b="0" lang="en-IN" sz="3000" spc="-1" strike="noStrike">
              <a:latin typeface="Arial"/>
            </a:endParaRPr>
          </a:p>
        </p:txBody>
      </p:sp>
      <p:sp>
        <p:nvSpPr>
          <p:cNvPr id="106" name="CustomShape 2"/>
          <p:cNvSpPr/>
          <p:nvPr/>
        </p:nvSpPr>
        <p:spPr>
          <a:xfrm>
            <a:off x="311760" y="1171440"/>
            <a:ext cx="8519760" cy="3396600"/>
          </a:xfrm>
          <a:prstGeom prst="rect">
            <a:avLst/>
          </a:prstGeom>
          <a:noFill/>
          <a:ln>
            <a:noFill/>
          </a:ln>
        </p:spPr>
        <p:style>
          <a:lnRef idx="0"/>
          <a:fillRef idx="0"/>
          <a:effectRef idx="0"/>
          <a:fontRef idx="minor"/>
        </p:style>
      </p:sp>
      <p:pic>
        <p:nvPicPr>
          <p:cNvPr id="107" name="" descr=""/>
          <p:cNvPicPr/>
          <p:nvPr/>
        </p:nvPicPr>
        <p:blipFill>
          <a:blip r:embed="rId1"/>
          <a:stretch/>
        </p:blipFill>
        <p:spPr>
          <a:xfrm>
            <a:off x="1149120" y="1008000"/>
            <a:ext cx="4466880" cy="34894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TextShape 1"/>
          <p:cNvSpPr txBox="1"/>
          <p:nvPr/>
        </p:nvSpPr>
        <p:spPr>
          <a:xfrm>
            <a:off x="216000" y="0"/>
            <a:ext cx="7272000" cy="1203480"/>
          </a:xfrm>
          <a:prstGeom prst="rect">
            <a:avLst/>
          </a:prstGeom>
          <a:noFill/>
          <a:ln>
            <a:noFill/>
          </a:ln>
        </p:spPr>
        <p:txBody>
          <a:bodyPr lIns="0" rIns="0" tIns="0" bIns="0" anchor="ctr"/>
          <a:p>
            <a:r>
              <a:rPr b="1" lang="en-IN" sz="3000" spc="-1" strike="noStrike">
                <a:solidFill>
                  <a:srgbClr val="000000"/>
                </a:solidFill>
                <a:latin typeface="Times New Roman"/>
                <a:ea typeface="Times New Roman"/>
              </a:rPr>
              <a:t>2.4  Description of Use Case Diagram</a:t>
            </a:r>
            <a:endParaRPr b="0" lang="en-IN" sz="3000" spc="-1" strike="noStrike">
              <a:latin typeface="Arial"/>
            </a:endParaRPr>
          </a:p>
        </p:txBody>
      </p:sp>
      <p:sp>
        <p:nvSpPr>
          <p:cNvPr id="109" name="TextShape 2"/>
          <p:cNvSpPr txBox="1"/>
          <p:nvPr/>
        </p:nvSpPr>
        <p:spPr>
          <a:xfrm>
            <a:off x="432000" y="1080000"/>
            <a:ext cx="8424000" cy="239436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IN" sz="1800" spc="-1" strike="noStrike">
                <a:latin typeface="Arial"/>
              </a:rPr>
              <a:t>The above representation of our project is in the form of a Use Case diagram. This diagram represents the flow and the working of each model in the diagram. The diagram depicts that when the user accesses the website through the Google Chrome, the extensions workingcomes into the picture. </a:t>
            </a: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The extension processes the entire webpage differentiating the imagesand blurring the positive images (nude images). This work is done on the basis of a trained model which the extension works upon to complete the desired action.</a:t>
            </a:r>
            <a:endParaRPr b="0" lang="en-IN"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2.5 Activity diagram</a:t>
            </a:r>
            <a:endParaRPr b="0" lang="en-IN" sz="3000" spc="-1" strike="noStrike">
              <a:latin typeface="Arial"/>
            </a:endParaRPr>
          </a:p>
        </p:txBody>
      </p:sp>
      <p:sp>
        <p:nvSpPr>
          <p:cNvPr id="111" name="CustomShape 2"/>
          <p:cNvSpPr/>
          <p:nvPr/>
        </p:nvSpPr>
        <p:spPr>
          <a:xfrm>
            <a:off x="311760" y="1171440"/>
            <a:ext cx="8519760" cy="3396600"/>
          </a:xfrm>
          <a:prstGeom prst="rect">
            <a:avLst/>
          </a:prstGeom>
          <a:noFill/>
          <a:ln>
            <a:noFill/>
          </a:ln>
        </p:spPr>
        <p:style>
          <a:lnRef idx="0"/>
          <a:fillRef idx="0"/>
          <a:effectRef idx="0"/>
          <a:fontRef idx="minor"/>
        </p:style>
      </p:sp>
      <p:pic>
        <p:nvPicPr>
          <p:cNvPr id="112" name="" descr=""/>
          <p:cNvPicPr/>
          <p:nvPr/>
        </p:nvPicPr>
        <p:blipFill>
          <a:blip r:embed="rId1"/>
          <a:stretch/>
        </p:blipFill>
        <p:spPr>
          <a:xfrm>
            <a:off x="1512000" y="1090080"/>
            <a:ext cx="5214960" cy="35899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2.6 Module-1 :Classification Of Images Using CNN</a:t>
            </a:r>
            <a:endParaRPr b="0" lang="en-IN" sz="3000" spc="-1" strike="noStrike">
              <a:latin typeface="Arial"/>
            </a:endParaRPr>
          </a:p>
          <a:p>
            <a:pPr>
              <a:lnSpc>
                <a:spcPct val="100000"/>
              </a:lnSpc>
            </a:pPr>
            <a:endParaRPr b="0" lang="en-IN" sz="3000" spc="-1" strike="noStrike">
              <a:latin typeface="Arial"/>
            </a:endParaRPr>
          </a:p>
          <a:p>
            <a:pPr>
              <a:lnSpc>
                <a:spcPct val="100000"/>
              </a:lnSpc>
            </a:pPr>
            <a:endParaRPr b="0" lang="en-IN" sz="3000" spc="-1" strike="noStrike">
              <a:latin typeface="Arial"/>
            </a:endParaRPr>
          </a:p>
        </p:txBody>
      </p:sp>
      <p:sp>
        <p:nvSpPr>
          <p:cNvPr id="114" name="CustomShape 2"/>
          <p:cNvSpPr/>
          <p:nvPr/>
        </p:nvSpPr>
        <p:spPr>
          <a:xfrm>
            <a:off x="311760" y="1171440"/>
            <a:ext cx="8519760" cy="3396600"/>
          </a:xfrm>
          <a:prstGeom prst="rect">
            <a:avLst/>
          </a:prstGeom>
          <a:noFill/>
          <a:ln>
            <a:noFill/>
          </a:ln>
        </p:spPr>
        <p:style>
          <a:lnRef idx="0"/>
          <a:fillRef idx="0"/>
          <a:effectRef idx="0"/>
          <a:fontRef idx="minor"/>
        </p:style>
      </p:sp>
      <p:sp>
        <p:nvSpPr>
          <p:cNvPr id="115" name="TextShape 3"/>
          <p:cNvSpPr txBox="1"/>
          <p:nvPr/>
        </p:nvSpPr>
        <p:spPr>
          <a:xfrm>
            <a:off x="311760" y="1152000"/>
            <a:ext cx="8596440" cy="316188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IN" sz="1800" spc="-1" strike="noStrike">
                <a:latin typeface="Arial"/>
              </a:rPr>
              <a:t>Our model proposes the use of VGG16/VGG19 model. Training is done on a dataset of approximately 25000 images for more accurate and correct results.The dataset of 25000 images was not easy to find for one reason; it was not readily available on any website like Kaggle for example which is a source of various types of datasets. So now we had to prepare our own dataset. For this purpose we used a concept known as BeautifulSoup ormore commonly known as Scrapping.</a:t>
            </a:r>
            <a:endParaRPr b="0" lang="en-IN" sz="1800" spc="-1" strike="noStrike">
              <a:latin typeface="Arial"/>
            </a:endParaRPr>
          </a:p>
          <a:p>
            <a:pPr marL="216000" indent="-216000" algn="just">
              <a:buClr>
                <a:srgbClr val="000000"/>
              </a:buClr>
              <a:buSzPct val="45000"/>
              <a:buFont typeface="Wingdings" charset="2"/>
              <a:buChar char=""/>
            </a:pPr>
            <a:endParaRPr b="0" lang="en-IN" sz="1800" spc="-1" strike="noStrike">
              <a:latin typeface="Arial"/>
            </a:endParaRPr>
          </a:p>
          <a:p>
            <a:pPr marL="216000" indent="-216000" algn="just">
              <a:buClr>
                <a:srgbClr val="000000"/>
              </a:buClr>
              <a:buSzPct val="45000"/>
              <a:buFont typeface="Wingdings" charset="2"/>
              <a:buChar char=""/>
            </a:pPr>
            <a:r>
              <a:rPr b="0" lang="en-IN" sz="1800" spc="-1" strike="noStrike">
                <a:latin typeface="Arial"/>
              </a:rPr>
              <a:t>Now that the data is collected we had to train the model from the same. For this we cannot use our regular computers because their configuration cannot handle such a large amount of data. So you will have to use a computer with a GPU. We will use a computer containing NIVIDIA system in order to train the model.</a:t>
            </a: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Module-2 : Testing of Trained Model</a:t>
            </a:r>
            <a:endParaRPr b="0" lang="en-IN" sz="3000" spc="-1" strike="noStrike">
              <a:latin typeface="Arial"/>
            </a:endParaRPr>
          </a:p>
          <a:p>
            <a:pPr>
              <a:lnSpc>
                <a:spcPct val="100000"/>
              </a:lnSpc>
            </a:pPr>
            <a:endParaRPr b="0" lang="en-IN" sz="3000" spc="-1" strike="noStrike">
              <a:latin typeface="Arial"/>
            </a:endParaRPr>
          </a:p>
        </p:txBody>
      </p:sp>
      <p:sp>
        <p:nvSpPr>
          <p:cNvPr id="117" name="CustomShape 2"/>
          <p:cNvSpPr/>
          <p:nvPr/>
        </p:nvSpPr>
        <p:spPr>
          <a:xfrm>
            <a:off x="311760" y="1171440"/>
            <a:ext cx="8519760" cy="3396600"/>
          </a:xfrm>
          <a:prstGeom prst="rect">
            <a:avLst/>
          </a:prstGeom>
          <a:noFill/>
          <a:ln>
            <a:noFill/>
          </a:ln>
        </p:spPr>
        <p:style>
          <a:lnRef idx="0"/>
          <a:fillRef idx="0"/>
          <a:effectRef idx="0"/>
          <a:fontRef idx="minor"/>
        </p:style>
      </p:sp>
      <p:sp>
        <p:nvSpPr>
          <p:cNvPr id="118" name="TextShape 3"/>
          <p:cNvSpPr txBox="1"/>
          <p:nvPr/>
        </p:nvSpPr>
        <p:spPr>
          <a:xfrm>
            <a:off x="288000" y="1262160"/>
            <a:ext cx="8543520" cy="213840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IN" sz="1600" spc="-1" strike="noStrike">
                <a:latin typeface="Arial"/>
              </a:rPr>
              <a:t>Once we have trained the model on the bare skinned images, the next step is to test the model that is to see whether the model is providing the appropriate output we are hoping for or not. </a:t>
            </a:r>
            <a:endParaRPr b="0" lang="en-IN" sz="1600" spc="-1" strike="noStrike">
              <a:latin typeface="Arial"/>
            </a:endParaRPr>
          </a:p>
          <a:p>
            <a:pPr marL="216000" indent="-216000" algn="just">
              <a:buClr>
                <a:srgbClr val="000000"/>
              </a:buClr>
              <a:buSzPct val="45000"/>
              <a:buFont typeface="Wingdings" charset="2"/>
              <a:buChar char=""/>
            </a:pPr>
            <a:r>
              <a:rPr b="0" lang="en-IN" sz="1600" spc="-1" strike="noStrike">
                <a:latin typeface="Arial"/>
              </a:rPr>
              <a:t>We will be passing both a set of bare skinned images and a set of any image which does not pose nudity of any kind. If the model detects any bare skinned image it will assign a value of one to that image, if not then the value greater than one will be assigned to it. </a:t>
            </a:r>
            <a:endParaRPr b="0" lang="en-IN" sz="1600" spc="-1" strike="noStrike">
              <a:latin typeface="Arial"/>
            </a:endParaRPr>
          </a:p>
          <a:p>
            <a:pPr marL="216000" indent="-216000" algn="just">
              <a:buClr>
                <a:srgbClr val="000000"/>
              </a:buClr>
              <a:buSzPct val="45000"/>
              <a:buFont typeface="Wingdings" charset="2"/>
              <a:buChar char=""/>
            </a:pPr>
            <a:r>
              <a:rPr b="0" lang="en-IN" sz="1600" spc="-1" strike="noStrike">
                <a:latin typeface="Arial"/>
              </a:rPr>
              <a:t>For testing we do not require any special computer, as the testing data is comparatively very small in front of the training data and our personal computers can handle it.</a:t>
            </a:r>
            <a:endParaRPr b="0" lang="en-IN" sz="1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Old Standard TT"/>
              </a:rPr>
              <a:t>Module-3 : </a:t>
            </a:r>
            <a:r>
              <a:rPr b="1" lang="en-IN" sz="2800" spc="-1" strike="noStrike">
                <a:solidFill>
                  <a:srgbClr val="000000"/>
                </a:solidFill>
                <a:latin typeface="Times new Roman"/>
                <a:ea typeface="Old Standard TT"/>
              </a:rPr>
              <a:t>Creating the required extension</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IN" sz="3000" spc="-1" strike="noStrike">
                <a:solidFill>
                  <a:srgbClr val="000000"/>
                </a:solidFill>
                <a:latin typeface="Old Standard TT"/>
                <a:ea typeface="Old Standard TT"/>
              </a:rPr>
              <a:t> </a:t>
            </a:r>
            <a:endParaRPr b="0" lang="en-IN" sz="3000" spc="-1" strike="noStrike">
              <a:latin typeface="Arial"/>
            </a:endParaRPr>
          </a:p>
        </p:txBody>
      </p:sp>
      <p:sp>
        <p:nvSpPr>
          <p:cNvPr id="120" name="CustomShape 2"/>
          <p:cNvSpPr/>
          <p:nvPr/>
        </p:nvSpPr>
        <p:spPr>
          <a:xfrm>
            <a:off x="311760" y="1171440"/>
            <a:ext cx="8519760" cy="3396600"/>
          </a:xfrm>
          <a:prstGeom prst="rect">
            <a:avLst/>
          </a:prstGeom>
          <a:noFill/>
          <a:ln>
            <a:noFill/>
          </a:ln>
        </p:spPr>
        <p:style>
          <a:lnRef idx="0"/>
          <a:fillRef idx="0"/>
          <a:effectRef idx="0"/>
          <a:fontRef idx="minor"/>
        </p:style>
      </p:sp>
      <p:sp>
        <p:nvSpPr>
          <p:cNvPr id="121" name="TextShape 3"/>
          <p:cNvSpPr txBox="1"/>
          <p:nvPr/>
        </p:nvSpPr>
        <p:spPr>
          <a:xfrm>
            <a:off x="144720" y="1222200"/>
            <a:ext cx="8855280" cy="212184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IN" sz="1600" spc="-1" strike="noStrike">
                <a:latin typeface="Arial"/>
              </a:rPr>
              <a:t>We will try to put our trained model on the web browser itself so that it works on all thewebsites. Thus being said we will provide it in the form of an extension which when activated would work for all the websites you visit while it is activated.</a:t>
            </a:r>
            <a:endParaRPr b="0" lang="en-IN" sz="1600" spc="-1" strike="noStrike">
              <a:latin typeface="Arial"/>
            </a:endParaRPr>
          </a:p>
          <a:p>
            <a:pPr marL="216000" indent="-216000" algn="just">
              <a:buClr>
                <a:srgbClr val="000000"/>
              </a:buClr>
              <a:buSzPct val="45000"/>
              <a:buFont typeface="Wingdings" charset="2"/>
              <a:buChar char=""/>
            </a:pPr>
            <a:r>
              <a:rPr b="0" lang="en-IN" sz="1600" spc="-1" strike="noStrike">
                <a:latin typeface="Arial"/>
              </a:rPr>
              <a:t>The extension would work in Google Chrome as any other extension you may use or see. You will have to download and add it to the Google Chrome and give it the required permissions to scan the pages you visit while surfing on the internet.</a:t>
            </a:r>
            <a:endParaRPr b="0" lang="en-IN" sz="1600" spc="-1" strike="noStrike">
              <a:latin typeface="Arial"/>
            </a:endParaRPr>
          </a:p>
          <a:p>
            <a:pPr marL="216000" indent="-216000" algn="just">
              <a:buClr>
                <a:srgbClr val="000000"/>
              </a:buClr>
              <a:buSzPct val="45000"/>
              <a:buFont typeface="Wingdings" charset="2"/>
              <a:buChar char=""/>
            </a:pPr>
            <a:r>
              <a:rPr b="0" lang="en-IN" sz="1600" spc="-1" strike="noStrike">
                <a:latin typeface="Arial"/>
              </a:rPr>
              <a:t>Disabling the link is the next step that follows in our process. Just blurring the images does not serve theentire purpose, as clicking on image may redirect us to some other website. So the extensioncreated will not only blur the image but also disable the links.</a:t>
            </a:r>
            <a:endParaRPr b="0" lang="en-IN" sz="1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fillRef idx="0"/>
          <a:effectRef idx="0"/>
          <a:fontRef idx="minor"/>
        </p:style>
        <p:txBody>
          <a:bodyPr lIns="90000" rIns="90000" tIns="91440" bIns="91440"/>
          <a:p>
            <a:pPr>
              <a:lnSpc>
                <a:spcPct val="100000"/>
              </a:lnSpc>
            </a:pPr>
            <a:r>
              <a:rPr b="0" lang="en-IN" sz="1800" spc="-1" strike="noStrike">
                <a:solidFill>
                  <a:srgbClr val="fffbf0"/>
                </a:solidFill>
                <a:latin typeface="Times New Roman"/>
                <a:ea typeface="Times New Roman"/>
              </a:rPr>
              <a:t>                                                    </a:t>
            </a:r>
            <a:r>
              <a:rPr b="0" lang="en-IN" sz="1800" spc="-1" strike="noStrike">
                <a:solidFill>
                  <a:srgbClr val="fffbf0"/>
                </a:solidFill>
                <a:latin typeface="Times New Roman"/>
                <a:ea typeface="Times New Roman"/>
              </a:rPr>
              <a:t>A Project Report on</a:t>
            </a:r>
            <a:br/>
            <a:br/>
            <a:r>
              <a:rPr b="1" lang="en-IN" sz="2400" spc="-1" strike="noStrike">
                <a:solidFill>
                  <a:srgbClr val="fffbf0"/>
                </a:solidFill>
                <a:latin typeface="Times New Roman"/>
                <a:ea typeface="Times New Roman"/>
              </a:rPr>
              <a:t>Real Time Bare Skinned Image Classification Using CNN</a:t>
            </a:r>
            <a:br/>
            <a:br/>
            <a:br/>
            <a:r>
              <a:rPr b="0" lang="en-IN" sz="1800" spc="-1" strike="noStrike">
                <a:solidFill>
                  <a:srgbClr val="fffbf0"/>
                </a:solidFill>
                <a:latin typeface="Times New Roman"/>
                <a:ea typeface="Times New Roman"/>
              </a:rPr>
              <a:t>Submitted in partial fulfillment of the degree of Bachelor of Engineering(Sem-7) in</a:t>
            </a:r>
            <a:br/>
            <a:r>
              <a:rPr b="1" lang="en-IN" sz="1800" spc="-1" strike="noStrike">
                <a:solidFill>
                  <a:srgbClr val="fffbf0"/>
                </a:solidFill>
                <a:latin typeface="Times New Roman"/>
                <a:ea typeface="Times New Roman"/>
              </a:rPr>
              <a:t>Computer Engineering </a:t>
            </a:r>
            <a:r>
              <a:rPr b="0" lang="en-IN" sz="1800" spc="-1" strike="noStrike">
                <a:solidFill>
                  <a:srgbClr val="fffbf0"/>
                </a:solidFill>
                <a:latin typeface="Times New Roman"/>
                <a:ea typeface="Times New Roman"/>
              </a:rPr>
              <a:t>By</a:t>
            </a:r>
            <a:br/>
            <a:br/>
            <a:r>
              <a:rPr b="0" lang="en-IN" sz="1800" spc="-1" strike="noStrike">
                <a:solidFill>
                  <a:srgbClr val="fffbf0"/>
                </a:solidFill>
                <a:latin typeface="Times New Roman"/>
                <a:ea typeface="Times New Roman"/>
              </a:rPr>
              <a:t>Pratik Jain(16102060)</a:t>
            </a:r>
            <a:br/>
            <a:r>
              <a:rPr b="0" lang="en-IN" sz="1800" spc="-1" strike="noStrike">
                <a:solidFill>
                  <a:srgbClr val="fffbf0"/>
                </a:solidFill>
                <a:latin typeface="Times New Roman"/>
                <a:ea typeface="Times New Roman"/>
              </a:rPr>
              <a:t>Tina Shah(16102019)</a:t>
            </a:r>
            <a:br/>
            <a:r>
              <a:rPr b="0" lang="en-IN" sz="1800" spc="-1" strike="noStrike">
                <a:solidFill>
                  <a:srgbClr val="fffbf0"/>
                </a:solidFill>
                <a:latin typeface="Times New Roman"/>
                <a:ea typeface="Times New Roman"/>
              </a:rPr>
              <a:t>Kshitija Shah(16102027)</a:t>
            </a:r>
            <a:br/>
            <a:br/>
            <a:r>
              <a:rPr b="0" lang="en-IN" sz="1800" spc="-1" strike="noStrike">
                <a:solidFill>
                  <a:srgbClr val="fffbf0"/>
                </a:solidFill>
                <a:latin typeface="Times New Roman"/>
                <a:ea typeface="Times New Roman"/>
              </a:rPr>
              <a:t>Under the Guidance of</a:t>
            </a:r>
            <a:br/>
            <a:r>
              <a:rPr b="0" lang="en-IN" sz="1800" spc="-1" strike="noStrike">
                <a:solidFill>
                  <a:srgbClr val="fffbf0"/>
                </a:solidFill>
                <a:latin typeface="Times New Roman"/>
                <a:ea typeface="Times New Roman"/>
              </a:rPr>
              <a:t>Prof.Jaya Gupta</a:t>
            </a:r>
            <a:br/>
            <a:br/>
            <a:br/>
            <a:br/>
            <a:b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2.7 References</a:t>
            </a:r>
            <a:endParaRPr b="0" lang="en-IN" sz="3000" spc="-1" strike="noStrike">
              <a:latin typeface="Arial"/>
            </a:endParaRPr>
          </a:p>
        </p:txBody>
      </p:sp>
      <p:sp>
        <p:nvSpPr>
          <p:cNvPr id="123"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algn="just">
              <a:lnSpc>
                <a:spcPct val="115000"/>
              </a:lnSpc>
            </a:pPr>
            <a:r>
              <a:rPr b="0" lang="en-IN" sz="1600" spc="-1" strike="noStrike">
                <a:solidFill>
                  <a:srgbClr val="000000"/>
                </a:solidFill>
                <a:latin typeface="Arial"/>
                <a:ea typeface="Old Standard TT"/>
              </a:rPr>
              <a:t>[1] 2017 9th International Conference on Knowledge and Systems Engineering(KSE) Adver-</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tisement Image Classification Using Convolutional Neural Network</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[2] https://machinelearningmastery.com/how-to-develop-a-convolutional-neural-network-</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to-classify-photos-of-dogs-and-cats/</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[3] https://medium.com/@alkeshab/face-detection-using-opencv-in-google-colaboratory-</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a7529a2bb921</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[4] https://www.analyticsvidya.com/blog/2017/06/architecture-of-convolution-neural-</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networks-simplified-demystified/</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[5] https://neurohive.io/en/popular-networks/vgg16/</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[6] https://www.pyimagesearch.com/2018/09/24/open-cv-face-recognition/</a:t>
            </a:r>
            <a:endParaRPr b="0" lang="en-IN" sz="1600" spc="-1" strike="noStrike">
              <a:latin typeface="Arial"/>
            </a:endParaRPr>
          </a:p>
          <a:p>
            <a:pPr algn="just">
              <a:lnSpc>
                <a:spcPct val="115000"/>
              </a:lnSpc>
            </a:pPr>
            <a:r>
              <a:rPr b="0" lang="en-IN" sz="1600" spc="-1" strike="noStrike">
                <a:solidFill>
                  <a:srgbClr val="000000"/>
                </a:solidFill>
                <a:latin typeface="Arial"/>
                <a:ea typeface="Old Standard TT"/>
              </a:rPr>
              <a:t>[7] https://www.willberger.org/cascade-haar-explained/                    </a:t>
            </a:r>
            <a:endParaRPr b="0" lang="en-IN" sz="1600" spc="-1" strike="noStrike">
              <a:latin typeface="Arial"/>
            </a:endParaRPr>
          </a:p>
          <a:p>
            <a:pPr>
              <a:lnSpc>
                <a:spcPct val="115000"/>
              </a:lnSpc>
            </a:pPr>
            <a:endParaRPr b="0" lang="en-IN" sz="1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nSpc>
                <a:spcPct val="100000"/>
              </a:lnSpc>
            </a:pPr>
            <a:r>
              <a:rPr b="1" lang="en-IN" sz="4200" spc="-1" strike="noStrike">
                <a:solidFill>
                  <a:srgbClr val="fffbf0"/>
                </a:solidFill>
                <a:latin typeface="Old Standard TT"/>
                <a:ea typeface="Old Standard TT"/>
              </a:rPr>
              <a:t>3.Planning for next semester</a:t>
            </a:r>
            <a:endParaRPr b="0" lang="en-IN" sz="4200" spc="-1" strike="noStrike">
              <a:latin typeface="Arial"/>
            </a:endParaRPr>
          </a:p>
        </p:txBody>
      </p:sp>
      <p:sp>
        <p:nvSpPr>
          <p:cNvPr id="125"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Planning</a:t>
            </a:r>
            <a:endParaRPr b="0" lang="en-IN" sz="3000" spc="-1" strike="noStrike">
              <a:latin typeface="Arial"/>
            </a:endParaRPr>
          </a:p>
        </p:txBody>
      </p:sp>
      <p:sp>
        <p:nvSpPr>
          <p:cNvPr id="127" name="CustomShape 2"/>
          <p:cNvSpPr/>
          <p:nvPr/>
        </p:nvSpPr>
        <p:spPr>
          <a:xfrm>
            <a:off x="311760" y="1171440"/>
            <a:ext cx="8519760" cy="3396600"/>
          </a:xfrm>
          <a:prstGeom prst="rect">
            <a:avLst/>
          </a:prstGeom>
          <a:noFill/>
          <a:ln>
            <a:noFill/>
          </a:ln>
        </p:spPr>
        <p:style>
          <a:lnRef idx="0"/>
          <a:fillRef idx="0"/>
          <a:effectRef idx="0"/>
          <a:fontRef idx="minor"/>
        </p:style>
      </p:sp>
      <p:sp>
        <p:nvSpPr>
          <p:cNvPr id="128" name="TextShape 3"/>
          <p:cNvSpPr txBox="1"/>
          <p:nvPr/>
        </p:nvSpPr>
        <p:spPr>
          <a:xfrm>
            <a:off x="-21240" y="1296000"/>
            <a:ext cx="8852760" cy="2650320"/>
          </a:xfrm>
          <a:prstGeom prst="rect">
            <a:avLst/>
          </a:prstGeom>
          <a:noFill/>
          <a:ln>
            <a:noFill/>
          </a:ln>
        </p:spPr>
        <p:txBody>
          <a:bodyPr lIns="90000" rIns="90000" tIns="45000" bIns="45000"/>
          <a:p>
            <a:pPr marL="216000" indent="-216000" algn="just">
              <a:buClr>
                <a:srgbClr val="000000"/>
              </a:buClr>
              <a:buSzPct val="45000"/>
              <a:buFont typeface="Wingdings" charset="2"/>
              <a:buChar char=""/>
            </a:pPr>
            <a:r>
              <a:rPr b="0" lang="en-IN" sz="1600" spc="-1" strike="noStrike">
                <a:latin typeface="Arial"/>
              </a:rPr>
              <a:t>Our scope is to blur all the extreme images and deactivating their links. This means that it will scan the entire web page and find all the extreme images present on that page. Then we will blur those images before they are loaded, so that the children would not be able to see them.</a:t>
            </a:r>
            <a:endParaRPr b="0" lang="en-IN" sz="1600" spc="-1" strike="noStrike">
              <a:latin typeface="Arial"/>
            </a:endParaRPr>
          </a:p>
          <a:p>
            <a:pPr marL="216000" indent="-216000" algn="just">
              <a:buClr>
                <a:srgbClr val="000000"/>
              </a:buClr>
              <a:buSzPct val="45000"/>
              <a:buFont typeface="Wingdings" charset="2"/>
              <a:buChar char=""/>
            </a:pPr>
            <a:r>
              <a:rPr b="0" lang="en-IN" sz="1600" spc="-1" strike="noStrike">
                <a:latin typeface="Arial"/>
              </a:rPr>
              <a:t> </a:t>
            </a:r>
            <a:r>
              <a:rPr b="0" lang="en-IN" sz="1600" spc="-1" strike="noStrike">
                <a:latin typeface="Arial"/>
              </a:rPr>
              <a:t>This will be done in a 2 step process first it will identify the image as nude or non-nude image. If identified as nude it needs to be blurred, if not keep the image as it is and display it. </a:t>
            </a:r>
            <a:endParaRPr b="0" lang="en-IN" sz="1600" spc="-1" strike="noStrike">
              <a:latin typeface="Arial"/>
            </a:endParaRPr>
          </a:p>
          <a:p>
            <a:pPr marL="216000" indent="-216000" algn="just">
              <a:buClr>
                <a:srgbClr val="000000"/>
              </a:buClr>
              <a:buSzPct val="45000"/>
              <a:buFont typeface="Wingdings" charset="2"/>
              <a:buChar char=""/>
            </a:pPr>
            <a:r>
              <a:rPr b="0" lang="en-IN" sz="1600" spc="-1" strike="noStrike">
                <a:latin typeface="Arial"/>
              </a:rPr>
              <a:t>Apart from it, we will also disable any clickable links present on or below those images. This ensures double protection of children from the disturbing images andlinks that are easily available on en-number of websites we visit from day to day. Our model will try to do this in the most minimum amount of time possible</a:t>
            </a:r>
            <a:endParaRPr b="0" lang="en-IN" sz="1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4200" spc="-1" strike="noStrike">
                <a:solidFill>
                  <a:srgbClr val="fffbf0"/>
                </a:solidFill>
                <a:latin typeface="Times New Roman"/>
                <a:ea typeface="Times New Roman"/>
              </a:rPr>
              <a:t>Thank You</a:t>
            </a:r>
            <a:endParaRPr b="0" lang="en-IN" sz="4200" spc="-1" strike="noStrike">
              <a:latin typeface="Arial"/>
            </a:endParaRPr>
          </a:p>
        </p:txBody>
      </p:sp>
      <p:sp>
        <p:nvSpPr>
          <p:cNvPr id="130"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fillRef idx="0"/>
          <a:effectRef idx="0"/>
          <a:fontRef idx="minor"/>
        </p:style>
        <p:txBody>
          <a:bodyPr lIns="90000" rIns="90000" tIns="91440" bIns="91440" anchor="b"/>
          <a:p>
            <a:pPr algn="ctr">
              <a:lnSpc>
                <a:spcPct val="100000"/>
              </a:lnSpc>
            </a:pPr>
            <a:r>
              <a:rPr b="1" lang="en-IN" sz="4000" spc="-1" strike="noStrike">
                <a:solidFill>
                  <a:srgbClr val="fffbf0"/>
                </a:solidFill>
                <a:latin typeface="Times New Roman"/>
                <a:ea typeface="Times New Roman"/>
              </a:rPr>
              <a:t>1.Project Conception and Initiation</a:t>
            </a:r>
            <a:endParaRPr b="0" lang="en-IN" sz="4000" spc="-1" strike="noStrike">
              <a:latin typeface="Arial"/>
            </a:endParaRPr>
          </a:p>
        </p:txBody>
      </p:sp>
      <p:sp>
        <p:nvSpPr>
          <p:cNvPr id="83" name="CustomShape 2"/>
          <p:cNvSpPr/>
          <p:nvPr/>
        </p:nvSpPr>
        <p:spPr>
          <a:xfrm>
            <a:off x="512640" y="3840480"/>
            <a:ext cx="8118000" cy="786960"/>
          </a:xfrm>
          <a:prstGeom prst="rect">
            <a:avLst/>
          </a:prstGeom>
          <a:noFill/>
          <a:ln>
            <a:no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263880" y="25128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1.1 Abstract</a:t>
            </a:r>
            <a:endParaRPr b="0" lang="en-IN" sz="3000" spc="-1" strike="noStrike">
              <a:latin typeface="Arial"/>
            </a:endParaRPr>
          </a:p>
        </p:txBody>
      </p:sp>
      <p:sp>
        <p:nvSpPr>
          <p:cNvPr id="85" name="CustomShape 2"/>
          <p:cNvSpPr/>
          <p:nvPr/>
        </p:nvSpPr>
        <p:spPr>
          <a:xfrm>
            <a:off x="263880" y="936000"/>
            <a:ext cx="8519760" cy="339660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This project proposes the image classification model applied for identifying the display of daunting pictures on the internet.</a:t>
            </a:r>
            <a:endParaRPr b="0" lang="en-IN" sz="1600" spc="-1" strike="noStrike">
              <a:latin typeface="Arial"/>
            </a:endParaRPr>
          </a:p>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 </a:t>
            </a:r>
            <a:r>
              <a:rPr b="0" lang="en-IN" sz="1600" spc="-1" strike="noStrike">
                <a:solidFill>
                  <a:srgbClr val="000000"/>
                </a:solidFill>
                <a:latin typeface="Arial"/>
                <a:ea typeface="Old Standard TT"/>
              </a:rPr>
              <a:t>The proposed model uses the  Convolutional Neural Network (CNN) to identify these images and filter them through different blocks of the network, so that it can be classified accurately.</a:t>
            </a:r>
            <a:endParaRPr b="0" lang="en-IN" sz="1600" spc="-1" strike="noStrike">
              <a:latin typeface="Arial"/>
            </a:endParaRPr>
          </a:p>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 </a:t>
            </a:r>
            <a:r>
              <a:rPr b="0" lang="en-IN" sz="1600" spc="-1" strike="noStrike">
                <a:solidFill>
                  <a:srgbClr val="000000"/>
                </a:solidFill>
                <a:latin typeface="Arial"/>
                <a:ea typeface="Old Standard TT"/>
              </a:rPr>
              <a:t>The input data for the model are images we collected online through various resources. Our model will work as an extension to the web browser and will work on all websites when activated. </a:t>
            </a:r>
            <a:endParaRPr b="0" lang="en-IN" sz="1600" spc="-1" strike="noStrike">
              <a:latin typeface="Arial"/>
            </a:endParaRPr>
          </a:p>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The output of the proposed model is blurring the images and deactivating the links. This means that it will scan the entire web page and find all the daunting images present on that page. Then we will blur those images before they are loaded and the children could see them.</a:t>
            </a:r>
            <a:endParaRPr b="0" lang="en-IN" sz="1600" spc="-1" strike="noStrike">
              <a:latin typeface="Arial"/>
            </a:endParaRPr>
          </a:p>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Apart from it, we will also disable any clickable links present. This ensures protection from disturbing images and links, to the children.    </a:t>
            </a:r>
            <a:r>
              <a:rPr b="0" lang="en-IN" sz="1800" spc="-1" strike="noStrike">
                <a:solidFill>
                  <a:srgbClr val="000000"/>
                </a:solidFill>
                <a:latin typeface="Arial"/>
                <a:ea typeface="Old Standard TT"/>
              </a:rPr>
              <a:t>    </a:t>
            </a:r>
            <a:r>
              <a:rPr b="0" lang="en-IN" sz="1800" spc="-1" strike="noStrike">
                <a:solidFill>
                  <a:srgbClr val="000000"/>
                </a:solidFill>
                <a:latin typeface="Old Standard TT"/>
                <a:ea typeface="Old Standard TT"/>
              </a:rPr>
              <a:t>                                                                                             </a:t>
            </a:r>
            <a:endParaRPr b="0" lang="en-IN" sz="1800" spc="-1" strike="noStrike">
              <a:latin typeface="Arial"/>
            </a:endParaRPr>
          </a:p>
          <a:p>
            <a:pPr marL="457200" indent="-342360">
              <a:lnSpc>
                <a:spcPct val="115000"/>
              </a:lnSpc>
              <a:buClr>
                <a:srgbClr val="000000"/>
              </a:buClr>
              <a:buFont typeface="Old Standard TT"/>
              <a:buChar char="●"/>
            </a:pP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1.2 Objectives</a:t>
            </a:r>
            <a:endParaRPr b="0" lang="en-IN" sz="3000" spc="-1" strike="noStrike">
              <a:latin typeface="Arial"/>
            </a:endParaRPr>
          </a:p>
        </p:txBody>
      </p:sp>
      <p:sp>
        <p:nvSpPr>
          <p:cNvPr id="87"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The model will offer child proof surfing on the internet without parent intervention. So thatparents do not have to worry about their children coming across nude images at such an early age without knowing the actual meaning of it. </a:t>
            </a:r>
            <a:endParaRPr b="0" lang="en-IN" sz="1600" spc="-1" strike="noStrike">
              <a:latin typeface="Arial"/>
            </a:endParaRPr>
          </a:p>
          <a:p>
            <a:pPr marL="457200" indent="-342360" algn="just">
              <a:lnSpc>
                <a:spcPct val="115000"/>
              </a:lnSpc>
              <a:buClr>
                <a:srgbClr val="000000"/>
              </a:buClr>
              <a:buSzPct val="45000"/>
              <a:buFont typeface="Wingdings" charset="2"/>
              <a:buChar char=""/>
            </a:pPr>
            <a:r>
              <a:rPr b="0" lang="en-IN" sz="1600" spc="-1" strike="noStrike">
                <a:solidFill>
                  <a:srgbClr val="000000"/>
                </a:solidFill>
                <a:latin typeface="Arial"/>
                <a:ea typeface="Old Standard TT"/>
              </a:rPr>
              <a:t>That is it will monitor every page and filter all the images, hiding their details from the children and disabling their activation upon any click.Even if the people in the image is not completely nude, may it be just the upper or lower half of the persons body;thus ensuring guaranteed protection.  </a:t>
            </a:r>
            <a:r>
              <a:rPr b="0" lang="en-IN" sz="1600" spc="-1" strike="noStrike">
                <a:solidFill>
                  <a:srgbClr val="000000"/>
                </a:solidFill>
                <a:latin typeface="Old Standard TT"/>
                <a:ea typeface="Old Standard TT"/>
              </a:rPr>
              <a:t>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407880" y="46728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434343"/>
                </a:solidFill>
                <a:latin typeface="Times New Roman"/>
                <a:ea typeface="Times New Roman"/>
              </a:rPr>
              <a:t>1.3 Literature Review</a:t>
            </a:r>
            <a:endParaRPr b="0" lang="en-IN" sz="3000" spc="-1" strike="noStrike">
              <a:latin typeface="Arial"/>
            </a:endParaRPr>
          </a:p>
        </p:txBody>
      </p:sp>
      <p:sp>
        <p:nvSpPr>
          <p:cNvPr id="89"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000000"/>
              </a:buClr>
              <a:buFont typeface="Symbol" charset="2"/>
              <a:buChar char=""/>
            </a:pPr>
            <a:r>
              <a:rPr b="0" lang="en-IN" sz="1500" spc="-1" strike="noStrike">
                <a:solidFill>
                  <a:srgbClr val="000000"/>
                </a:solidFill>
                <a:latin typeface="Arial"/>
                <a:ea typeface="Old Standard TT"/>
              </a:rPr>
              <a:t>The Convolutional Neural Network (CNN) classifies the image regions as a collection of either skin or non-skin regions, it also classifies it based on the curves and edges it encounters in the image.</a:t>
            </a:r>
            <a:endParaRPr b="0" lang="en-IN" sz="1500" spc="-1" strike="noStrike">
              <a:latin typeface="Arial"/>
            </a:endParaRPr>
          </a:p>
          <a:p>
            <a:pPr marL="457200" indent="-342360" algn="just">
              <a:lnSpc>
                <a:spcPct val="115000"/>
              </a:lnSpc>
              <a:buClr>
                <a:srgbClr val="000000"/>
              </a:buClr>
              <a:buFont typeface="Symbol" charset="2"/>
              <a:buChar char=""/>
            </a:pPr>
            <a:r>
              <a:rPr b="0" lang="en-IN" sz="1500" spc="-1" strike="noStrike">
                <a:solidFill>
                  <a:srgbClr val="000000"/>
                </a:solidFill>
                <a:latin typeface="Arial"/>
                <a:ea typeface="Old Standard TT"/>
              </a:rPr>
              <a:t> </a:t>
            </a:r>
            <a:r>
              <a:rPr b="0" lang="en-IN" sz="1500" spc="-1" strike="noStrike">
                <a:solidFill>
                  <a:srgbClr val="000000"/>
                </a:solidFill>
                <a:latin typeface="Arial"/>
                <a:ea typeface="Old Standard TT"/>
              </a:rPr>
              <a:t>Earlier work on nude identification focused on human skin detection, in which the idea is that greater amounts of detected skin would lead to higher probabilities of nudity within the image, hence characterizing the content as nude. </a:t>
            </a:r>
            <a:endParaRPr b="0" lang="en-IN" sz="1500" spc="-1" strike="noStrike">
              <a:latin typeface="Arial"/>
            </a:endParaRPr>
          </a:p>
          <a:p>
            <a:pPr marL="457200" indent="-342360" algn="just">
              <a:lnSpc>
                <a:spcPct val="115000"/>
              </a:lnSpc>
              <a:buClr>
                <a:srgbClr val="000000"/>
              </a:buClr>
              <a:buFont typeface="Symbol" charset="2"/>
              <a:buChar char=""/>
            </a:pPr>
            <a:r>
              <a:rPr b="0" lang="en-IN" sz="1500" spc="-1" strike="noStrike">
                <a:solidFill>
                  <a:srgbClr val="000000"/>
                </a:solidFill>
                <a:latin typeface="Arial"/>
                <a:ea typeface="Old Standard TT"/>
              </a:rPr>
              <a:t>Symmetric model uses a single classifier for both the classes whereas asymmetric model uses two separate classifiers for skin and non-skin pixels that are separately trained using respective features. Advantage of asymmetric skin classifier is that it increases the distances in certain skin related features between a positive (skin) and a negative (non-skin) image, with disadvantage of increased time complexity for training two classifiers.</a:t>
            </a:r>
            <a:endParaRPr b="0" lang="en-IN" sz="1500" spc="-1" strike="noStrike">
              <a:latin typeface="Arial"/>
            </a:endParaRPr>
          </a:p>
          <a:p>
            <a:pPr marL="457200" indent="-342360" algn="just">
              <a:lnSpc>
                <a:spcPct val="115000"/>
              </a:lnSpc>
              <a:buClr>
                <a:srgbClr val="000000"/>
              </a:buClr>
              <a:buFont typeface="Symbol" charset="2"/>
              <a:buChar char=""/>
            </a:pPr>
            <a:r>
              <a:rPr b="0" lang="en-IN" sz="1500" spc="-1" strike="noStrike">
                <a:solidFill>
                  <a:srgbClr val="000000"/>
                </a:solidFill>
                <a:latin typeface="Arial"/>
                <a:ea typeface="Old Standard TT"/>
              </a:rPr>
              <a:t>Thus by using a CNN classifier we have improved the separability between these two classes, eliminating additional time complexity that is needed in asymmetric classifier.     </a:t>
            </a:r>
            <a:r>
              <a:rPr b="0" lang="en-IN" sz="1400" spc="-1" strike="noStrike">
                <a:solidFill>
                  <a:srgbClr val="000000"/>
                </a:solidFill>
                <a:latin typeface="Arial"/>
                <a:ea typeface="Old Standard TT"/>
              </a:rPr>
              <a:t>  </a:t>
            </a:r>
            <a:r>
              <a:rPr b="0" lang="en-IN" sz="1600" spc="-1" strike="noStrike">
                <a:solidFill>
                  <a:srgbClr val="000000"/>
                </a:solidFill>
                <a:latin typeface="Arial"/>
                <a:ea typeface="Old Standard TT"/>
              </a:rPr>
              <a:t>     </a:t>
            </a:r>
            <a:endParaRPr b="0" lang="en-IN" sz="1600" spc="-1" strike="noStrike">
              <a:latin typeface="Arial"/>
            </a:endParaRPr>
          </a:p>
          <a:p>
            <a:pPr>
              <a:lnSpc>
                <a:spcPct val="115000"/>
              </a:lnSpc>
            </a:pPr>
            <a:endParaRPr b="0" lang="en-IN"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1.4 Problem Definition</a:t>
            </a:r>
            <a:endParaRPr b="0" lang="en-IN" sz="3000" spc="-1" strike="noStrike">
              <a:latin typeface="Arial"/>
            </a:endParaRPr>
          </a:p>
        </p:txBody>
      </p:sp>
      <p:sp>
        <p:nvSpPr>
          <p:cNvPr id="91" name="CustomShape 2"/>
          <p:cNvSpPr/>
          <p:nvPr/>
        </p:nvSpPr>
        <p:spPr>
          <a:xfrm>
            <a:off x="311760" y="1171440"/>
            <a:ext cx="8519760" cy="3396600"/>
          </a:xfrm>
          <a:prstGeom prst="rect">
            <a:avLst/>
          </a:prstGeom>
          <a:noFill/>
          <a:ln>
            <a:noFill/>
          </a:ln>
        </p:spPr>
        <p:style>
          <a:lnRef idx="0"/>
          <a:fillRef idx="0"/>
          <a:effectRef idx="0"/>
          <a:fontRef idx="minor"/>
        </p:style>
        <p:txBody>
          <a:bodyPr lIns="90000" rIns="90000" tIns="91440" bIns="91440"/>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The main problem faced with CNN is training the model with the images it needs to identify. So in this study we train the model only on one type of image, which contains of exposed skin of humans, using a classifier. The classifier will differentiate the image based on its type.</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An image classified as positive by the classifier equals a nude or daunting image. Any other type of image will be filtered right through it. Thus this classifier makes the work easier, as we dont have to make two different classifiers for identification and filtering. </a:t>
            </a:r>
            <a:r>
              <a:rPr b="0" lang="en-IN" sz="1800" spc="-1" strike="noStrike">
                <a:solidFill>
                  <a:srgbClr val="000000"/>
                </a:solidFill>
                <a:latin typeface="Arial"/>
                <a:ea typeface="Old Standard TT"/>
              </a:rPr>
              <a:t>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1.5 Scope</a:t>
            </a:r>
            <a:endParaRPr b="0" lang="en-IN" sz="3000" spc="-1" strike="noStrike">
              <a:latin typeface="Arial"/>
            </a:endParaRPr>
          </a:p>
        </p:txBody>
      </p:sp>
      <p:sp>
        <p:nvSpPr>
          <p:cNvPr id="93" name="CustomShape 2"/>
          <p:cNvSpPr/>
          <p:nvPr/>
        </p:nvSpPr>
        <p:spPr>
          <a:xfrm>
            <a:off x="311760" y="1171440"/>
            <a:ext cx="8519760" cy="3396600"/>
          </a:xfrm>
          <a:prstGeom prst="rect">
            <a:avLst/>
          </a:prstGeom>
          <a:solidFill>
            <a:srgbClr val="ffffff"/>
          </a:solidFill>
          <a:ln>
            <a:noFill/>
          </a:ln>
        </p:spPr>
        <p:style>
          <a:lnRef idx="0"/>
          <a:fillRef idx="0"/>
          <a:effectRef idx="0"/>
          <a:fontRef idx="minor"/>
        </p:style>
        <p:txBody>
          <a:bodyPr lIns="90000" rIns="90000" tIns="91440" bIns="91440"/>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This project proposes the image classification model applied for identifying the display of daunting pictures on the internet. In order to differentiate them from images containing humans from other images of any type we train our model on those images.</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Our scope is to writeour own CNN model for training the images to classifiy whether the dauting images.</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Model will be able to classify whether the image is nude or non-nude for further processing.Even if the people in the image is not completely nude, may it be just the upperor lower half of the persons body,the model should also be classify such type of images as nude images.</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Also CNN Model should classify images with good accuracy for better results.           </a:t>
            </a:r>
            <a:endParaRPr b="0" lang="en-IN" sz="1600" spc="-1" strike="noStrike">
              <a:latin typeface="Arial"/>
            </a:endParaRPr>
          </a:p>
          <a:p>
            <a:pPr>
              <a:lnSpc>
                <a:spcPct val="115000"/>
              </a:lnSpc>
            </a:pPr>
            <a:endParaRPr b="0" lang="en-IN"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fillRef idx="0"/>
          <a:effectRef idx="0"/>
          <a:fontRef idx="minor"/>
        </p:style>
        <p:txBody>
          <a:bodyPr lIns="90000" rIns="90000" tIns="91440" bIns="91440"/>
          <a:p>
            <a:pPr>
              <a:lnSpc>
                <a:spcPct val="100000"/>
              </a:lnSpc>
            </a:pPr>
            <a:r>
              <a:rPr b="1" lang="en-IN" sz="3000" spc="-1" strike="noStrike">
                <a:solidFill>
                  <a:srgbClr val="000000"/>
                </a:solidFill>
                <a:latin typeface="Times New Roman"/>
                <a:ea typeface="Times New Roman"/>
              </a:rPr>
              <a:t>1.6 Technology stack</a:t>
            </a:r>
            <a:endParaRPr b="0" lang="en-IN" sz="3000" spc="-1" strike="noStrike">
              <a:latin typeface="Arial"/>
            </a:endParaRPr>
          </a:p>
        </p:txBody>
      </p:sp>
      <p:sp>
        <p:nvSpPr>
          <p:cNvPr id="95" name="CustomShape 2"/>
          <p:cNvSpPr/>
          <p:nvPr/>
        </p:nvSpPr>
        <p:spPr>
          <a:xfrm rot="21582600">
            <a:off x="311400" y="576720"/>
            <a:ext cx="8519760" cy="3396600"/>
          </a:xfrm>
          <a:prstGeom prst="rect">
            <a:avLst/>
          </a:prstGeom>
          <a:noFill/>
          <a:ln>
            <a:noFill/>
          </a:ln>
        </p:spPr>
        <p:style>
          <a:lnRef idx="0"/>
          <a:fillRef idx="0"/>
          <a:effectRef idx="0"/>
          <a:fontRef idx="minor"/>
        </p:style>
        <p:txBody>
          <a:bodyPr lIns="90000" rIns="90000" tIns="91440" bIns="91440"/>
          <a:p>
            <a:pPr>
              <a:lnSpc>
                <a:spcPct val="115000"/>
              </a:lnSpc>
            </a:pP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r>
              <a:rPr b="0" lang="en-IN" sz="1800" spc="-1" strike="noStrike">
                <a:solidFill>
                  <a:srgbClr val="000000"/>
                </a:solidFill>
                <a:latin typeface="Old Standard TT"/>
                <a:ea typeface="Old Standard TT"/>
              </a:rPr>
              <a:t> </a:t>
            </a:r>
            <a:endParaRPr b="0" lang="en-IN" sz="18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Our technology is built on different </a:t>
            </a:r>
            <a:r>
              <a:rPr b="1" lang="en-IN" sz="1600" spc="-1" strike="noStrike">
                <a:solidFill>
                  <a:srgbClr val="000000"/>
                </a:solidFill>
                <a:latin typeface="Arial"/>
                <a:ea typeface="Old Standard TT"/>
              </a:rPr>
              <a:t>APIs</a:t>
            </a:r>
            <a:r>
              <a:rPr b="0" lang="en-IN" sz="1600" spc="-1" strike="noStrike">
                <a:solidFill>
                  <a:srgbClr val="000000"/>
                </a:solidFill>
                <a:latin typeface="Arial"/>
                <a:ea typeface="Old Standard TT"/>
              </a:rPr>
              <a:t> which help us detect the nude pictures on the web pages. There is an API for face detection and different APIs for nude body detection. Apart from this our model mainly uses Convolutional Neural Network (CNN) for classifying the images correctly.         </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All this code is written in</a:t>
            </a:r>
            <a:r>
              <a:rPr b="1" lang="en-IN" sz="1600" spc="-1" strike="noStrike">
                <a:solidFill>
                  <a:srgbClr val="000000"/>
                </a:solidFill>
                <a:latin typeface="Arial"/>
                <a:ea typeface="Old Standard TT"/>
              </a:rPr>
              <a:t> Colab</a:t>
            </a:r>
            <a:r>
              <a:rPr b="0" lang="en-IN" sz="1600" spc="-1" strike="noStrike">
                <a:solidFill>
                  <a:srgbClr val="000000"/>
                </a:solidFill>
                <a:latin typeface="Arial"/>
                <a:ea typeface="Old Standard TT"/>
              </a:rPr>
              <a:t>, a platform which allows importing python libraries and uploading data from our computer or any other source. We have also used OpenCV-Python whichmakesuseof Numpy, which is a highly optimized library for numerical operations.</a:t>
            </a:r>
            <a:endParaRPr b="0" lang="en-IN" sz="1600" spc="-1" strike="noStrike">
              <a:latin typeface="Arial"/>
            </a:endParaRPr>
          </a:p>
          <a:p>
            <a:pPr marL="457200" indent="-342360" algn="just">
              <a:lnSpc>
                <a:spcPct val="115000"/>
              </a:lnSpc>
              <a:buClr>
                <a:srgbClr val="000000"/>
              </a:buClr>
              <a:buFont typeface="Symbol" charset="2"/>
              <a:buChar char=""/>
            </a:pPr>
            <a:r>
              <a:rPr b="1" lang="en-IN" sz="1600" spc="-1" strike="noStrike">
                <a:solidFill>
                  <a:srgbClr val="000000"/>
                </a:solidFill>
                <a:latin typeface="Arial"/>
                <a:ea typeface="Old Standard TT"/>
              </a:rPr>
              <a:t>Keras </a:t>
            </a:r>
            <a:r>
              <a:rPr b="0" lang="en-IN" sz="1600" spc="-1" strike="noStrike">
                <a:solidFill>
                  <a:srgbClr val="000000"/>
                </a:solidFill>
                <a:latin typeface="Arial"/>
                <a:ea typeface="Old Standard TT"/>
              </a:rPr>
              <a:t>Library of Tensor Flow is used for writing CNN modules. </a:t>
            </a:r>
            <a:endParaRPr b="0" lang="en-IN" sz="1600" spc="-1" strike="noStrike">
              <a:latin typeface="Arial"/>
            </a:endParaRPr>
          </a:p>
          <a:p>
            <a:pPr marL="457200" indent="-342360" algn="just">
              <a:lnSpc>
                <a:spcPct val="115000"/>
              </a:lnSpc>
              <a:buClr>
                <a:srgbClr val="000000"/>
              </a:buClr>
              <a:buFont typeface="Symbol" charset="2"/>
              <a:buChar char=""/>
            </a:pPr>
            <a:r>
              <a:rPr b="0" lang="en-IN" sz="1600" spc="-1" strike="noStrike">
                <a:solidFill>
                  <a:srgbClr val="000000"/>
                </a:solidFill>
                <a:latin typeface="Arial"/>
                <a:ea typeface="Old Standard TT"/>
              </a:rPr>
              <a:t>We are also using </a:t>
            </a:r>
            <a:r>
              <a:rPr b="1" lang="en-IN" sz="1600" spc="-1" strike="noStrike">
                <a:solidFill>
                  <a:srgbClr val="000000"/>
                </a:solidFill>
                <a:latin typeface="Arial"/>
                <a:ea typeface="Old Standard TT"/>
              </a:rPr>
              <a:t>NVIDIA</a:t>
            </a:r>
            <a:r>
              <a:rPr b="0" lang="en-IN" sz="1600" spc="-1" strike="noStrike">
                <a:solidFill>
                  <a:srgbClr val="000000"/>
                </a:solidFill>
                <a:latin typeface="Arial"/>
                <a:ea typeface="Old Standard TT"/>
              </a:rPr>
              <a:t> a graphics processing units for the gaming and professional markets, as well as system. It is a chip unit for the mobile computing and automotive market.  </a:t>
            </a:r>
            <a:r>
              <a:rPr b="0" lang="en-IN" sz="1800" spc="-1" strike="noStrike">
                <a:solidFill>
                  <a:srgbClr val="000000"/>
                </a:solidFill>
                <a:latin typeface="Arial"/>
                <a:ea typeface="Old Standard TT"/>
              </a:rPr>
              <a:t> </a:t>
            </a:r>
            <a:r>
              <a:rPr b="0" lang="en-IN" sz="1800" spc="-1" strike="noStrike">
                <a:solidFill>
                  <a:srgbClr val="000000"/>
                </a:solidFill>
                <a:latin typeface="Old Standard TT"/>
                <a:ea typeface="Old Standard TT"/>
              </a:rPr>
              <a:t>  </a:t>
            </a:r>
            <a:endParaRPr b="0" lang="en-IN" sz="1800" spc="-1" strike="noStrike">
              <a:latin typeface="Arial"/>
            </a:endParaRPr>
          </a:p>
          <a:p>
            <a:pPr>
              <a:lnSpc>
                <a:spcPct val="115000"/>
              </a:lnSpc>
            </a:pP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2019-10-31T11:08:50Z</dcterms:modified>
  <cp:revision>6</cp:revision>
  <dc:subject/>
  <dc:title/>
</cp:coreProperties>
</file>